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04" y="-2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7F63B-39BC-41C7-83D2-082F412F7AA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28F3C-9A39-45A7-AC4F-1691EAD42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46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383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963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312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65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50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159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42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3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9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62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439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41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991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86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54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896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814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0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13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0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549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3968E12-936E-472C-9352-551CD9F8D883}" type="datetimeFigureOut">
              <a:rPr lang="zh-CN" altLang="en-US" smtClean="0">
                <a:solidFill>
                  <a:prstClr val="black"/>
                </a:solidFill>
              </a:rPr>
              <a:pPr/>
              <a:t>2016/5/19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A0CC964-38B9-4B8F-BAFA-E577661A22DF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1577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9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7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63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7169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8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1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280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1770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932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452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6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5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000" t="-6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05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733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3446875" y="1401620"/>
            <a:ext cx="2250250" cy="2250250"/>
          </a:xfrm>
          <a:prstGeom prst="diamond">
            <a:avLst/>
          </a:prstGeom>
          <a:solidFill>
            <a:schemeClr val="bg1">
              <a:alpha val="20000"/>
            </a:schemeClr>
          </a:solidFill>
          <a:ln w="38100" cap="sq" cmpd="dbl">
            <a:solidFill>
              <a:schemeClr val="bg1">
                <a:lumMod val="7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2139702"/>
            <a:ext cx="7272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蓝</a:t>
            </a:r>
            <a:r>
              <a:rPr lang="zh-CN" altLang="en-US" sz="4000" dirty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色星空背景科技</a:t>
            </a:r>
            <a:r>
              <a:rPr lang="en-US" altLang="zh-CN" sz="4000" dirty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PPT</a:t>
            </a:r>
            <a:r>
              <a:rPr lang="zh-CN" altLang="en-US" sz="4000" dirty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2656733" y="3028555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5655" y="2127139"/>
            <a:ext cx="6507723" cy="804651"/>
          </a:xfrm>
          <a:prstGeom prst="rect">
            <a:avLst/>
          </a:prstGeom>
          <a:noFill/>
          <a:ln w="12700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 smtClean="0">
              <a:solidFill>
                <a:prstClr val="white"/>
              </a:solidFill>
              <a:latin typeface="Impact" pitchFamily="34" charset="0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76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41804" y="461734"/>
            <a:ext cx="2335041" cy="2335041"/>
            <a:chOff x="2425708" y="940872"/>
            <a:chExt cx="2335041" cy="2335041"/>
          </a:xfrm>
        </p:grpSpPr>
        <p:sp>
          <p:nvSpPr>
            <p:cNvPr id="7" name="椭圆 6"/>
            <p:cNvSpPr/>
            <p:nvPr/>
          </p:nvSpPr>
          <p:spPr>
            <a:xfrm>
              <a:off x="2926846" y="1442010"/>
              <a:ext cx="1332765" cy="133276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760636" y="1275800"/>
              <a:ext cx="1665185" cy="166518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rot="16008367">
              <a:off x="3112825" y="1627989"/>
              <a:ext cx="960806" cy="960806"/>
            </a:xfrm>
            <a:prstGeom prst="blockArc">
              <a:avLst>
                <a:gd name="adj1" fmla="val 10800000"/>
                <a:gd name="adj2" fmla="val 384862"/>
                <a:gd name="adj3" fmla="val 434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 rot="5007252">
              <a:off x="2601903" y="1117067"/>
              <a:ext cx="1982650" cy="1982650"/>
            </a:xfrm>
            <a:prstGeom prst="blockArc">
              <a:avLst>
                <a:gd name="adj1" fmla="val 14350848"/>
                <a:gd name="adj2" fmla="val 21555604"/>
                <a:gd name="adj3" fmla="val 2487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3198" y="1838362"/>
              <a:ext cx="540060" cy="5400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247068" y="1762232"/>
              <a:ext cx="692320" cy="69232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3831541">
              <a:off x="2503814" y="1018978"/>
              <a:ext cx="2178829" cy="2178829"/>
            </a:xfrm>
            <a:prstGeom prst="blockArc">
              <a:avLst>
                <a:gd name="adj1" fmla="val 1605119"/>
                <a:gd name="adj2" fmla="val 14909748"/>
                <a:gd name="adj3" fmla="val 748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 rot="6155262">
              <a:off x="2425708" y="940872"/>
              <a:ext cx="2335041" cy="2335041"/>
            </a:xfrm>
            <a:prstGeom prst="blockArc">
              <a:avLst>
                <a:gd name="adj1" fmla="val 6895233"/>
                <a:gd name="adj2" fmla="val 11076271"/>
                <a:gd name="adj3" fmla="val 117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45" name="直接连接符 44"/>
          <p:cNvCxnSpPr>
            <a:endCxn id="49" idx="0"/>
          </p:cNvCxnSpPr>
          <p:nvPr/>
        </p:nvCxnSpPr>
        <p:spPr>
          <a:xfrm>
            <a:off x="2009325" y="1716655"/>
            <a:ext cx="1" cy="2025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064221" y="3741880"/>
            <a:ext cx="1890210" cy="94510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Impact" pitchFamily="34" charset="0"/>
              </a:rPr>
              <a:t>POLY  GARDEN</a:t>
            </a:r>
          </a:p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保利花园</a:t>
            </a:r>
            <a:endParaRPr lang="zh-CN" altLang="en-US" sz="24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42230" y="2810635"/>
            <a:ext cx="1215135" cy="1215135"/>
            <a:chOff x="2425708" y="940872"/>
            <a:chExt cx="2335041" cy="2335041"/>
          </a:xfrm>
        </p:grpSpPr>
        <p:sp>
          <p:nvSpPr>
            <p:cNvPr id="18" name="椭圆 17"/>
            <p:cNvSpPr/>
            <p:nvPr/>
          </p:nvSpPr>
          <p:spPr>
            <a:xfrm>
              <a:off x="2926846" y="1442010"/>
              <a:ext cx="1332765" cy="133276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60636" y="1275800"/>
              <a:ext cx="1665185" cy="166518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16008367">
              <a:off x="3112825" y="1627989"/>
              <a:ext cx="960806" cy="960806"/>
            </a:xfrm>
            <a:prstGeom prst="blockArc">
              <a:avLst>
                <a:gd name="adj1" fmla="val 10800000"/>
                <a:gd name="adj2" fmla="val 384862"/>
                <a:gd name="adj3" fmla="val 434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5007252">
              <a:off x="2601903" y="1117067"/>
              <a:ext cx="1982650" cy="1982650"/>
            </a:xfrm>
            <a:prstGeom prst="blockArc">
              <a:avLst>
                <a:gd name="adj1" fmla="val 14350848"/>
                <a:gd name="adj2" fmla="val 21555604"/>
                <a:gd name="adj3" fmla="val 2487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323198" y="1838362"/>
              <a:ext cx="540060" cy="5400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47068" y="1762232"/>
              <a:ext cx="692320" cy="69232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3831541">
              <a:off x="2503814" y="1018978"/>
              <a:ext cx="2178829" cy="2178829"/>
            </a:xfrm>
            <a:prstGeom prst="blockArc">
              <a:avLst>
                <a:gd name="adj1" fmla="val 1605119"/>
                <a:gd name="adj2" fmla="val 14909748"/>
                <a:gd name="adj3" fmla="val 748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6155262">
              <a:off x="2425708" y="940872"/>
              <a:ext cx="2335041" cy="2335041"/>
            </a:xfrm>
            <a:prstGeom prst="blockArc">
              <a:avLst>
                <a:gd name="adj1" fmla="val 6895233"/>
                <a:gd name="adj2" fmla="val 11076271"/>
                <a:gd name="adj3" fmla="val 117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 flipV="1">
            <a:off x="7249797" y="1843028"/>
            <a:ext cx="0" cy="1575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6552220" y="1122949"/>
            <a:ext cx="1395155" cy="72007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POLY  GARDEN</a:t>
            </a:r>
          </a:p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保利花园</a:t>
            </a:r>
            <a:endParaRPr lang="zh-CN" altLang="en-US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4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368864" y="491936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  <a:r>
              <a:rPr lang="en-US" altLang="zh-CN" sz="100" dirty="0" smtClean="0"/>
              <a:t>      PPT</a:t>
            </a:r>
            <a:r>
              <a:rPr lang="zh-CN" altLang="en-US" sz="100" dirty="0" smtClean="0"/>
              <a:t>论坛：</a:t>
            </a:r>
            <a:r>
              <a:rPr lang="en-US" altLang="zh-CN" sz="100" dirty="0" smtClean="0"/>
              <a:t>www.1ppt.cn</a:t>
            </a:r>
            <a:endParaRPr lang="en-US" altLang="zh-CN" sz="100" dirty="0"/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  <p:grpSp>
        <p:nvGrpSpPr>
          <p:cNvPr id="4" name="组合 3"/>
          <p:cNvGrpSpPr/>
          <p:nvPr/>
        </p:nvGrpSpPr>
        <p:grpSpPr>
          <a:xfrm>
            <a:off x="3941930" y="1941680"/>
            <a:ext cx="1215135" cy="1215135"/>
            <a:chOff x="2425708" y="940872"/>
            <a:chExt cx="2335041" cy="2335041"/>
          </a:xfrm>
        </p:grpSpPr>
        <p:sp>
          <p:nvSpPr>
            <p:cNvPr id="5" name="椭圆 4"/>
            <p:cNvSpPr/>
            <p:nvPr/>
          </p:nvSpPr>
          <p:spPr>
            <a:xfrm>
              <a:off x="2926846" y="1442010"/>
              <a:ext cx="1332765" cy="133276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60636" y="1275800"/>
              <a:ext cx="1665185" cy="166518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 rot="16008367">
              <a:off x="3112825" y="1627989"/>
              <a:ext cx="960806" cy="960806"/>
            </a:xfrm>
            <a:prstGeom prst="blockArc">
              <a:avLst>
                <a:gd name="adj1" fmla="val 10800000"/>
                <a:gd name="adj2" fmla="val 384862"/>
                <a:gd name="adj3" fmla="val 434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5007252">
              <a:off x="2601903" y="1117067"/>
              <a:ext cx="1982650" cy="1982650"/>
            </a:xfrm>
            <a:prstGeom prst="blockArc">
              <a:avLst>
                <a:gd name="adj1" fmla="val 14350848"/>
                <a:gd name="adj2" fmla="val 21555604"/>
                <a:gd name="adj3" fmla="val 2487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3198" y="1838362"/>
              <a:ext cx="540060" cy="5400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247068" y="1762232"/>
              <a:ext cx="692320" cy="69232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3831541">
              <a:off x="2503814" y="1018978"/>
              <a:ext cx="2178829" cy="2178829"/>
            </a:xfrm>
            <a:prstGeom prst="blockArc">
              <a:avLst>
                <a:gd name="adj1" fmla="val 1605119"/>
                <a:gd name="adj2" fmla="val 14909748"/>
                <a:gd name="adj3" fmla="val 748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6155262">
              <a:off x="2425708" y="940872"/>
              <a:ext cx="2335041" cy="2335041"/>
            </a:xfrm>
            <a:prstGeom prst="blockArc">
              <a:avLst>
                <a:gd name="adj1" fmla="val 6895233"/>
                <a:gd name="adj2" fmla="val 11076271"/>
                <a:gd name="adj3" fmla="val 117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6535" y="366505"/>
            <a:ext cx="2335041" cy="2335041"/>
            <a:chOff x="2425708" y="940872"/>
            <a:chExt cx="2335041" cy="2335041"/>
          </a:xfrm>
        </p:grpSpPr>
        <p:sp>
          <p:nvSpPr>
            <p:cNvPr id="14" name="椭圆 13"/>
            <p:cNvSpPr/>
            <p:nvPr/>
          </p:nvSpPr>
          <p:spPr>
            <a:xfrm>
              <a:off x="2926846" y="1442010"/>
              <a:ext cx="1332765" cy="133276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760636" y="1275800"/>
              <a:ext cx="1665185" cy="166518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 rot="16008367">
              <a:off x="3112825" y="1627989"/>
              <a:ext cx="960806" cy="960806"/>
            </a:xfrm>
            <a:prstGeom prst="blockArc">
              <a:avLst>
                <a:gd name="adj1" fmla="val 10800000"/>
                <a:gd name="adj2" fmla="val 384862"/>
                <a:gd name="adj3" fmla="val 434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空心弧 16"/>
            <p:cNvSpPr/>
            <p:nvPr/>
          </p:nvSpPr>
          <p:spPr>
            <a:xfrm rot="5007252">
              <a:off x="2601903" y="1117067"/>
              <a:ext cx="1982650" cy="1982650"/>
            </a:xfrm>
            <a:prstGeom prst="blockArc">
              <a:avLst>
                <a:gd name="adj1" fmla="val 14350848"/>
                <a:gd name="adj2" fmla="val 21555604"/>
                <a:gd name="adj3" fmla="val 2487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323198" y="1838362"/>
              <a:ext cx="540060" cy="5400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247068" y="1762232"/>
              <a:ext cx="692320" cy="69232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3831541">
              <a:off x="2503814" y="1018978"/>
              <a:ext cx="2178829" cy="2178829"/>
            </a:xfrm>
            <a:prstGeom prst="blockArc">
              <a:avLst>
                <a:gd name="adj1" fmla="val 1605119"/>
                <a:gd name="adj2" fmla="val 14909748"/>
                <a:gd name="adj3" fmla="val 748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6155262">
              <a:off x="2425708" y="940872"/>
              <a:ext cx="2335041" cy="2335041"/>
            </a:xfrm>
            <a:prstGeom prst="blockArc">
              <a:avLst>
                <a:gd name="adj1" fmla="val 6895233"/>
                <a:gd name="adj2" fmla="val 11076271"/>
                <a:gd name="adj3" fmla="val 117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4549497" y="2551857"/>
            <a:ext cx="0" cy="90010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54055" y="1536635"/>
            <a:ext cx="0" cy="225025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789857" y="2551857"/>
            <a:ext cx="0" cy="90010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08950" y="3786885"/>
            <a:ext cx="1890210" cy="94510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保利拉菲</a:t>
            </a:r>
            <a:endParaRPr lang="zh-CN" altLang="en-US" sz="24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86935" y="3451958"/>
            <a:ext cx="1125125" cy="630070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prstClr val="white">
                    <a:lumMod val="65000"/>
                  </a:prstClr>
                </a:solidFill>
                <a:latin typeface="方正姚体" pitchFamily="2" charset="-122"/>
                <a:ea typeface="方正姚体" pitchFamily="2" charset="-122"/>
              </a:rPr>
              <a:t>保利花园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27295" y="3451957"/>
            <a:ext cx="1125125" cy="630070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prstClr val="white">
                    <a:lumMod val="65000"/>
                  </a:prstClr>
                </a:solidFill>
                <a:latin typeface="方正姚体" pitchFamily="2" charset="-122"/>
                <a:ea typeface="方正姚体" pitchFamily="2" charset="-122"/>
              </a:rPr>
              <a:t>保利西山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182290" y="1941680"/>
            <a:ext cx="1215135" cy="1215135"/>
            <a:chOff x="2425708" y="940872"/>
            <a:chExt cx="2335041" cy="2335041"/>
          </a:xfrm>
        </p:grpSpPr>
        <p:sp>
          <p:nvSpPr>
            <p:cNvPr id="29" name="椭圆 28"/>
            <p:cNvSpPr/>
            <p:nvPr/>
          </p:nvSpPr>
          <p:spPr>
            <a:xfrm>
              <a:off x="2926846" y="1442010"/>
              <a:ext cx="1332765" cy="133276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760636" y="1275800"/>
              <a:ext cx="1665185" cy="166518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rot="16008367">
              <a:off x="3112825" y="1627989"/>
              <a:ext cx="960806" cy="960806"/>
            </a:xfrm>
            <a:prstGeom prst="blockArc">
              <a:avLst>
                <a:gd name="adj1" fmla="val 10800000"/>
                <a:gd name="adj2" fmla="val 384862"/>
                <a:gd name="adj3" fmla="val 434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5007252">
              <a:off x="2601903" y="1117067"/>
              <a:ext cx="1982650" cy="1982650"/>
            </a:xfrm>
            <a:prstGeom prst="blockArc">
              <a:avLst>
                <a:gd name="adj1" fmla="val 14350848"/>
                <a:gd name="adj2" fmla="val 21555604"/>
                <a:gd name="adj3" fmla="val 2487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323198" y="1838362"/>
              <a:ext cx="540060" cy="5400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247068" y="1762232"/>
              <a:ext cx="692320" cy="69232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rot="3831541">
              <a:off x="2503814" y="1018978"/>
              <a:ext cx="2178829" cy="2178829"/>
            </a:xfrm>
            <a:prstGeom prst="blockArc">
              <a:avLst>
                <a:gd name="adj1" fmla="val 1605119"/>
                <a:gd name="adj2" fmla="val 14909748"/>
                <a:gd name="adj3" fmla="val 7489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6155262">
              <a:off x="2425708" y="940872"/>
              <a:ext cx="2335041" cy="2335041"/>
            </a:xfrm>
            <a:prstGeom prst="blockArc">
              <a:avLst>
                <a:gd name="adj1" fmla="val 6895233"/>
                <a:gd name="adj2" fmla="val 11076271"/>
                <a:gd name="adj3" fmla="val 117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8" name="直接连接符 37"/>
          <p:cNvCxnSpPr>
            <a:stCxn id="18" idx="6"/>
            <a:endCxn id="9" idx="2"/>
          </p:cNvCxnSpPr>
          <p:nvPr/>
        </p:nvCxnSpPr>
        <p:spPr>
          <a:xfrm>
            <a:off x="1824085" y="1534025"/>
            <a:ext cx="2584891" cy="1015223"/>
          </a:xfrm>
          <a:prstGeom prst="line">
            <a:avLst/>
          </a:prstGeom>
          <a:ln w="1270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9" idx="6"/>
            <a:endCxn id="34" idx="2"/>
          </p:cNvCxnSpPr>
          <p:nvPr/>
        </p:nvCxnSpPr>
        <p:spPr>
          <a:xfrm>
            <a:off x="4690019" y="2549248"/>
            <a:ext cx="2919700" cy="0"/>
          </a:xfrm>
          <a:prstGeom prst="line">
            <a:avLst/>
          </a:prstGeom>
          <a:ln w="1270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95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6726" y="1771066"/>
            <a:ext cx="2565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世联房地产有限公司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Shenzhen </a:t>
            </a:r>
            <a:r>
              <a:rPr lang="en-US" altLang="zh-CN" sz="1200" dirty="0" err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WorldUnion</a:t>
            </a:r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Properties Consultancy </a:t>
            </a:r>
            <a:r>
              <a:rPr lang="en-US" altLang="zh-CN" sz="1200" dirty="0" err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Co.,Ltd</a:t>
            </a:r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42030" y="1985580"/>
            <a:ext cx="1800200" cy="46166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让更多人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享受真正的地产服务</a:t>
            </a:r>
            <a:endParaRPr lang="zh-CN" altLang="en-US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肘形连接符 5"/>
          <p:cNvCxnSpPr>
            <a:stCxn id="2" idx="0"/>
            <a:endCxn id="4" idx="0"/>
          </p:cNvCxnSpPr>
          <p:nvPr/>
        </p:nvCxnSpPr>
        <p:spPr>
          <a:xfrm rot="16200000" flipH="1">
            <a:off x="4453492" y="696942"/>
            <a:ext cx="214514" cy="2362762"/>
          </a:xfrm>
          <a:prstGeom prst="bentConnector3">
            <a:avLst>
              <a:gd name="adj1" fmla="val -394295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>
            <a:stCxn id="4" idx="2"/>
            <a:endCxn id="2" idx="2"/>
          </p:cNvCxnSpPr>
          <p:nvPr/>
        </p:nvCxnSpPr>
        <p:spPr>
          <a:xfrm rot="5400000">
            <a:off x="4437174" y="1389439"/>
            <a:ext cx="247151" cy="2362762"/>
          </a:xfrm>
          <a:prstGeom prst="bentConnector3">
            <a:avLst>
              <a:gd name="adj1" fmla="val 46997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74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73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401870" y="1401620"/>
            <a:ext cx="2340260" cy="234026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菱形 2"/>
          <p:cNvSpPr/>
          <p:nvPr/>
        </p:nvSpPr>
        <p:spPr>
          <a:xfrm>
            <a:off x="3635587" y="1635337"/>
            <a:ext cx="1872825" cy="187282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1820" y="1761660"/>
            <a:ext cx="3195355" cy="162018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Impact" pitchFamily="34" charset="0"/>
                <a:ea typeface="方正姚体" pitchFamily="2" charset="-122"/>
              </a:rPr>
              <a:t>POLY   GARDEN</a:t>
            </a: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保利花园</a:t>
            </a:r>
            <a:endParaRPr lang="zh-CN" altLang="en-US" sz="28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18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弦形 1"/>
          <p:cNvSpPr/>
          <p:nvPr/>
        </p:nvSpPr>
        <p:spPr>
          <a:xfrm>
            <a:off x="3761910" y="1761660"/>
            <a:ext cx="1620180" cy="1620180"/>
          </a:xfrm>
          <a:prstGeom prst="chord">
            <a:avLst>
              <a:gd name="adj1" fmla="val 2836036"/>
              <a:gd name="adj2" fmla="val 13587207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03</a:t>
            </a: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推广</a:t>
            </a:r>
            <a:endParaRPr lang="zh-CN" altLang="en-US" sz="28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3761910" y="1761660"/>
            <a:ext cx="1620180" cy="1620180"/>
          </a:xfrm>
          <a:prstGeom prst="blockArc">
            <a:avLst>
              <a:gd name="adj1" fmla="val 13674022"/>
              <a:gd name="adj2" fmla="val 2750974"/>
              <a:gd name="adj3" fmla="val 2851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4402" y="1671650"/>
            <a:ext cx="1755195" cy="17551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  <a:ea typeface="方正姚体" pitchFamily="2" charset="-122"/>
              </a:rPr>
              <a:t>1</a:t>
            </a:r>
          </a:p>
          <a:p>
            <a:pPr algn="ctr"/>
            <a:r>
              <a:rPr lang="zh-CN" altLang="en-US" sz="4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策略</a:t>
            </a:r>
            <a:endParaRPr lang="zh-CN" altLang="en-US" sz="44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>
            <a:off x="3761910" y="2931790"/>
            <a:ext cx="450050" cy="45005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直角三角形 3"/>
          <p:cNvSpPr/>
          <p:nvPr/>
        </p:nvSpPr>
        <p:spPr>
          <a:xfrm flipH="1" flipV="1">
            <a:off x="4932040" y="1716655"/>
            <a:ext cx="450050" cy="45005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flipH="1">
            <a:off x="4932040" y="2931790"/>
            <a:ext cx="450050" cy="45005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V="1">
            <a:off x="3761910" y="1716655"/>
            <a:ext cx="450050" cy="45005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96924" y="2549248"/>
            <a:ext cx="135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60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576658" y="1550249"/>
            <a:ext cx="2025225" cy="202522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弦形 5"/>
          <p:cNvSpPr/>
          <p:nvPr/>
        </p:nvSpPr>
        <p:spPr>
          <a:xfrm>
            <a:off x="3575870" y="1536635"/>
            <a:ext cx="2026800" cy="2026800"/>
          </a:xfrm>
          <a:prstGeom prst="chord">
            <a:avLst>
              <a:gd name="adj1" fmla="val 2681"/>
              <a:gd name="adj2" fmla="val 10722888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6678" y="2753345"/>
            <a:ext cx="1665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营销策略</a:t>
            </a:r>
            <a:endParaRPr lang="zh-CN" altLang="en-US" sz="28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9190" y="1853245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41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739407" y="1739157"/>
            <a:ext cx="1665185" cy="16651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弦形 1"/>
          <p:cNvSpPr/>
          <p:nvPr/>
        </p:nvSpPr>
        <p:spPr>
          <a:xfrm>
            <a:off x="3761910" y="1761660"/>
            <a:ext cx="1620180" cy="1620180"/>
          </a:xfrm>
          <a:prstGeom prst="chord">
            <a:avLst>
              <a:gd name="adj1" fmla="val 2836036"/>
              <a:gd name="adj2" fmla="val 13587207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02</a:t>
            </a: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营销铺排</a:t>
            </a:r>
            <a:endParaRPr lang="zh-CN" altLang="en-US" sz="28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2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4572000" y="1671650"/>
            <a:ext cx="900100" cy="90010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flipH="1">
            <a:off x="3671900" y="1671650"/>
            <a:ext cx="900100" cy="900100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H="1" flipV="1">
            <a:off x="3671900" y="2571750"/>
            <a:ext cx="900100" cy="900100"/>
          </a:xfrm>
          <a:prstGeom prst="rtTriangle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V="1">
            <a:off x="4572000" y="2571750"/>
            <a:ext cx="900100" cy="900100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572000" y="2571750"/>
            <a:ext cx="1170130" cy="11701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401870" y="1401620"/>
            <a:ext cx="1170130" cy="11701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5" idx="0"/>
          </p:cNvCxnSpPr>
          <p:nvPr/>
        </p:nvCxnSpPr>
        <p:spPr>
          <a:xfrm>
            <a:off x="4572000" y="1401620"/>
            <a:ext cx="0" cy="2700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7" idx="0"/>
          </p:cNvCxnSpPr>
          <p:nvPr/>
        </p:nvCxnSpPr>
        <p:spPr>
          <a:xfrm>
            <a:off x="4572000" y="3471850"/>
            <a:ext cx="0" cy="2700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166955" y="2076985"/>
            <a:ext cx="765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Impact" pitchFamily="34" charset="0"/>
              </a:rPr>
              <a:t>04</a:t>
            </a:r>
            <a:endParaRPr lang="zh-CN" altLang="en-US" sz="3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31940" y="257175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活动</a:t>
            </a:r>
            <a:endParaRPr lang="zh-CN" altLang="en-US" sz="32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27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019327" y="1424122"/>
            <a:ext cx="3105345" cy="2295255"/>
            <a:chOff x="251520" y="0"/>
            <a:chExt cx="3105345" cy="2295255"/>
          </a:xfrm>
        </p:grpSpPr>
        <p:sp>
          <p:nvSpPr>
            <p:cNvPr id="5" name="菱形 4"/>
            <p:cNvSpPr/>
            <p:nvPr/>
          </p:nvSpPr>
          <p:spPr>
            <a:xfrm>
              <a:off x="251520" y="450050"/>
              <a:ext cx="1845205" cy="1845205"/>
            </a:xfrm>
            <a:prstGeom prst="diamond">
              <a:avLst/>
            </a:prstGeom>
            <a:solidFill>
              <a:schemeClr val="accent5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54%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466655" y="0"/>
              <a:ext cx="1350150" cy="1350150"/>
            </a:xfrm>
            <a:prstGeom prst="diamond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  <a:latin typeface="Impact" pitchFamily="34" charset="0"/>
                </a:rPr>
                <a:t>24%</a:t>
              </a:r>
              <a:endParaRPr lang="zh-CN" altLang="en-US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7" name="菱形 6"/>
            <p:cNvSpPr/>
            <p:nvPr/>
          </p:nvSpPr>
          <p:spPr>
            <a:xfrm>
              <a:off x="1691680" y="1395155"/>
              <a:ext cx="900100" cy="900100"/>
            </a:xfrm>
            <a:prstGeom prst="diamond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prstClr val="white"/>
                  </a:solidFill>
                  <a:latin typeface="Impact" pitchFamily="34" charset="0"/>
                </a:rPr>
                <a:t>10%</a:t>
              </a:r>
              <a:endParaRPr lang="zh-CN" altLang="en-US" sz="1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2186735" y="787587"/>
              <a:ext cx="1170130" cy="1170130"/>
            </a:xfrm>
            <a:prstGeom prst="diamond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prstClr val="white"/>
                  </a:solidFill>
                  <a:latin typeface="Impact" pitchFamily="34" charset="0"/>
                </a:rPr>
                <a:t>12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Impact" pitchFamily="34" charset="0"/>
                </a:rPr>
                <a:t>％</a:t>
              </a:r>
              <a:endParaRPr lang="zh-CN" altLang="en-US" sz="16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4932040" y="3699853"/>
            <a:ext cx="2655295" cy="19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8" idx="3"/>
          </p:cNvCxnSpPr>
          <p:nvPr/>
        </p:nvCxnSpPr>
        <p:spPr>
          <a:xfrm>
            <a:off x="6124672" y="2796774"/>
            <a:ext cx="23177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5" idx="1"/>
          </p:cNvCxnSpPr>
          <p:nvPr/>
        </p:nvCxnSpPr>
        <p:spPr>
          <a:xfrm flipH="1">
            <a:off x="926595" y="2796775"/>
            <a:ext cx="2092732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36585" y="2436735"/>
            <a:ext cx="81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4BACC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住宅</a:t>
            </a:r>
            <a:endParaRPr lang="zh-CN" altLang="en-US" b="1" dirty="0">
              <a:solidFill>
                <a:srgbClr val="4BACC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6585" y="2796775"/>
            <a:ext cx="1035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BACC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200" b="1" dirty="0" smtClean="0">
                <a:solidFill>
                  <a:srgbClr val="4BACC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区售罄</a:t>
            </a:r>
            <a:endParaRPr lang="en-US" altLang="zh-CN" sz="1200" b="1" dirty="0" smtClean="0">
              <a:solidFill>
                <a:srgbClr val="4BACC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4BACC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8.3</a:t>
            </a:r>
            <a:r>
              <a:rPr lang="zh-CN" altLang="en-US" sz="1200" b="1" dirty="0" smtClean="0">
                <a:solidFill>
                  <a:srgbClr val="4BACC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200" b="1" dirty="0">
              <a:solidFill>
                <a:srgbClr val="4BACC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41630" y="1041580"/>
            <a:ext cx="81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商铺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41630" y="1401620"/>
            <a:ext cx="189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两区商铺去化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en-US" altLang="zh-CN" sz="12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3.6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2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1331640" y="1401620"/>
            <a:ext cx="3577897" cy="225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777245" y="3336835"/>
            <a:ext cx="81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车位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42130" y="3696875"/>
            <a:ext cx="189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两区车位去化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亿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77345" y="2427443"/>
            <a:ext cx="81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公寓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47175" y="2796775"/>
            <a:ext cx="2385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H3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去化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H4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余货去化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r>
              <a:rPr lang="en-US" altLang="zh-CN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1.8</a:t>
            </a:r>
            <a:r>
              <a:rPr lang="zh-CN" altLang="en-US" sz="12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亿</a:t>
            </a:r>
          </a:p>
        </p:txBody>
      </p:sp>
    </p:spTree>
    <p:extLst>
      <p:ext uri="{BB962C8B-B14F-4D97-AF65-F5344CB8AC3E}">
        <p14:creationId xmlns:p14="http://schemas.microsoft.com/office/powerpoint/2010/main" val="37184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016605" y="475501"/>
            <a:ext cx="7110790" cy="3761434"/>
            <a:chOff x="1106615" y="385491"/>
            <a:chExt cx="7110790" cy="3761434"/>
          </a:xfrm>
        </p:grpSpPr>
        <p:sp>
          <p:nvSpPr>
            <p:cNvPr id="2" name="空心弧 1"/>
            <p:cNvSpPr/>
            <p:nvPr/>
          </p:nvSpPr>
          <p:spPr>
            <a:xfrm>
              <a:off x="3587515" y="1272230"/>
              <a:ext cx="1968969" cy="1968969"/>
            </a:xfrm>
            <a:prstGeom prst="blockArc">
              <a:avLst>
                <a:gd name="adj1" fmla="val 16185740"/>
                <a:gd name="adj2" fmla="val 21541620"/>
                <a:gd name="adj3" fmla="val 1398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" name="空心弧 2"/>
            <p:cNvSpPr/>
            <p:nvPr/>
          </p:nvSpPr>
          <p:spPr>
            <a:xfrm>
              <a:off x="3822385" y="1507100"/>
              <a:ext cx="1499229" cy="1499229"/>
            </a:xfrm>
            <a:prstGeom prst="blockArc">
              <a:avLst>
                <a:gd name="adj1" fmla="val 10800862"/>
                <a:gd name="adj2" fmla="val 16188976"/>
                <a:gd name="adj3" fmla="val 1931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>
              <a:off x="2700776" y="385491"/>
              <a:ext cx="3742447" cy="3742447"/>
            </a:xfrm>
            <a:prstGeom prst="blockArc">
              <a:avLst>
                <a:gd name="adj1" fmla="val 5444429"/>
                <a:gd name="adj2" fmla="val 10827317"/>
                <a:gd name="adj3" fmla="val 1444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>
              <a:off x="3219689" y="902244"/>
              <a:ext cx="2704621" cy="2704621"/>
            </a:xfrm>
            <a:prstGeom prst="blockArc">
              <a:avLst>
                <a:gd name="adj1" fmla="val 40527"/>
                <a:gd name="adj2" fmla="val 5384611"/>
                <a:gd name="adj3" fmla="val 131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56865" y="2346725"/>
              <a:ext cx="20252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Impact" pitchFamily="34" charset="0"/>
                </a:rPr>
                <a:t>POLY GARDEN</a:t>
              </a:r>
            </a:p>
            <a:p>
              <a:pPr algn="r"/>
              <a:r>
                <a:rPr lang="zh-CN" altLang="en-US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保利花园</a:t>
              </a:r>
              <a:endParaRPr lang="zh-CN" altLang="en-US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96925" y="3562150"/>
              <a:ext cx="675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37085" y="2256715"/>
              <a:ext cx="675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B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81990" y="1209985"/>
              <a:ext cx="675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Impact" pitchFamily="34" charset="0"/>
                </a:rPr>
                <a:t>C</a:t>
              </a:r>
              <a:endParaRPr lang="zh-CN" altLang="en-US" sz="2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1900" y="1795050"/>
              <a:ext cx="675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Impact" pitchFamily="34" charset="0"/>
                </a:rPr>
                <a:t>D</a:t>
              </a:r>
              <a:endParaRPr lang="zh-CN" altLang="en-US" sz="2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202070" y="3291830"/>
              <a:ext cx="2970330" cy="90010"/>
              <a:chOff x="5337085" y="3381840"/>
              <a:chExt cx="2970330" cy="9001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337085" y="3381840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3" name="直接连接符 12"/>
              <p:cNvCxnSpPr>
                <a:stCxn id="11" idx="6"/>
              </p:cNvCxnSpPr>
              <p:nvPr/>
            </p:nvCxnSpPr>
            <p:spPr>
              <a:xfrm>
                <a:off x="5427095" y="3426845"/>
                <a:ext cx="28803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 flipH="1">
              <a:off x="1196625" y="2751770"/>
              <a:ext cx="1845205" cy="90010"/>
              <a:chOff x="5337085" y="3381840"/>
              <a:chExt cx="1845205" cy="9001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337085" y="3381840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7" name="直接连接符 16"/>
              <p:cNvCxnSpPr>
                <a:stCxn id="16" idx="6"/>
              </p:cNvCxnSpPr>
              <p:nvPr/>
            </p:nvCxnSpPr>
            <p:spPr>
              <a:xfrm>
                <a:off x="5427095" y="3426845"/>
                <a:ext cx="175519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flipH="1">
              <a:off x="1241630" y="1626645"/>
              <a:ext cx="3060340" cy="90010"/>
              <a:chOff x="5337085" y="3381840"/>
              <a:chExt cx="3060340" cy="9001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337085" y="3381840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0" name="直接连接符 19"/>
              <p:cNvCxnSpPr>
                <a:stCxn id="19" idx="6"/>
              </p:cNvCxnSpPr>
              <p:nvPr/>
            </p:nvCxnSpPr>
            <p:spPr>
              <a:xfrm>
                <a:off x="5427095" y="3426845"/>
                <a:ext cx="297033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5337085" y="1896675"/>
              <a:ext cx="2835315" cy="90010"/>
              <a:chOff x="5337085" y="3381840"/>
              <a:chExt cx="2835315" cy="9001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337085" y="3381840"/>
                <a:ext cx="90010" cy="900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" name="直接连接符 25"/>
              <p:cNvCxnSpPr>
                <a:stCxn id="25" idx="6"/>
              </p:cNvCxnSpPr>
              <p:nvPr/>
            </p:nvCxnSpPr>
            <p:spPr>
              <a:xfrm>
                <a:off x="5427095" y="3426845"/>
                <a:ext cx="274530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/>
            <p:cNvSpPr txBox="1"/>
            <p:nvPr/>
          </p:nvSpPr>
          <p:spPr>
            <a:xfrm>
              <a:off x="6822250" y="2976795"/>
              <a:ext cx="139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rgbClr val="4BACC6"/>
                  </a:solidFill>
                  <a:latin typeface="方正姚体" pitchFamily="2" charset="-122"/>
                  <a:ea typeface="方正姚体" pitchFamily="2" charset="-122"/>
                </a:rPr>
                <a:t>树形象</a:t>
              </a:r>
              <a:endParaRPr lang="zh-CN" altLang="en-US" dirty="0">
                <a:solidFill>
                  <a:srgbClr val="4BACC6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642230" y="3381840"/>
              <a:ext cx="1575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树立项目形象</a:t>
              </a:r>
              <a:endParaRPr lang="en-US" altLang="zh-CN" sz="12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pPr algn="r"/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塑造市场标杆</a:t>
              </a:r>
              <a:endParaRPr lang="zh-CN" altLang="en-US" sz="12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22250" y="1581640"/>
              <a:ext cx="139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rgbClr val="4BACC6"/>
                  </a:solidFill>
                  <a:latin typeface="方正姚体" pitchFamily="2" charset="-122"/>
                  <a:ea typeface="方正姚体" pitchFamily="2" charset="-122"/>
                </a:rPr>
                <a:t>树形象</a:t>
              </a:r>
              <a:endParaRPr lang="zh-CN" altLang="en-US" dirty="0">
                <a:solidFill>
                  <a:srgbClr val="4BACC6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42230" y="1930065"/>
              <a:ext cx="1575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树立项目形象</a:t>
              </a:r>
              <a:endParaRPr lang="en-US" altLang="zh-CN" sz="12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pPr algn="r"/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塑造市场标杆</a:t>
              </a:r>
              <a:endParaRPr lang="zh-CN" altLang="en-US" sz="12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96625" y="1311610"/>
              <a:ext cx="139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4BACC6"/>
                  </a:solidFill>
                  <a:latin typeface="方正姚体" pitchFamily="2" charset="-122"/>
                  <a:ea typeface="方正姚体" pitchFamily="2" charset="-122"/>
                </a:rPr>
                <a:t>树形象</a:t>
              </a:r>
              <a:endParaRPr lang="zh-CN" altLang="en-US" dirty="0">
                <a:solidFill>
                  <a:srgbClr val="4BACC6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6625" y="1671650"/>
              <a:ext cx="1575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树立项目形象</a:t>
              </a:r>
              <a:endParaRPr lang="en-US" altLang="zh-CN" sz="12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塑造市场标杆</a:t>
              </a:r>
              <a:endParaRPr lang="zh-CN" altLang="en-US" sz="12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51620" y="2436735"/>
              <a:ext cx="139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4BACC6"/>
                  </a:solidFill>
                  <a:latin typeface="方正姚体" pitchFamily="2" charset="-122"/>
                  <a:ea typeface="方正姚体" pitchFamily="2" charset="-122"/>
                </a:rPr>
                <a:t>树形象</a:t>
              </a:r>
              <a:endParaRPr lang="zh-CN" altLang="en-US" dirty="0">
                <a:solidFill>
                  <a:srgbClr val="4BACC6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106615" y="2796775"/>
              <a:ext cx="1575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树立项目形象</a:t>
              </a:r>
              <a:endParaRPr lang="en-US" altLang="zh-CN" sz="12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r>
                <a:rPr lang="zh-CN" altLang="en-US" sz="1200" dirty="0" smtClean="0">
                  <a:solidFill>
                    <a:prstClr val="white"/>
                  </a:solidFill>
                  <a:latin typeface="方正姚体" pitchFamily="2" charset="-122"/>
                  <a:ea typeface="方正姚体" pitchFamily="2" charset="-122"/>
                </a:rPr>
                <a:t>塑造市场标杆</a:t>
              </a:r>
              <a:endParaRPr lang="zh-CN" altLang="en-US" sz="12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43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562</Words>
  <Application>Microsoft Office PowerPoint</Application>
  <PresentationFormat>全屏显示(16:9)</PresentationFormat>
  <Paragraphs>81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第一PPT模板网-WWW.1PPT.COM</vt:lpstr>
      <vt:lpstr>第一PPT模板网-WWW.1PPT.COM </vt:lpstr>
      <vt:lpstr>第一PPT-WWW.1PPT.COM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dc:description>第一PPT模板网-WWW.1PPT.COM</dc:description>
  <cp:lastModifiedBy>123</cp:lastModifiedBy>
  <cp:revision>8</cp:revision>
  <dcterms:created xsi:type="dcterms:W3CDTF">2015-12-22T12:29:36Z</dcterms:created>
  <dcterms:modified xsi:type="dcterms:W3CDTF">2016-05-19T00:46:26Z</dcterms:modified>
  <cp:category>第一PPT模板网-WWW.1PPT.COM</cp:category>
  <cp:contentStatus>第一PPT模板网-WWW.1PPT.COM</cp:contentStatus>
</cp:coreProperties>
</file>