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3" r:id="rId2"/>
  </p:sldMasterIdLst>
  <p:notesMasterIdLst>
    <p:notesMasterId r:id="rId21"/>
  </p:notesMasterIdLst>
  <p:sldIdLst>
    <p:sldId id="285" r:id="rId3"/>
    <p:sldId id="286" r:id="rId4"/>
    <p:sldId id="287" r:id="rId5"/>
    <p:sldId id="260" r:id="rId6"/>
    <p:sldId id="289" r:id="rId7"/>
    <p:sldId id="262" r:id="rId8"/>
    <p:sldId id="263" r:id="rId9"/>
    <p:sldId id="265" r:id="rId10"/>
    <p:sldId id="288" r:id="rId11"/>
    <p:sldId id="267" r:id="rId12"/>
    <p:sldId id="275" r:id="rId13"/>
    <p:sldId id="290" r:id="rId14"/>
    <p:sldId id="271" r:id="rId15"/>
    <p:sldId id="272" r:id="rId16"/>
    <p:sldId id="291" r:id="rId17"/>
    <p:sldId id="292" r:id="rId18"/>
    <p:sldId id="294" r:id="rId19"/>
    <p:sldId id="295" r:id="rId2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80000"/>
    <a:srgbClr val="CC2E00"/>
    <a:srgbClr val="CF3E00"/>
    <a:srgbClr val="91191C"/>
    <a:srgbClr val="AE1F23"/>
    <a:srgbClr val="CB2027"/>
    <a:srgbClr val="921A1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69" autoAdjust="0"/>
    <p:restoredTop sz="94660"/>
  </p:normalViewPr>
  <p:slideViewPr>
    <p:cSldViewPr snapToGrid="0" showGuides="1">
      <p:cViewPr varScale="1">
        <p:scale>
          <a:sx n="123" d="100"/>
          <a:sy n="123" d="100"/>
        </p:scale>
        <p:origin x="-114" y="-22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10" d="100"/>
        <a:sy n="11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4CE28E1-D91F-4D58-800B-9948BBF572C8}" type="datetimeFigureOut">
              <a:rPr lang="zh-CN" altLang="en-US" smtClean="0"/>
              <a:t>2016/5/11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1EF489F-C1AC-4367-B53D-9E2AF0FDCB2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02466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7C4DDB-F316-4707-863E-64F2BB39E6F0}" type="slidenum">
              <a:rPr lang="zh-CN" altLang="en-US" smtClean="0">
                <a:solidFill>
                  <a:prstClr val="black"/>
                </a:solidFill>
              </a:rPr>
              <a:pPr/>
              <a:t>18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10964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182522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69090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2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3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2" y="1435103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68230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318383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205790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41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41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20332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-60" y="0"/>
            <a:ext cx="12192120" cy="648000"/>
          </a:xfrm>
          <a:prstGeom prst="rect">
            <a:avLst/>
          </a:prstGeom>
          <a:gradFill>
            <a:gsLst>
              <a:gs pos="25000">
                <a:schemeClr val="accent1"/>
              </a:gs>
              <a:gs pos="0">
                <a:schemeClr val="accent1"/>
              </a:gs>
              <a:gs pos="100000">
                <a:schemeClr val="accent2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073150" cy="920750"/>
          </a:xfrm>
          <a:prstGeom prst="rect">
            <a:avLst/>
          </a:prstGeom>
        </p:spPr>
      </p:pic>
      <p:grpSp>
        <p:nvGrpSpPr>
          <p:cNvPr id="9" name="组合 8"/>
          <p:cNvGrpSpPr/>
          <p:nvPr userDrawn="1"/>
        </p:nvGrpSpPr>
        <p:grpSpPr>
          <a:xfrm>
            <a:off x="11012557" y="-17539"/>
            <a:ext cx="879884" cy="666896"/>
            <a:chOff x="7402514" y="1243490"/>
            <a:chExt cx="1693862" cy="1283840"/>
          </a:xfrm>
        </p:grpSpPr>
        <p:pic>
          <p:nvPicPr>
            <p:cNvPr id="10" name="Picture 5"/>
            <p:cNvPicPr>
              <a:picLocks noChangeAspect="1" noChangeArrowheads="1"/>
            </p:cNvPicPr>
            <p:nvPr/>
          </p:nvPicPr>
          <p:blipFill>
            <a:blip r:embed="rId3" cstate="screen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402514" y="1243490"/>
              <a:ext cx="806601" cy="8361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" name="Picture 6"/>
            <p:cNvPicPr>
              <a:picLocks noChangeAspect="1" noChangeArrowheads="1"/>
            </p:cNvPicPr>
            <p:nvPr/>
          </p:nvPicPr>
          <p:blipFill>
            <a:blip r:embed="rId4" cstate="screen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481343" y="1361119"/>
              <a:ext cx="286343" cy="2964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2" name="Picture 7"/>
            <p:cNvPicPr>
              <a:picLocks noChangeAspect="1" noChangeArrowheads="1"/>
            </p:cNvPicPr>
            <p:nvPr/>
          </p:nvPicPr>
          <p:blipFill>
            <a:blip r:embed="rId5" cstate="screen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775752" y="1679727"/>
              <a:ext cx="287016" cy="2917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3" name="Picture 8"/>
            <p:cNvPicPr>
              <a:picLocks noChangeAspect="1" noChangeArrowheads="1"/>
            </p:cNvPicPr>
            <p:nvPr/>
          </p:nvPicPr>
          <p:blipFill>
            <a:blip r:embed="rId6" cstate="screen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824148" y="2109242"/>
              <a:ext cx="272228" cy="2675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4" name="Picture 9"/>
            <p:cNvPicPr>
              <a:picLocks noChangeAspect="1" noChangeArrowheads="1"/>
            </p:cNvPicPr>
            <p:nvPr/>
          </p:nvPicPr>
          <p:blipFill>
            <a:blip r:embed="rId7" cstate="screen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522345" y="2250397"/>
              <a:ext cx="276933" cy="2769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719993594"/>
      </p:ext>
    </p:extLst>
  </p:cSld>
  <p:clrMapOvr>
    <a:masterClrMapping/>
  </p:clrMapOvr>
  <p:extLst mod="1">
    <p:ext uri="{DCECCB84-F9BA-43D5-87BE-67443E8EF086}">
      <p15:sldGuideLst xmlns:p15="http://schemas.microsoft.com/office/powerpoint/2012/main" xmlns="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  <p15:guide id="3" pos="211" userDrawn="1">
          <p15:clr>
            <a:srgbClr val="FBAE40"/>
          </p15:clr>
        </p15:guide>
        <p15:guide id="4" pos="7469" userDrawn="1">
          <p15:clr>
            <a:srgbClr val="FBAE40"/>
          </p15:clr>
        </p15:guide>
        <p15:guide id="5" orient="horz" pos="391" userDrawn="1">
          <p15:clr>
            <a:srgbClr val="FBAE40"/>
          </p15:clr>
        </p15:guide>
        <p15:guide id="6" orient="horz" pos="3929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9560977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8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23787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78597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3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30012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3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3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95845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9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9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67893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47240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4DDB69B-F60C-4FDF-A356-DF43E4BC2079}" type="datetimeFigureOut">
              <a:rPr lang="zh-CN" altLang="en-US" smtClean="0"/>
              <a:t>2016/5/11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6FE58C-D5A5-4AF2-9E0C-8D1865F5170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04469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49" r:id="rId2"/>
    <p:sldLayoutId id="2147483652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600203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3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3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3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16255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55" r:id="rId2"/>
    <p:sldLayoutId id="2147483656" r:id="rId3"/>
    <p:sldLayoutId id="2147483657" r:id="rId4"/>
    <p:sldLayoutId id="2147483658" r:id="rId5"/>
    <p:sldLayoutId id="2147483659" r:id="rId6"/>
    <p:sldLayoutId id="2147483660" r:id="rId7"/>
    <p:sldLayoutId id="2147483661" r:id="rId8"/>
    <p:sldLayoutId id="2147483662" r:id="rId9"/>
    <p:sldLayoutId id="2147483663" r:id="rId10"/>
    <p:sldLayoutId id="2147483664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8.jpg"/><Relationship Id="rId4" Type="http://schemas.openxmlformats.org/officeDocument/2006/relationships/image" Target="../media/image27.jp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tubiao/" TargetMode="External"/><Relationship Id="rId13" Type="http://schemas.openxmlformats.org/officeDocument/2006/relationships/hyperlink" Target="http://www.1ppt.com/ziliao/" TargetMode="External"/><Relationship Id="rId18" Type="http://schemas.openxmlformats.org/officeDocument/2006/relationships/hyperlink" Target="http://www.1ppt.cn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image" Target="../media/image32.png"/><Relationship Id="rId7" Type="http://schemas.openxmlformats.org/officeDocument/2006/relationships/hyperlink" Target="http://www.1ppt.com/beijing/" TargetMode="External"/><Relationship Id="rId12" Type="http://schemas.openxmlformats.org/officeDocument/2006/relationships/hyperlink" Target="http://www.1ppt.com/excel/" TargetMode="External"/><Relationship Id="rId17" Type="http://schemas.openxmlformats.org/officeDocument/2006/relationships/hyperlink" Target="http://www.1ppt.com/jiaoan/" TargetMode="External"/><Relationship Id="rId2" Type="http://schemas.openxmlformats.org/officeDocument/2006/relationships/notesSlide" Target="../notesSlides/notesSlide1.xml"/><Relationship Id="rId16" Type="http://schemas.openxmlformats.org/officeDocument/2006/relationships/hyperlink" Target="http://www.1ppt.com/shiti/" TargetMode="External"/><Relationship Id="rId20" Type="http://schemas.openxmlformats.org/officeDocument/2006/relationships/image" Target="../media/image31.png"/><Relationship Id="rId1" Type="http://schemas.openxmlformats.org/officeDocument/2006/relationships/slideLayout" Target="../slideLayouts/slideLayout5.xml"/><Relationship Id="rId6" Type="http://schemas.openxmlformats.org/officeDocument/2006/relationships/hyperlink" Target="http://www.1ppt.com/sucai/" TargetMode="External"/><Relationship Id="rId11" Type="http://schemas.openxmlformats.org/officeDocument/2006/relationships/hyperlink" Target="http://www.1ppt.com/word/" TargetMode="External"/><Relationship Id="rId5" Type="http://schemas.openxmlformats.org/officeDocument/2006/relationships/hyperlink" Target="http://www.1ppt.com/jieri/" TargetMode="External"/><Relationship Id="rId15" Type="http://schemas.openxmlformats.org/officeDocument/2006/relationships/hyperlink" Target="http://www.1ppt.com/fanwen/" TargetMode="External"/><Relationship Id="rId10" Type="http://schemas.openxmlformats.org/officeDocument/2006/relationships/hyperlink" Target="http://www.1ppt.com/powerpoint/" TargetMode="External"/><Relationship Id="rId19" Type="http://schemas.openxmlformats.org/officeDocument/2006/relationships/image" Target="../media/image30.png"/><Relationship Id="rId4" Type="http://schemas.openxmlformats.org/officeDocument/2006/relationships/hyperlink" Target="http://www.1ppt.com/hangye/" TargetMode="External"/><Relationship Id="rId9" Type="http://schemas.openxmlformats.org/officeDocument/2006/relationships/hyperlink" Target="http://www.1ppt.com/xiazai/" TargetMode="External"/><Relationship Id="rId14" Type="http://schemas.openxmlformats.org/officeDocument/2006/relationships/hyperlink" Target="http://www.1ppt.com/kejian/" TargetMode="Externa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60" y="0"/>
            <a:ext cx="12192120" cy="685800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30832" y="3581401"/>
            <a:ext cx="7361168" cy="30099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529" y="4535223"/>
            <a:ext cx="12193057" cy="2322777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529" y="4571802"/>
            <a:ext cx="12193057" cy="2286198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430781" y="4224300"/>
            <a:ext cx="5761219" cy="26337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4200315" cy="1466850"/>
          </a:xfrm>
          <a:prstGeom prst="rect">
            <a:avLst/>
          </a:prstGeom>
        </p:spPr>
      </p:pic>
      <p:sp>
        <p:nvSpPr>
          <p:cNvPr id="13" name="TextBox 47"/>
          <p:cNvSpPr txBox="1"/>
          <p:nvPr/>
        </p:nvSpPr>
        <p:spPr>
          <a:xfrm>
            <a:off x="0" y="1293701"/>
            <a:ext cx="12192000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600" b="1" dirty="0" smtClean="0">
                <a:ln>
                  <a:solidFill>
                    <a:schemeClr val="bg1"/>
                  </a:solidFill>
                </a:ln>
                <a:gradFill flip="none" rotWithShape="1">
                  <a:gsLst>
                    <a:gs pos="0">
                      <a:schemeClr val="accent2"/>
                    </a:gs>
                    <a:gs pos="50000">
                      <a:schemeClr val="accent1"/>
                    </a:gs>
                    <a:gs pos="100000">
                      <a:schemeClr val="accent1"/>
                    </a:gs>
                  </a:gsLst>
                  <a:lin ang="2700000" scaled="1"/>
                  <a:tileRect/>
                </a:gra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</a:rPr>
              <a:t>PPT</a:t>
            </a:r>
            <a:r>
              <a:rPr lang="zh-CN" altLang="en-US" sz="6600" b="1" dirty="0" smtClean="0">
                <a:ln>
                  <a:solidFill>
                    <a:schemeClr val="bg1"/>
                  </a:solidFill>
                </a:ln>
                <a:gradFill flip="none" rotWithShape="1">
                  <a:gsLst>
                    <a:gs pos="0">
                      <a:schemeClr val="accent2"/>
                    </a:gs>
                    <a:gs pos="50000">
                      <a:schemeClr val="accent1"/>
                    </a:gs>
                    <a:gs pos="100000">
                      <a:schemeClr val="accent1"/>
                    </a:gs>
                  </a:gsLst>
                  <a:lin ang="2700000" scaled="1"/>
                  <a:tileRect/>
                </a:gra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</a:rPr>
              <a:t>模板</a:t>
            </a:r>
            <a:endParaRPr lang="en-US" altLang="zh-CN" sz="6600" b="1" dirty="0" smtClean="0">
              <a:ln>
                <a:solidFill>
                  <a:schemeClr val="bg1"/>
                </a:solidFill>
              </a:ln>
              <a:gradFill flip="none" rotWithShape="1">
                <a:gsLst>
                  <a:gs pos="0">
                    <a:schemeClr val="accent2"/>
                  </a:gs>
                  <a:gs pos="50000">
                    <a:schemeClr val="accent1"/>
                  </a:gs>
                  <a:gs pos="100000">
                    <a:schemeClr val="accent1"/>
                  </a:gs>
                </a:gsLst>
                <a:lin ang="2700000" scaled="1"/>
                <a:tileRect/>
              </a:gra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</a:endParaRPr>
          </a:p>
          <a:p>
            <a:pPr algn="ctr"/>
            <a:r>
              <a:rPr lang="zh-CN" altLang="en-US" sz="6600" b="1" dirty="0" smtClean="0">
                <a:ln>
                  <a:solidFill>
                    <a:schemeClr val="bg1"/>
                  </a:solidFill>
                </a:ln>
                <a:gradFill flip="none" rotWithShape="1">
                  <a:gsLst>
                    <a:gs pos="0">
                      <a:schemeClr val="accent2"/>
                    </a:gs>
                    <a:gs pos="50000">
                      <a:schemeClr val="accent1"/>
                    </a:gs>
                    <a:gs pos="100000">
                      <a:schemeClr val="accent1"/>
                    </a:gs>
                  </a:gsLst>
                  <a:lin ang="2700000" scaled="1"/>
                  <a:tileRect/>
                </a:gra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</a:rPr>
              <a:t>学生</a:t>
            </a:r>
            <a:r>
              <a:rPr lang="zh-CN" altLang="en-US" sz="6600" b="1" dirty="0">
                <a:ln>
                  <a:solidFill>
                    <a:schemeClr val="bg1"/>
                  </a:solidFill>
                </a:ln>
                <a:gradFill flip="none" rotWithShape="1">
                  <a:gsLst>
                    <a:gs pos="0">
                      <a:schemeClr val="accent2"/>
                    </a:gs>
                    <a:gs pos="50000">
                      <a:schemeClr val="accent1"/>
                    </a:gs>
                    <a:gs pos="100000">
                      <a:schemeClr val="accent1"/>
                    </a:gs>
                  </a:gsLst>
                  <a:lin ang="2700000" scaled="1"/>
                  <a:tileRect/>
                </a:gra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</a:rPr>
              <a:t>党员发展申报答辩</a:t>
            </a: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95285" y="0"/>
            <a:ext cx="4096715" cy="2178877"/>
          </a:xfrm>
          <a:prstGeom prst="rect">
            <a:avLst/>
          </a:prstGeom>
        </p:spPr>
      </p:pic>
      <p:sp>
        <p:nvSpPr>
          <p:cNvPr id="15" name="矩形 14"/>
          <p:cNvSpPr/>
          <p:nvPr/>
        </p:nvSpPr>
        <p:spPr>
          <a:xfrm>
            <a:off x="4164694" y="3669384"/>
            <a:ext cx="5282350" cy="4072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 kern="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</a:t>
            </a:r>
            <a:r>
              <a:rPr lang="en-US" altLang="zh-CN" sz="2000" kern="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000" kern="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模板网</a:t>
            </a:r>
            <a:r>
              <a:rPr lang="en-US" altLang="zh-CN" sz="2000" kern="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-WWW.1PPT.COM</a:t>
            </a:r>
          </a:p>
        </p:txBody>
      </p:sp>
    </p:spTree>
    <p:extLst>
      <p:ext uri="{BB962C8B-B14F-4D97-AF65-F5344CB8AC3E}">
        <p14:creationId xmlns:p14="http://schemas.microsoft.com/office/powerpoint/2010/main" val="35406778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2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0" presetClass="entr" presetSubtype="0" decel="100000" fill="hold" grpId="1" nodeType="withEffect">
                                  <p:stCondLst>
                                    <p:cond delay="17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任意多边形 17"/>
          <p:cNvSpPr/>
          <p:nvPr/>
        </p:nvSpPr>
        <p:spPr>
          <a:xfrm>
            <a:off x="334963" y="1567543"/>
            <a:ext cx="522514" cy="1843314"/>
          </a:xfrm>
          <a:custGeom>
            <a:avLst/>
            <a:gdLst>
              <a:gd name="connsiteX0" fmla="*/ 522514 w 522514"/>
              <a:gd name="connsiteY0" fmla="*/ 1843314 h 1843314"/>
              <a:gd name="connsiteX1" fmla="*/ 0 w 522514"/>
              <a:gd name="connsiteY1" fmla="*/ 1335314 h 1843314"/>
              <a:gd name="connsiteX2" fmla="*/ 0 w 522514"/>
              <a:gd name="connsiteY2" fmla="*/ 0 h 18433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22514" h="1843314">
                <a:moveTo>
                  <a:pt x="522514" y="1843314"/>
                </a:moveTo>
                <a:lnTo>
                  <a:pt x="0" y="1335314"/>
                </a:lnTo>
                <a:lnTo>
                  <a:pt x="0" y="0"/>
                </a:ln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任意多边形 18"/>
          <p:cNvSpPr/>
          <p:nvPr/>
        </p:nvSpPr>
        <p:spPr>
          <a:xfrm flipH="1" flipV="1">
            <a:off x="11334524" y="3429000"/>
            <a:ext cx="522514" cy="1843314"/>
          </a:xfrm>
          <a:custGeom>
            <a:avLst/>
            <a:gdLst>
              <a:gd name="connsiteX0" fmla="*/ 522514 w 522514"/>
              <a:gd name="connsiteY0" fmla="*/ 1843314 h 1843314"/>
              <a:gd name="connsiteX1" fmla="*/ 0 w 522514"/>
              <a:gd name="connsiteY1" fmla="*/ 1335314 h 1843314"/>
              <a:gd name="connsiteX2" fmla="*/ 0 w 522514"/>
              <a:gd name="connsiteY2" fmla="*/ 0 h 18433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22514" h="1843314">
                <a:moveTo>
                  <a:pt x="522514" y="1843314"/>
                </a:moveTo>
                <a:lnTo>
                  <a:pt x="0" y="1335314"/>
                </a:lnTo>
                <a:lnTo>
                  <a:pt x="0" y="0"/>
                </a:ln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73150" y="62390"/>
            <a:ext cx="23391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chemeClr val="bg1"/>
                </a:solidFill>
              </a:rPr>
              <a:t>三、学习工作</a:t>
            </a:r>
            <a:endParaRPr lang="zh-CN" altLang="en-US" sz="2800" b="1" dirty="0">
              <a:solidFill>
                <a:schemeClr val="bg1"/>
              </a:solidFill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-638629" y="3429000"/>
            <a:ext cx="13672458" cy="0"/>
          </a:xfrm>
          <a:prstGeom prst="line">
            <a:avLst/>
          </a:prstGeom>
          <a:ln w="222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" name="组合 11"/>
          <p:cNvGrpSpPr/>
          <p:nvPr/>
        </p:nvGrpSpPr>
        <p:grpSpPr>
          <a:xfrm>
            <a:off x="610734" y="3182257"/>
            <a:ext cx="493486" cy="493486"/>
            <a:chOff x="2002971" y="3182257"/>
            <a:chExt cx="493486" cy="493486"/>
          </a:xfrm>
        </p:grpSpPr>
        <p:sp>
          <p:nvSpPr>
            <p:cNvPr id="7" name="椭圆 6"/>
            <p:cNvSpPr/>
            <p:nvPr/>
          </p:nvSpPr>
          <p:spPr>
            <a:xfrm>
              <a:off x="2002971" y="3182257"/>
              <a:ext cx="493486" cy="493486"/>
            </a:xfrm>
            <a:prstGeom prst="ellipse">
              <a:avLst/>
            </a:prstGeom>
            <a:solidFill>
              <a:schemeClr val="bg1"/>
            </a:soli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椭圆 7"/>
            <p:cNvSpPr/>
            <p:nvPr/>
          </p:nvSpPr>
          <p:spPr>
            <a:xfrm>
              <a:off x="2097314" y="3276600"/>
              <a:ext cx="304800" cy="30480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11087781" y="3182257"/>
            <a:ext cx="493486" cy="493486"/>
            <a:chOff x="2002971" y="3182257"/>
            <a:chExt cx="493486" cy="493486"/>
          </a:xfrm>
        </p:grpSpPr>
        <p:sp>
          <p:nvSpPr>
            <p:cNvPr id="16" name="椭圆 15"/>
            <p:cNvSpPr/>
            <p:nvPr/>
          </p:nvSpPr>
          <p:spPr>
            <a:xfrm>
              <a:off x="2002971" y="3182257"/>
              <a:ext cx="493486" cy="493486"/>
            </a:xfrm>
            <a:prstGeom prst="ellipse">
              <a:avLst/>
            </a:prstGeom>
            <a:solidFill>
              <a:schemeClr val="bg1"/>
            </a:soli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椭圆 16"/>
            <p:cNvSpPr/>
            <p:nvPr/>
          </p:nvSpPr>
          <p:spPr>
            <a:xfrm>
              <a:off x="2097314" y="3276600"/>
              <a:ext cx="304800" cy="30480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334963" y="1162408"/>
            <a:ext cx="4363198" cy="1742546"/>
            <a:chOff x="334963" y="1162408"/>
            <a:chExt cx="4363198" cy="1742546"/>
          </a:xfrm>
        </p:grpSpPr>
        <p:sp>
          <p:nvSpPr>
            <p:cNvPr id="20" name="矩形 19"/>
            <p:cNvSpPr/>
            <p:nvPr/>
          </p:nvSpPr>
          <p:spPr>
            <a:xfrm>
              <a:off x="334963" y="1162408"/>
              <a:ext cx="3280741" cy="461665"/>
            </a:xfrm>
            <a:prstGeom prst="rect">
              <a:avLst/>
            </a:prstGeom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spAutoFit/>
            </a:bodyPr>
            <a:lstStyle/>
            <a:p>
              <a:pPr algn="ctr"/>
              <a:r>
                <a:rPr lang="en-US" altLang="zh-CN" sz="2400" b="1" dirty="0" smtClean="0">
                  <a:solidFill>
                    <a:schemeClr val="bg1"/>
                  </a:solidFill>
                </a:rPr>
                <a:t>2014</a:t>
              </a:r>
              <a:r>
                <a:rPr lang="zh-CN" altLang="en-US" sz="2400" b="1" dirty="0" smtClean="0">
                  <a:solidFill>
                    <a:schemeClr val="bg1"/>
                  </a:solidFill>
                </a:rPr>
                <a:t>年</a:t>
              </a:r>
              <a:r>
                <a:rPr lang="en-US" altLang="zh-CN" sz="2400" b="1" dirty="0" smtClean="0">
                  <a:solidFill>
                    <a:schemeClr val="bg1"/>
                  </a:solidFill>
                </a:rPr>
                <a:t>12</a:t>
              </a:r>
              <a:r>
                <a:rPr lang="zh-CN" altLang="en-US" sz="2400" b="1" dirty="0" smtClean="0">
                  <a:solidFill>
                    <a:schemeClr val="bg1"/>
                  </a:solidFill>
                </a:rPr>
                <a:t>月</a:t>
              </a:r>
              <a:endParaRPr lang="zh-CN" altLang="en-US" sz="2400" b="1" dirty="0">
                <a:solidFill>
                  <a:schemeClr val="bg1"/>
                </a:solidFill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334963" y="1642216"/>
              <a:ext cx="4263984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accent1"/>
                  </a:solidFill>
                </a:rPr>
                <a:t>学院新生迎新晚会</a:t>
              </a:r>
              <a:endParaRPr lang="zh-CN" altLang="en-US" sz="2400" b="1" dirty="0">
                <a:solidFill>
                  <a:schemeClr val="accent1"/>
                </a:solidFill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334963" y="2043180"/>
              <a:ext cx="4363198" cy="86177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285750" indent="-285750">
                <a:lnSpc>
                  <a:spcPct val="125000"/>
                </a:lnSpc>
                <a:buFont typeface="Wingdings" panose="05000000000000000000" pitchFamily="2" charset="2"/>
                <a:buChar char="n"/>
              </a:pPr>
              <a:r>
                <a:rPr lang="zh-CN" altLang="en-US" sz="2000" dirty="0"/>
                <a:t>协助</a:t>
              </a:r>
              <a:r>
                <a:rPr lang="zh-CN" altLang="en-US" sz="2000" dirty="0" smtClean="0"/>
                <a:t>某某漂亮学姐负责晚会现场设备仪器调度工作任务，俗称搬桌子</a:t>
              </a:r>
              <a:endParaRPr lang="zh-CN" altLang="en-US" sz="2000" dirty="0"/>
            </a:p>
          </p:txBody>
        </p:sp>
      </p:grpSp>
      <p:pic>
        <p:nvPicPr>
          <p:cNvPr id="23" name="图片 2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98161" y="1162408"/>
            <a:ext cx="2837454" cy="2033712"/>
          </a:xfrm>
          <a:prstGeom prst="rect">
            <a:avLst/>
          </a:prstGeom>
          <a:noFill/>
          <a:ln>
            <a:solidFill>
              <a:schemeClr val="accent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95406" y="1162408"/>
            <a:ext cx="2837454" cy="2033712"/>
          </a:xfrm>
          <a:prstGeom prst="rect">
            <a:avLst/>
          </a:prstGeom>
          <a:noFill/>
          <a:ln>
            <a:solidFill>
              <a:schemeClr val="accent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grpSp>
        <p:nvGrpSpPr>
          <p:cNvPr id="3" name="组合 2"/>
          <p:cNvGrpSpPr/>
          <p:nvPr/>
        </p:nvGrpSpPr>
        <p:grpSpPr>
          <a:xfrm>
            <a:off x="7593054" y="3616892"/>
            <a:ext cx="4263984" cy="2119134"/>
            <a:chOff x="7593054" y="3616892"/>
            <a:chExt cx="4263984" cy="2119134"/>
          </a:xfrm>
        </p:grpSpPr>
        <p:sp>
          <p:nvSpPr>
            <p:cNvPr id="27" name="矩形 26"/>
            <p:cNvSpPr/>
            <p:nvPr/>
          </p:nvSpPr>
          <p:spPr>
            <a:xfrm>
              <a:off x="8576297" y="5274361"/>
              <a:ext cx="3280741" cy="461665"/>
            </a:xfrm>
            <a:prstGeom prst="rect">
              <a:avLst/>
            </a:prstGeom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spAutoFit/>
            </a:bodyPr>
            <a:lstStyle/>
            <a:p>
              <a:pPr algn="ctr"/>
              <a:r>
                <a:rPr lang="en-US" altLang="zh-CN" sz="2400" b="1" dirty="0" smtClean="0">
                  <a:solidFill>
                    <a:schemeClr val="bg1"/>
                  </a:solidFill>
                </a:rPr>
                <a:t>2015</a:t>
              </a:r>
              <a:r>
                <a:rPr lang="zh-CN" altLang="en-US" sz="2400" b="1" dirty="0" smtClean="0">
                  <a:solidFill>
                    <a:schemeClr val="bg1"/>
                  </a:solidFill>
                </a:rPr>
                <a:t>年</a:t>
              </a:r>
              <a:r>
                <a:rPr lang="en-US" altLang="zh-CN" sz="2400" b="1" dirty="0">
                  <a:solidFill>
                    <a:schemeClr val="bg1"/>
                  </a:solidFill>
                </a:rPr>
                <a:t>3</a:t>
              </a:r>
              <a:r>
                <a:rPr lang="zh-CN" altLang="en-US" sz="2400" b="1" dirty="0" smtClean="0">
                  <a:solidFill>
                    <a:schemeClr val="bg1"/>
                  </a:solidFill>
                </a:rPr>
                <a:t>月</a:t>
              </a:r>
              <a:endParaRPr lang="zh-CN" altLang="en-US" sz="2400" b="1" dirty="0">
                <a:solidFill>
                  <a:schemeClr val="bg1"/>
                </a:solidFill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>
              <a:off x="7593054" y="4804535"/>
              <a:ext cx="4263984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accent1"/>
                  </a:solidFill>
                </a:rPr>
                <a:t>参与组织学院某大型活动</a:t>
              </a:r>
              <a:endParaRPr lang="zh-CN" altLang="en-US" sz="2400" b="1" dirty="0">
                <a:solidFill>
                  <a:schemeClr val="accent1"/>
                </a:solidFill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>
              <a:off x="7593054" y="3616892"/>
              <a:ext cx="4263984" cy="12464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285750" indent="-285750">
                <a:lnSpc>
                  <a:spcPct val="125000"/>
                </a:lnSpc>
                <a:buFont typeface="Wingdings" panose="05000000000000000000" pitchFamily="2" charset="2"/>
                <a:buChar char="n"/>
              </a:pPr>
              <a:r>
                <a:rPr lang="zh-CN" altLang="en-US" sz="2000" dirty="0" smtClean="0"/>
                <a:t>负责活动宣传以及推广事宜，俗称发传单</a:t>
              </a:r>
              <a:endParaRPr lang="en-US" altLang="zh-CN" sz="2000" dirty="0" smtClean="0"/>
            </a:p>
            <a:p>
              <a:pPr marL="285750" indent="-285750">
                <a:lnSpc>
                  <a:spcPct val="125000"/>
                </a:lnSpc>
                <a:buFont typeface="Wingdings" panose="05000000000000000000" pitchFamily="2" charset="2"/>
                <a:buChar char="n"/>
              </a:pPr>
              <a:r>
                <a:rPr lang="zh-CN" altLang="en-US" sz="2000" dirty="0" smtClean="0"/>
                <a:t>负责活动现场布置，俗称挂横幅</a:t>
              </a:r>
              <a:endParaRPr lang="zh-CN" altLang="en-US" sz="2000" dirty="0"/>
            </a:p>
          </p:txBody>
        </p:sp>
      </p:grpSp>
      <p:pic>
        <p:nvPicPr>
          <p:cNvPr id="31" name="图片 3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8007" y="3828143"/>
            <a:ext cx="2837454" cy="2033712"/>
          </a:xfrm>
          <a:prstGeom prst="rect">
            <a:avLst/>
          </a:prstGeom>
          <a:noFill/>
          <a:ln>
            <a:solidFill>
              <a:schemeClr val="accent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2" name="图片 3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35252" y="3828143"/>
            <a:ext cx="2837454" cy="2033712"/>
          </a:xfrm>
          <a:prstGeom prst="rect">
            <a:avLst/>
          </a:prstGeom>
          <a:noFill/>
          <a:ln>
            <a:solidFill>
              <a:schemeClr val="accent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1004939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2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0" presetClass="entr" presetSubtype="0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0" presetClass="entr" presetSubtype="0" decel="10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0" presetClass="entr" presetSubtype="0" decel="10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0" presetClass="entr" presetSubtype="0" decel="10000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任意多边形 17"/>
          <p:cNvSpPr/>
          <p:nvPr/>
        </p:nvSpPr>
        <p:spPr>
          <a:xfrm>
            <a:off x="334963" y="1567543"/>
            <a:ext cx="522514" cy="1843314"/>
          </a:xfrm>
          <a:custGeom>
            <a:avLst/>
            <a:gdLst>
              <a:gd name="connsiteX0" fmla="*/ 522514 w 522514"/>
              <a:gd name="connsiteY0" fmla="*/ 1843314 h 1843314"/>
              <a:gd name="connsiteX1" fmla="*/ 0 w 522514"/>
              <a:gd name="connsiteY1" fmla="*/ 1335314 h 1843314"/>
              <a:gd name="connsiteX2" fmla="*/ 0 w 522514"/>
              <a:gd name="connsiteY2" fmla="*/ 0 h 18433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22514" h="1843314">
                <a:moveTo>
                  <a:pt x="522514" y="1843314"/>
                </a:moveTo>
                <a:lnTo>
                  <a:pt x="0" y="1335314"/>
                </a:lnTo>
                <a:lnTo>
                  <a:pt x="0" y="0"/>
                </a:ln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任意多边形 18"/>
          <p:cNvSpPr/>
          <p:nvPr/>
        </p:nvSpPr>
        <p:spPr>
          <a:xfrm flipH="1" flipV="1">
            <a:off x="11334524" y="3429000"/>
            <a:ext cx="522514" cy="1843314"/>
          </a:xfrm>
          <a:custGeom>
            <a:avLst/>
            <a:gdLst>
              <a:gd name="connsiteX0" fmla="*/ 522514 w 522514"/>
              <a:gd name="connsiteY0" fmla="*/ 1843314 h 1843314"/>
              <a:gd name="connsiteX1" fmla="*/ 0 w 522514"/>
              <a:gd name="connsiteY1" fmla="*/ 1335314 h 1843314"/>
              <a:gd name="connsiteX2" fmla="*/ 0 w 522514"/>
              <a:gd name="connsiteY2" fmla="*/ 0 h 18433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22514" h="1843314">
                <a:moveTo>
                  <a:pt x="522514" y="1843314"/>
                </a:moveTo>
                <a:lnTo>
                  <a:pt x="0" y="1335314"/>
                </a:lnTo>
                <a:lnTo>
                  <a:pt x="0" y="0"/>
                </a:ln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73150" y="62390"/>
            <a:ext cx="23391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chemeClr val="bg1"/>
                </a:solidFill>
              </a:rPr>
              <a:t>三、学习工作</a:t>
            </a:r>
            <a:endParaRPr lang="zh-CN" altLang="en-US" sz="2800" b="1" dirty="0">
              <a:solidFill>
                <a:schemeClr val="bg1"/>
              </a:solidFill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-638629" y="3429000"/>
            <a:ext cx="13672458" cy="0"/>
          </a:xfrm>
          <a:prstGeom prst="line">
            <a:avLst/>
          </a:prstGeom>
          <a:ln w="222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" name="组合 11"/>
          <p:cNvGrpSpPr/>
          <p:nvPr/>
        </p:nvGrpSpPr>
        <p:grpSpPr>
          <a:xfrm>
            <a:off x="610734" y="3182257"/>
            <a:ext cx="493486" cy="493486"/>
            <a:chOff x="2002971" y="3182257"/>
            <a:chExt cx="493486" cy="493486"/>
          </a:xfrm>
        </p:grpSpPr>
        <p:sp>
          <p:nvSpPr>
            <p:cNvPr id="7" name="椭圆 6"/>
            <p:cNvSpPr/>
            <p:nvPr/>
          </p:nvSpPr>
          <p:spPr>
            <a:xfrm>
              <a:off x="2002971" y="3182257"/>
              <a:ext cx="493486" cy="493486"/>
            </a:xfrm>
            <a:prstGeom prst="ellipse">
              <a:avLst/>
            </a:prstGeom>
            <a:solidFill>
              <a:schemeClr val="bg1"/>
            </a:soli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椭圆 7"/>
            <p:cNvSpPr/>
            <p:nvPr/>
          </p:nvSpPr>
          <p:spPr>
            <a:xfrm>
              <a:off x="2097314" y="3276600"/>
              <a:ext cx="304800" cy="30480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11087781" y="3182257"/>
            <a:ext cx="493486" cy="493486"/>
            <a:chOff x="2002971" y="3182257"/>
            <a:chExt cx="493486" cy="493486"/>
          </a:xfrm>
        </p:grpSpPr>
        <p:sp>
          <p:nvSpPr>
            <p:cNvPr id="16" name="椭圆 15"/>
            <p:cNvSpPr/>
            <p:nvPr/>
          </p:nvSpPr>
          <p:spPr>
            <a:xfrm>
              <a:off x="2002971" y="3182257"/>
              <a:ext cx="493486" cy="493486"/>
            </a:xfrm>
            <a:prstGeom prst="ellipse">
              <a:avLst/>
            </a:prstGeom>
            <a:solidFill>
              <a:schemeClr val="bg1"/>
            </a:soli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椭圆 16"/>
            <p:cNvSpPr/>
            <p:nvPr/>
          </p:nvSpPr>
          <p:spPr>
            <a:xfrm>
              <a:off x="2097314" y="3276600"/>
              <a:ext cx="304800" cy="30480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334963" y="1162408"/>
            <a:ext cx="4363198" cy="1705870"/>
            <a:chOff x="334963" y="1162408"/>
            <a:chExt cx="4363198" cy="1705870"/>
          </a:xfrm>
        </p:grpSpPr>
        <p:sp>
          <p:nvSpPr>
            <p:cNvPr id="20" name="矩形 19"/>
            <p:cNvSpPr/>
            <p:nvPr/>
          </p:nvSpPr>
          <p:spPr>
            <a:xfrm>
              <a:off x="334963" y="1162408"/>
              <a:ext cx="3280741" cy="461665"/>
            </a:xfrm>
            <a:prstGeom prst="rect">
              <a:avLst/>
            </a:prstGeom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spAutoFit/>
            </a:bodyPr>
            <a:lstStyle/>
            <a:p>
              <a:pPr algn="ctr"/>
              <a:r>
                <a:rPr lang="en-US" altLang="zh-CN" sz="2400" b="1" dirty="0">
                  <a:solidFill>
                    <a:schemeClr val="bg1"/>
                  </a:solidFill>
                </a:rPr>
                <a:t>2015</a:t>
              </a:r>
              <a:r>
                <a:rPr lang="zh-CN" altLang="en-US" sz="2400" b="1" dirty="0">
                  <a:solidFill>
                    <a:schemeClr val="bg1"/>
                  </a:solidFill>
                </a:rPr>
                <a:t>年</a:t>
              </a:r>
              <a:r>
                <a:rPr lang="en-US" altLang="zh-CN" sz="2400" b="1" dirty="0">
                  <a:solidFill>
                    <a:schemeClr val="bg1"/>
                  </a:solidFill>
                </a:rPr>
                <a:t>7</a:t>
              </a:r>
              <a:r>
                <a:rPr lang="zh-CN" altLang="en-US" sz="2400" b="1" dirty="0">
                  <a:solidFill>
                    <a:schemeClr val="bg1"/>
                  </a:solidFill>
                </a:rPr>
                <a:t>月</a:t>
              </a:r>
            </a:p>
          </p:txBody>
        </p:sp>
        <p:sp>
          <p:nvSpPr>
            <p:cNvPr id="21" name="矩形 20"/>
            <p:cNvSpPr/>
            <p:nvPr/>
          </p:nvSpPr>
          <p:spPr>
            <a:xfrm>
              <a:off x="334963" y="1642216"/>
              <a:ext cx="4263984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400" b="1" dirty="0">
                  <a:solidFill>
                    <a:schemeClr val="accent1"/>
                  </a:solidFill>
                </a:rPr>
                <a:t>大一学年期末考试结束</a:t>
              </a:r>
            </a:p>
          </p:txBody>
        </p:sp>
        <p:sp>
          <p:nvSpPr>
            <p:cNvPr id="22" name="矩形 21"/>
            <p:cNvSpPr/>
            <p:nvPr/>
          </p:nvSpPr>
          <p:spPr>
            <a:xfrm>
              <a:off x="334963" y="2043180"/>
              <a:ext cx="4363198" cy="8250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285750" indent="-285750">
                <a:lnSpc>
                  <a:spcPct val="125000"/>
                </a:lnSpc>
                <a:buFont typeface="Wingdings" panose="05000000000000000000" pitchFamily="2" charset="2"/>
                <a:buChar char="n"/>
              </a:pPr>
              <a:r>
                <a:rPr lang="zh-CN" altLang="en-US" sz="2000" dirty="0"/>
                <a:t>段公子在年级</a:t>
              </a:r>
              <a:r>
                <a:rPr lang="en-US" altLang="zh-CN" sz="2000" dirty="0"/>
                <a:t>300</a:t>
              </a:r>
              <a:r>
                <a:rPr lang="zh-CN" altLang="en-US" sz="2000" dirty="0"/>
                <a:t>人之中排名第几</a:t>
              </a:r>
              <a:endParaRPr lang="en-US" altLang="zh-CN" sz="2000" dirty="0"/>
            </a:p>
            <a:p>
              <a:pPr marL="285750" indent="-285750">
                <a:lnSpc>
                  <a:spcPct val="125000"/>
                </a:lnSpc>
                <a:buFont typeface="Wingdings" panose="05000000000000000000" pitchFamily="2" charset="2"/>
                <a:buChar char="n"/>
              </a:pPr>
              <a:r>
                <a:rPr lang="zh-CN" altLang="en-US" sz="2000" dirty="0"/>
                <a:t>其中某门学科特别优异</a:t>
              </a: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7593054" y="3616892"/>
            <a:ext cx="4263984" cy="2119134"/>
            <a:chOff x="7593054" y="3616892"/>
            <a:chExt cx="4263984" cy="2119134"/>
          </a:xfrm>
        </p:grpSpPr>
        <p:sp>
          <p:nvSpPr>
            <p:cNvPr id="27" name="矩形 26"/>
            <p:cNvSpPr/>
            <p:nvPr/>
          </p:nvSpPr>
          <p:spPr>
            <a:xfrm>
              <a:off x="8576297" y="5274361"/>
              <a:ext cx="3280741" cy="461665"/>
            </a:xfrm>
            <a:prstGeom prst="rect">
              <a:avLst/>
            </a:prstGeom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spAutoFit/>
            </a:bodyPr>
            <a:lstStyle/>
            <a:p>
              <a:pPr algn="ctr"/>
              <a:r>
                <a:rPr lang="en-US" altLang="zh-CN" sz="2400" b="1" dirty="0">
                  <a:solidFill>
                    <a:schemeClr val="bg1"/>
                  </a:solidFill>
                </a:rPr>
                <a:t>2015</a:t>
              </a:r>
              <a:r>
                <a:rPr lang="zh-CN" altLang="en-US" sz="2400" b="1" dirty="0">
                  <a:solidFill>
                    <a:schemeClr val="bg1"/>
                  </a:solidFill>
                </a:rPr>
                <a:t>年</a:t>
              </a:r>
              <a:r>
                <a:rPr lang="en-US" altLang="zh-CN" sz="2400" b="1" dirty="0">
                  <a:solidFill>
                    <a:schemeClr val="bg1"/>
                  </a:solidFill>
                </a:rPr>
                <a:t>9</a:t>
              </a:r>
              <a:r>
                <a:rPr lang="zh-CN" altLang="en-US" sz="2400" b="1" dirty="0">
                  <a:solidFill>
                    <a:schemeClr val="bg1"/>
                  </a:solidFill>
                </a:rPr>
                <a:t>月</a:t>
              </a:r>
            </a:p>
          </p:txBody>
        </p:sp>
        <p:sp>
          <p:nvSpPr>
            <p:cNvPr id="28" name="矩形 27"/>
            <p:cNvSpPr/>
            <p:nvPr/>
          </p:nvSpPr>
          <p:spPr>
            <a:xfrm>
              <a:off x="7593054" y="4804535"/>
              <a:ext cx="4263984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400" b="1" dirty="0">
                  <a:solidFill>
                    <a:schemeClr val="accent1"/>
                  </a:solidFill>
                </a:rPr>
                <a:t>负责大一新生迎新活动</a:t>
              </a:r>
            </a:p>
          </p:txBody>
        </p:sp>
        <p:sp>
          <p:nvSpPr>
            <p:cNvPr id="29" name="矩形 28"/>
            <p:cNvSpPr/>
            <p:nvPr/>
          </p:nvSpPr>
          <p:spPr>
            <a:xfrm>
              <a:off x="7593054" y="3616892"/>
              <a:ext cx="4263984" cy="12464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285750" indent="-285750">
                <a:lnSpc>
                  <a:spcPct val="125000"/>
                </a:lnSpc>
                <a:buFont typeface="Wingdings" panose="05000000000000000000" pitchFamily="2" charset="2"/>
                <a:buChar char="n"/>
              </a:pPr>
              <a:r>
                <a:rPr lang="zh-CN" altLang="en-US" sz="2000" dirty="0"/>
                <a:t>积极帮助数十位学妹提行李</a:t>
              </a:r>
              <a:endParaRPr lang="en-US" altLang="zh-CN" sz="2000" dirty="0"/>
            </a:p>
            <a:p>
              <a:pPr marL="285750" indent="-285750">
                <a:lnSpc>
                  <a:spcPct val="125000"/>
                </a:lnSpc>
                <a:buFont typeface="Wingdings" panose="05000000000000000000" pitchFamily="2" charset="2"/>
                <a:buChar char="n"/>
              </a:pPr>
              <a:r>
                <a:rPr lang="zh-CN" altLang="en-US" sz="2000" dirty="0"/>
                <a:t>帮助数十位学妹熟悉了校园环境与饭菜</a:t>
              </a:r>
            </a:p>
          </p:txBody>
        </p:sp>
      </p:grpSp>
      <p:pic>
        <p:nvPicPr>
          <p:cNvPr id="31" name="图片 3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8007" y="3828143"/>
            <a:ext cx="2837454" cy="2033712"/>
          </a:xfrm>
          <a:prstGeom prst="rect">
            <a:avLst/>
          </a:prstGeom>
          <a:noFill/>
          <a:ln>
            <a:solidFill>
              <a:schemeClr val="accent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2" name="图片 3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35252" y="3828143"/>
            <a:ext cx="2837454" cy="2033712"/>
          </a:xfrm>
          <a:prstGeom prst="rect">
            <a:avLst/>
          </a:prstGeom>
          <a:noFill/>
          <a:ln>
            <a:solidFill>
              <a:schemeClr val="accent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95117" y="1162408"/>
            <a:ext cx="2843543" cy="2033712"/>
          </a:xfrm>
          <a:prstGeom prst="rect">
            <a:avLst/>
          </a:prstGeom>
          <a:noFill/>
          <a:ln>
            <a:solidFill>
              <a:schemeClr val="accent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92362" y="1162408"/>
            <a:ext cx="2843543" cy="2033712"/>
          </a:xfrm>
          <a:prstGeom prst="rect">
            <a:avLst/>
          </a:prstGeom>
          <a:noFill/>
          <a:ln>
            <a:solidFill>
              <a:schemeClr val="accent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0103953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2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0" presetClass="entr" presetSubtype="0" decel="10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0" presetClass="entr" presetSubtype="0" decel="10000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0" presetClass="entr" presetSubtype="0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0" presetClass="entr" presetSubtype="0" decel="10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60" y="0"/>
            <a:ext cx="12192120" cy="685800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30832" y="3581401"/>
            <a:ext cx="7361168" cy="30099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529" y="4535223"/>
            <a:ext cx="12193057" cy="2322777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529" y="4571802"/>
            <a:ext cx="12193057" cy="2286198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430781" y="4224300"/>
            <a:ext cx="5761219" cy="26337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4200315" cy="1466850"/>
          </a:xfrm>
          <a:prstGeom prst="rect">
            <a:avLst/>
          </a:prstGeom>
        </p:spPr>
      </p:pic>
      <p:sp>
        <p:nvSpPr>
          <p:cNvPr id="15" name="圆角矩形 14"/>
          <p:cNvSpPr/>
          <p:nvPr/>
        </p:nvSpPr>
        <p:spPr>
          <a:xfrm>
            <a:off x="2286000" y="3190875"/>
            <a:ext cx="7620000" cy="476250"/>
          </a:xfrm>
          <a:prstGeom prst="roundRect">
            <a:avLst>
              <a:gd name="adj" fmla="val 20450"/>
            </a:avLst>
          </a:prstGeom>
          <a:gradFill>
            <a:gsLst>
              <a:gs pos="25000">
                <a:schemeClr val="accent1"/>
              </a:gs>
              <a:gs pos="0">
                <a:schemeClr val="accent1"/>
              </a:gs>
              <a:gs pos="100000">
                <a:schemeClr val="accent2"/>
              </a:gs>
            </a:gsLst>
            <a:lin ang="0" scaled="1"/>
          </a:gra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/>
              <a:t>四、群众基础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103120" y="3027084"/>
            <a:ext cx="1021080" cy="8038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98663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3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600" decel="100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6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50" accel="1000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50" accel="1000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1360205" y="4500674"/>
            <a:ext cx="5448300" cy="1352550"/>
            <a:chOff x="1360205" y="4500674"/>
            <a:chExt cx="5448300" cy="1352550"/>
          </a:xfrm>
        </p:grpSpPr>
        <p:sp>
          <p:nvSpPr>
            <p:cNvPr id="9" name="矩形 8"/>
            <p:cNvSpPr/>
            <p:nvPr/>
          </p:nvSpPr>
          <p:spPr>
            <a:xfrm>
              <a:off x="1360205" y="4500674"/>
              <a:ext cx="5448300" cy="135255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 10"/>
            <p:cNvSpPr/>
            <p:nvPr/>
          </p:nvSpPr>
          <p:spPr>
            <a:xfrm>
              <a:off x="2676957" y="4515230"/>
              <a:ext cx="3921998" cy="132343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lang="zh-CN" altLang="en-US" sz="2400" b="1" dirty="0" smtClean="0">
                  <a:solidFill>
                    <a:schemeClr val="bg1"/>
                  </a:solidFill>
                </a:rPr>
                <a:t>迪丽热巴</a:t>
              </a:r>
              <a:endParaRPr lang="en-US" altLang="zh-CN" sz="2400" b="1" dirty="0" smtClean="0">
                <a:solidFill>
                  <a:schemeClr val="bg1"/>
                </a:solidFill>
              </a:endParaRPr>
            </a:p>
            <a:p>
              <a:pPr>
                <a:lnSpc>
                  <a:spcPct val="125000"/>
                </a:lnSpc>
              </a:pPr>
              <a:r>
                <a:rPr lang="zh-CN" altLang="en-US" sz="2000" dirty="0" smtClean="0">
                  <a:solidFill>
                    <a:schemeClr val="bg1"/>
                  </a:solidFill>
                </a:rPr>
                <a:t>工大泡泡工作室</a:t>
              </a:r>
              <a:r>
                <a:rPr lang="en-US" altLang="zh-CN" sz="2000" dirty="0" smtClean="0">
                  <a:solidFill>
                    <a:schemeClr val="bg1"/>
                  </a:solidFill>
                </a:rPr>
                <a:t>PPT</a:t>
              </a:r>
              <a:r>
                <a:rPr lang="zh-CN" altLang="en-US" sz="2000" dirty="0" smtClean="0">
                  <a:solidFill>
                    <a:schemeClr val="bg1"/>
                  </a:solidFill>
                </a:rPr>
                <a:t>做的特别实用好用，强烈推荐大家下载！</a:t>
              </a:r>
              <a:endParaRPr lang="en-US" altLang="zh-CN" sz="2000" dirty="0" smtClean="0">
                <a:solidFill>
                  <a:schemeClr val="bg1"/>
                </a:solidFill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5741705" y="2886329"/>
            <a:ext cx="5448300" cy="1352550"/>
            <a:chOff x="5741705" y="2886329"/>
            <a:chExt cx="5448300" cy="1352550"/>
          </a:xfrm>
        </p:grpSpPr>
        <p:sp>
          <p:nvSpPr>
            <p:cNvPr id="12" name="矩形 11"/>
            <p:cNvSpPr/>
            <p:nvPr/>
          </p:nvSpPr>
          <p:spPr>
            <a:xfrm>
              <a:off x="5741705" y="2886329"/>
              <a:ext cx="5448300" cy="135255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矩形 13"/>
            <p:cNvSpPr/>
            <p:nvPr/>
          </p:nvSpPr>
          <p:spPr>
            <a:xfrm>
              <a:off x="5856005" y="2900885"/>
              <a:ext cx="3921998" cy="132343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lang="zh-CN" altLang="en-US" sz="2400" b="1" dirty="0" smtClean="0">
                  <a:solidFill>
                    <a:schemeClr val="bg1"/>
                  </a:solidFill>
                </a:rPr>
                <a:t>唐嫣</a:t>
              </a:r>
              <a:endParaRPr lang="en-US" altLang="zh-CN" sz="2400" b="1" dirty="0" smtClean="0">
                <a:solidFill>
                  <a:schemeClr val="bg1"/>
                </a:solidFill>
              </a:endParaRPr>
            </a:p>
            <a:p>
              <a:pPr>
                <a:lnSpc>
                  <a:spcPct val="125000"/>
                </a:lnSpc>
              </a:pPr>
              <a:r>
                <a:rPr lang="zh-CN" altLang="en-US" sz="2000" dirty="0" smtClean="0">
                  <a:solidFill>
                    <a:schemeClr val="bg1"/>
                  </a:solidFill>
                </a:rPr>
                <a:t>工大泡泡工作室</a:t>
              </a:r>
              <a:r>
                <a:rPr lang="en-US" altLang="zh-CN" sz="2000" dirty="0" smtClean="0">
                  <a:solidFill>
                    <a:schemeClr val="bg1"/>
                  </a:solidFill>
                </a:rPr>
                <a:t>PPT</a:t>
              </a:r>
              <a:r>
                <a:rPr lang="zh-CN" altLang="en-US" sz="2000" dirty="0" smtClean="0">
                  <a:solidFill>
                    <a:schemeClr val="bg1"/>
                  </a:solidFill>
                </a:rPr>
                <a:t>做的特别实用好用，强烈推荐大家下载！</a:t>
              </a:r>
              <a:endParaRPr lang="en-US" altLang="zh-CN" sz="2000" dirty="0" smtClean="0">
                <a:solidFill>
                  <a:schemeClr val="bg1"/>
                </a:solidFill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1360205" y="1205849"/>
            <a:ext cx="5448300" cy="1352550"/>
            <a:chOff x="1360205" y="1205849"/>
            <a:chExt cx="5448300" cy="1352550"/>
          </a:xfrm>
        </p:grpSpPr>
        <p:sp>
          <p:nvSpPr>
            <p:cNvPr id="2" name="矩形 1"/>
            <p:cNvSpPr/>
            <p:nvPr/>
          </p:nvSpPr>
          <p:spPr>
            <a:xfrm>
              <a:off x="1360205" y="1205849"/>
              <a:ext cx="5448300" cy="135255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/>
          </p:nvSpPr>
          <p:spPr>
            <a:xfrm>
              <a:off x="2676957" y="1220405"/>
              <a:ext cx="3921998" cy="132343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lang="en-US" altLang="zh-CN" sz="2400" b="1" dirty="0" err="1" smtClean="0">
                  <a:solidFill>
                    <a:schemeClr val="bg1"/>
                  </a:solidFill>
                </a:rPr>
                <a:t>Angelababy</a:t>
              </a:r>
              <a:endParaRPr lang="en-US" altLang="zh-CN" sz="2400" b="1" dirty="0" smtClean="0">
                <a:solidFill>
                  <a:schemeClr val="bg1"/>
                </a:solidFill>
              </a:endParaRPr>
            </a:p>
            <a:p>
              <a:pPr>
                <a:lnSpc>
                  <a:spcPct val="125000"/>
                </a:lnSpc>
              </a:pPr>
              <a:r>
                <a:rPr lang="zh-CN" altLang="en-US" sz="2000" dirty="0" smtClean="0">
                  <a:solidFill>
                    <a:schemeClr val="bg1"/>
                  </a:solidFill>
                </a:rPr>
                <a:t>工大泡泡工作室</a:t>
              </a:r>
              <a:r>
                <a:rPr lang="en-US" altLang="zh-CN" sz="2000" dirty="0" smtClean="0">
                  <a:solidFill>
                    <a:schemeClr val="bg1"/>
                  </a:solidFill>
                </a:rPr>
                <a:t>PPT</a:t>
              </a:r>
              <a:r>
                <a:rPr lang="zh-CN" altLang="en-US" sz="2000" dirty="0" smtClean="0">
                  <a:solidFill>
                    <a:schemeClr val="bg1"/>
                  </a:solidFill>
                </a:rPr>
                <a:t>做的特别实用好用，强烈推荐大家下载！</a:t>
              </a:r>
              <a:endParaRPr lang="en-US" altLang="zh-CN" sz="2000" dirty="0" smtClean="0">
                <a:solidFill>
                  <a:schemeClr val="bg1"/>
                </a:solidFill>
              </a:endParaRPr>
            </a:p>
          </p:txBody>
        </p:sp>
      </p:grpSp>
      <p:sp>
        <p:nvSpPr>
          <p:cNvPr id="4" name="矩形 3"/>
          <p:cNvSpPr/>
          <p:nvPr/>
        </p:nvSpPr>
        <p:spPr>
          <a:xfrm>
            <a:off x="1073150" y="62390"/>
            <a:ext cx="23391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chemeClr val="bg1"/>
                </a:solidFill>
              </a:rPr>
              <a:t>四、群众基础</a:t>
            </a:r>
            <a:endParaRPr lang="zh-CN" altLang="en-US" sz="2800" b="1" dirty="0">
              <a:solidFill>
                <a:schemeClr val="bg1"/>
              </a:solidFill>
            </a:endParaRPr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521710">
            <a:off x="660748" y="1056001"/>
            <a:ext cx="1779471" cy="1652246"/>
          </a:xfrm>
          <a:prstGeom prst="rect">
            <a:avLst/>
          </a:prstGeom>
          <a:noFill/>
          <a:ln>
            <a:solidFill>
              <a:schemeClr val="accent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521710">
            <a:off x="660748" y="4406039"/>
            <a:ext cx="1779471" cy="1541821"/>
          </a:xfrm>
          <a:prstGeom prst="rect">
            <a:avLst/>
          </a:prstGeom>
          <a:noFill/>
          <a:ln>
            <a:solidFill>
              <a:schemeClr val="accent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521710">
            <a:off x="9944511" y="2716734"/>
            <a:ext cx="1662318" cy="1691740"/>
          </a:xfrm>
          <a:prstGeom prst="rect">
            <a:avLst/>
          </a:prstGeom>
          <a:noFill/>
          <a:ln>
            <a:solidFill>
              <a:schemeClr val="accent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0235108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2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073150" y="62390"/>
            <a:ext cx="23391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chemeClr val="bg1"/>
                </a:solidFill>
              </a:rPr>
              <a:t>四、群众基础</a:t>
            </a:r>
            <a:endParaRPr lang="zh-CN" altLang="en-US" sz="2800" b="1" dirty="0">
              <a:solidFill>
                <a:schemeClr val="bg1"/>
              </a:solidFill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744856" y="1513577"/>
            <a:ext cx="5238750" cy="1352550"/>
            <a:chOff x="744856" y="1513577"/>
            <a:chExt cx="5238750" cy="1352550"/>
          </a:xfrm>
        </p:grpSpPr>
        <p:sp>
          <p:nvSpPr>
            <p:cNvPr id="2" name="矩形 1"/>
            <p:cNvSpPr/>
            <p:nvPr/>
          </p:nvSpPr>
          <p:spPr>
            <a:xfrm>
              <a:off x="744856" y="1513577"/>
              <a:ext cx="5097462" cy="135255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/>
          </p:nvSpPr>
          <p:spPr>
            <a:xfrm>
              <a:off x="2061608" y="1546471"/>
              <a:ext cx="3921998" cy="12867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lang="zh-CN" altLang="en-US" sz="2400" b="1" dirty="0" smtClean="0">
                  <a:solidFill>
                    <a:schemeClr val="bg1"/>
                  </a:solidFill>
                </a:rPr>
                <a:t>胡歌</a:t>
              </a:r>
              <a:endParaRPr lang="en-US" altLang="zh-CN" sz="2400" b="1" dirty="0" smtClean="0">
                <a:solidFill>
                  <a:schemeClr val="bg1"/>
                </a:solidFill>
              </a:endParaRPr>
            </a:p>
            <a:p>
              <a:pPr>
                <a:lnSpc>
                  <a:spcPct val="125000"/>
                </a:lnSpc>
              </a:pPr>
              <a:r>
                <a:rPr lang="zh-CN" altLang="en-US" sz="2000" dirty="0" smtClean="0">
                  <a:solidFill>
                    <a:schemeClr val="bg1"/>
                  </a:solidFill>
                </a:rPr>
                <a:t>工大泡泡工作室</a:t>
              </a:r>
              <a:r>
                <a:rPr lang="en-US" altLang="zh-CN" sz="2000" dirty="0" smtClean="0">
                  <a:solidFill>
                    <a:schemeClr val="bg1"/>
                  </a:solidFill>
                </a:rPr>
                <a:t>PPT</a:t>
              </a:r>
              <a:r>
                <a:rPr lang="zh-CN" altLang="en-US" sz="2000" dirty="0" smtClean="0">
                  <a:solidFill>
                    <a:schemeClr val="bg1"/>
                  </a:solidFill>
                </a:rPr>
                <a:t>做的特别实用好用，强烈推荐大家下载！</a:t>
              </a:r>
              <a:endParaRPr lang="en-US" altLang="zh-CN" sz="2000" dirty="0" smtClean="0">
                <a:solidFill>
                  <a:schemeClr val="bg1"/>
                </a:solidFill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744856" y="4237727"/>
            <a:ext cx="5238750" cy="1356333"/>
            <a:chOff x="744856" y="4237727"/>
            <a:chExt cx="5238750" cy="1356333"/>
          </a:xfrm>
        </p:grpSpPr>
        <p:sp>
          <p:nvSpPr>
            <p:cNvPr id="18" name="矩形 17"/>
            <p:cNvSpPr/>
            <p:nvPr/>
          </p:nvSpPr>
          <p:spPr>
            <a:xfrm>
              <a:off x="744856" y="4237727"/>
              <a:ext cx="5097462" cy="135255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>
              <a:off x="2061608" y="4270621"/>
              <a:ext cx="3921998" cy="132343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lang="zh-CN" altLang="en-US" sz="2400" b="1" dirty="0" smtClean="0">
                  <a:solidFill>
                    <a:schemeClr val="bg1"/>
                  </a:solidFill>
                </a:rPr>
                <a:t>王凯</a:t>
              </a:r>
              <a:endParaRPr lang="en-US" altLang="zh-CN" sz="2400" b="1" dirty="0" smtClean="0">
                <a:solidFill>
                  <a:schemeClr val="bg1"/>
                </a:solidFill>
              </a:endParaRPr>
            </a:p>
            <a:p>
              <a:pPr>
                <a:lnSpc>
                  <a:spcPct val="125000"/>
                </a:lnSpc>
              </a:pPr>
              <a:r>
                <a:rPr lang="zh-CN" altLang="en-US" sz="2000" dirty="0" smtClean="0">
                  <a:solidFill>
                    <a:schemeClr val="bg1"/>
                  </a:solidFill>
                </a:rPr>
                <a:t>工大泡泡工作室</a:t>
              </a:r>
              <a:r>
                <a:rPr lang="en-US" altLang="zh-CN" sz="2000" dirty="0" smtClean="0">
                  <a:solidFill>
                    <a:schemeClr val="bg1"/>
                  </a:solidFill>
                </a:rPr>
                <a:t>PPT</a:t>
              </a:r>
              <a:r>
                <a:rPr lang="zh-CN" altLang="en-US" sz="2000" dirty="0" smtClean="0">
                  <a:solidFill>
                    <a:schemeClr val="bg1"/>
                  </a:solidFill>
                </a:rPr>
                <a:t>做的特别实用好用，强烈推荐大家下载！</a:t>
              </a:r>
              <a:endParaRPr lang="en-US" altLang="zh-CN" sz="2000" dirty="0" smtClean="0">
                <a:solidFill>
                  <a:schemeClr val="bg1"/>
                </a:solidFill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6770688" y="1513577"/>
            <a:ext cx="5238750" cy="1356333"/>
            <a:chOff x="6770688" y="1513577"/>
            <a:chExt cx="5238750" cy="1356333"/>
          </a:xfrm>
        </p:grpSpPr>
        <p:sp>
          <p:nvSpPr>
            <p:cNvPr id="21" name="矩形 20"/>
            <p:cNvSpPr/>
            <p:nvPr/>
          </p:nvSpPr>
          <p:spPr>
            <a:xfrm>
              <a:off x="6770688" y="1513577"/>
              <a:ext cx="5097462" cy="135255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矩形 22"/>
            <p:cNvSpPr/>
            <p:nvPr/>
          </p:nvSpPr>
          <p:spPr>
            <a:xfrm>
              <a:off x="8087440" y="1546471"/>
              <a:ext cx="3921998" cy="132343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lang="zh-CN" altLang="en-US" sz="2400" b="1" dirty="0" smtClean="0">
                  <a:solidFill>
                    <a:schemeClr val="bg1"/>
                  </a:solidFill>
                </a:rPr>
                <a:t>靳东</a:t>
              </a:r>
              <a:endParaRPr lang="en-US" altLang="zh-CN" sz="2400" b="1" dirty="0" smtClean="0">
                <a:solidFill>
                  <a:schemeClr val="bg1"/>
                </a:solidFill>
              </a:endParaRPr>
            </a:p>
            <a:p>
              <a:pPr>
                <a:lnSpc>
                  <a:spcPct val="125000"/>
                </a:lnSpc>
              </a:pPr>
              <a:r>
                <a:rPr lang="zh-CN" altLang="en-US" sz="2000" dirty="0" smtClean="0">
                  <a:solidFill>
                    <a:schemeClr val="bg1"/>
                  </a:solidFill>
                </a:rPr>
                <a:t>工大泡泡工作室</a:t>
              </a:r>
              <a:r>
                <a:rPr lang="en-US" altLang="zh-CN" sz="2000" dirty="0" smtClean="0">
                  <a:solidFill>
                    <a:schemeClr val="bg1"/>
                  </a:solidFill>
                </a:rPr>
                <a:t>PPT</a:t>
              </a:r>
              <a:r>
                <a:rPr lang="zh-CN" altLang="en-US" sz="2000" dirty="0" smtClean="0">
                  <a:solidFill>
                    <a:schemeClr val="bg1"/>
                  </a:solidFill>
                </a:rPr>
                <a:t>做的特别实用好用，强烈推荐大家下载！</a:t>
              </a:r>
              <a:endParaRPr lang="en-US" altLang="zh-CN" sz="2000" dirty="0" smtClean="0">
                <a:solidFill>
                  <a:schemeClr val="bg1"/>
                </a:solidFill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6770688" y="4237727"/>
            <a:ext cx="5238750" cy="1356333"/>
            <a:chOff x="6770688" y="4237727"/>
            <a:chExt cx="5238750" cy="1356333"/>
          </a:xfrm>
        </p:grpSpPr>
        <p:sp>
          <p:nvSpPr>
            <p:cNvPr id="24" name="矩形 23"/>
            <p:cNvSpPr/>
            <p:nvPr/>
          </p:nvSpPr>
          <p:spPr>
            <a:xfrm>
              <a:off x="6770688" y="4237727"/>
              <a:ext cx="5097462" cy="135255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矩形 26"/>
            <p:cNvSpPr/>
            <p:nvPr/>
          </p:nvSpPr>
          <p:spPr>
            <a:xfrm>
              <a:off x="8087440" y="4270621"/>
              <a:ext cx="3921998" cy="132343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lang="zh-CN" altLang="en-US" sz="2400" b="1" dirty="0" smtClean="0">
                  <a:solidFill>
                    <a:schemeClr val="bg1"/>
                  </a:solidFill>
                </a:rPr>
                <a:t>霍建华</a:t>
              </a:r>
              <a:endParaRPr lang="en-US" altLang="zh-CN" sz="2400" b="1" dirty="0" smtClean="0">
                <a:solidFill>
                  <a:schemeClr val="bg1"/>
                </a:solidFill>
              </a:endParaRPr>
            </a:p>
            <a:p>
              <a:pPr>
                <a:lnSpc>
                  <a:spcPct val="125000"/>
                </a:lnSpc>
              </a:pPr>
              <a:r>
                <a:rPr lang="zh-CN" altLang="en-US" sz="2000" dirty="0" smtClean="0">
                  <a:solidFill>
                    <a:schemeClr val="bg1"/>
                  </a:solidFill>
                </a:rPr>
                <a:t>工大泡泡工作室</a:t>
              </a:r>
              <a:r>
                <a:rPr lang="en-US" altLang="zh-CN" sz="2000" dirty="0" smtClean="0">
                  <a:solidFill>
                    <a:schemeClr val="bg1"/>
                  </a:solidFill>
                </a:rPr>
                <a:t>PPT</a:t>
              </a:r>
              <a:r>
                <a:rPr lang="zh-CN" altLang="en-US" sz="2000" dirty="0" smtClean="0">
                  <a:solidFill>
                    <a:schemeClr val="bg1"/>
                  </a:solidFill>
                </a:rPr>
                <a:t>做的特别实用好用，强烈推荐大家下载！</a:t>
              </a:r>
              <a:endParaRPr lang="en-US" altLang="zh-CN" sz="2000" dirty="0" smtClean="0">
                <a:solidFill>
                  <a:schemeClr val="bg1"/>
                </a:solidFill>
              </a:endParaRPr>
            </a:p>
          </p:txBody>
        </p:sp>
      </p:grpSp>
      <p:pic>
        <p:nvPicPr>
          <p:cNvPr id="26" name="图片 25"/>
          <p:cNvPicPr preferRelativeResize="0"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4963" y="1379852"/>
            <a:ext cx="1620000" cy="1620000"/>
          </a:xfrm>
          <a:prstGeom prst="ellipse">
            <a:avLst/>
          </a:prstGeom>
          <a:ln w="19050">
            <a:solidFill>
              <a:schemeClr val="accent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9" name="图片 18"/>
          <p:cNvPicPr preferRelativeResize="0"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6446" y="4104002"/>
            <a:ext cx="1617034" cy="1620000"/>
          </a:xfrm>
          <a:prstGeom prst="ellipse">
            <a:avLst/>
          </a:prstGeom>
          <a:ln w="19050">
            <a:solidFill>
              <a:schemeClr val="accent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2" name="图片 21"/>
          <p:cNvPicPr preferRelativeResize="0"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67305" y="1379852"/>
            <a:ext cx="1606979" cy="1620000"/>
          </a:xfrm>
          <a:prstGeom prst="ellipse">
            <a:avLst/>
          </a:prstGeom>
          <a:ln w="19050">
            <a:solidFill>
              <a:schemeClr val="accent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5" name="图片 24"/>
          <p:cNvPicPr preferRelativeResize="0"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63397" y="4104002"/>
            <a:ext cx="1614795" cy="1620000"/>
          </a:xfrm>
          <a:prstGeom prst="ellipse">
            <a:avLst/>
          </a:prstGeom>
          <a:ln w="19050">
            <a:solidFill>
              <a:schemeClr val="accent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9373840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60" y="0"/>
            <a:ext cx="12192120" cy="685800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30832" y="3581401"/>
            <a:ext cx="7361168" cy="30099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529" y="4535223"/>
            <a:ext cx="12193057" cy="2322777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529" y="4571802"/>
            <a:ext cx="12193057" cy="2286198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430781" y="4224300"/>
            <a:ext cx="5761219" cy="26337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4200315" cy="1466850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95285" y="0"/>
            <a:ext cx="4096715" cy="2178877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4438650" y="704670"/>
            <a:ext cx="33147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7200" b="1" dirty="0">
                <a:ln>
                  <a:solidFill>
                    <a:schemeClr val="bg1"/>
                  </a:solidFill>
                </a:ln>
                <a:solidFill>
                  <a:schemeClr val="accent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后记</a:t>
            </a:r>
          </a:p>
        </p:txBody>
      </p:sp>
      <p:sp>
        <p:nvSpPr>
          <p:cNvPr id="17" name="圆角矩形 16"/>
          <p:cNvSpPr/>
          <p:nvPr/>
        </p:nvSpPr>
        <p:spPr>
          <a:xfrm>
            <a:off x="1743075" y="1847850"/>
            <a:ext cx="8705850" cy="3953492"/>
          </a:xfrm>
          <a:prstGeom prst="roundRect">
            <a:avLst>
              <a:gd name="adj" fmla="val 11692"/>
            </a:avLst>
          </a:prstGeom>
          <a:solidFill>
            <a:schemeClr val="bg1">
              <a:alpha val="75000"/>
            </a:schemeClr>
          </a:solidFill>
          <a:ln>
            <a:solidFill>
              <a:schemeClr val="accent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2306658" y="2702642"/>
            <a:ext cx="4263984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25000"/>
              </a:lnSpc>
              <a:buFont typeface="Wingdings" panose="05000000000000000000" pitchFamily="2" charset="2"/>
              <a:buChar char="n"/>
            </a:pPr>
            <a:r>
              <a:rPr lang="zh-CN" altLang="en-US" sz="2000" dirty="0" smtClean="0"/>
              <a:t>第一条原因，巴拉巴拉</a:t>
            </a:r>
            <a:endParaRPr lang="en-US" altLang="zh-CN" sz="2000" dirty="0" smtClean="0"/>
          </a:p>
          <a:p>
            <a:pPr marL="285750" indent="-285750">
              <a:lnSpc>
                <a:spcPct val="125000"/>
              </a:lnSpc>
              <a:buFont typeface="Wingdings" panose="05000000000000000000" pitchFamily="2" charset="2"/>
              <a:buChar char="n"/>
            </a:pPr>
            <a:r>
              <a:rPr lang="zh-CN" altLang="en-US" sz="2000" dirty="0"/>
              <a:t>第二</a:t>
            </a:r>
            <a:r>
              <a:rPr lang="zh-CN" altLang="en-US" sz="2000" dirty="0" smtClean="0"/>
              <a:t>条原因，巴拉巴拉</a:t>
            </a:r>
            <a:endParaRPr lang="zh-CN" altLang="en-US" sz="2000" dirty="0"/>
          </a:p>
        </p:txBody>
      </p:sp>
      <p:sp>
        <p:nvSpPr>
          <p:cNvPr id="21" name="矩形 20"/>
          <p:cNvSpPr/>
          <p:nvPr/>
        </p:nvSpPr>
        <p:spPr>
          <a:xfrm>
            <a:off x="2306658" y="2095430"/>
            <a:ext cx="4263984" cy="5796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2800" b="1" dirty="0" smtClean="0">
                <a:solidFill>
                  <a:schemeClr val="accent1"/>
                </a:solidFill>
              </a:rPr>
              <a:t>我为什么要入党</a:t>
            </a:r>
            <a:endParaRPr lang="zh-CN" altLang="en-US" sz="2800" b="1" dirty="0">
              <a:solidFill>
                <a:schemeClr val="accent1"/>
              </a:solidFill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2306658" y="4402999"/>
            <a:ext cx="4263984" cy="8250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25000"/>
              </a:lnSpc>
              <a:buFont typeface="Wingdings" panose="05000000000000000000" pitchFamily="2" charset="2"/>
              <a:buChar char="n"/>
            </a:pPr>
            <a:r>
              <a:rPr lang="zh-CN" altLang="en-US" sz="2000" dirty="0"/>
              <a:t>第一</a:t>
            </a:r>
            <a:r>
              <a:rPr lang="zh-CN" altLang="en-US" sz="2000" dirty="0" smtClean="0"/>
              <a:t>条</a:t>
            </a:r>
            <a:r>
              <a:rPr lang="zh-CN" altLang="en-US" sz="2000" dirty="0"/>
              <a:t>要求</a:t>
            </a:r>
            <a:r>
              <a:rPr lang="zh-CN" altLang="en-US" sz="2000" dirty="0" smtClean="0"/>
              <a:t>，</a:t>
            </a:r>
            <a:r>
              <a:rPr lang="zh-CN" altLang="en-US" sz="2000" dirty="0"/>
              <a:t>巴拉巴拉</a:t>
            </a:r>
          </a:p>
          <a:p>
            <a:pPr marL="285750" indent="-285750">
              <a:lnSpc>
                <a:spcPct val="125000"/>
              </a:lnSpc>
              <a:buFont typeface="Wingdings" panose="05000000000000000000" pitchFamily="2" charset="2"/>
              <a:buChar char="n"/>
            </a:pPr>
            <a:r>
              <a:rPr lang="zh-CN" altLang="en-US" sz="2000" dirty="0"/>
              <a:t>第二</a:t>
            </a:r>
            <a:r>
              <a:rPr lang="zh-CN" altLang="en-US" sz="2000" dirty="0" smtClean="0"/>
              <a:t>条</a:t>
            </a:r>
            <a:r>
              <a:rPr lang="zh-CN" altLang="en-US" sz="2000" dirty="0"/>
              <a:t>要求</a:t>
            </a:r>
            <a:r>
              <a:rPr lang="zh-CN" altLang="en-US" sz="2000" dirty="0" smtClean="0"/>
              <a:t>，</a:t>
            </a:r>
            <a:r>
              <a:rPr lang="zh-CN" altLang="en-US" sz="2000" dirty="0"/>
              <a:t>巴拉巴拉</a:t>
            </a:r>
          </a:p>
        </p:txBody>
      </p:sp>
      <p:sp>
        <p:nvSpPr>
          <p:cNvPr id="24" name="矩形 23"/>
          <p:cNvSpPr/>
          <p:nvPr/>
        </p:nvSpPr>
        <p:spPr>
          <a:xfrm>
            <a:off x="2306658" y="3795787"/>
            <a:ext cx="4263984" cy="5796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2800" b="1" dirty="0" smtClean="0">
                <a:solidFill>
                  <a:schemeClr val="accent1"/>
                </a:solidFill>
              </a:rPr>
              <a:t>成为党员后我会怎么样</a:t>
            </a:r>
            <a:endParaRPr lang="zh-CN" altLang="en-US" sz="2800" b="1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90244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6" presetClass="emph" presetSubtype="0" autoRev="1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22" dur="250" fill="hold"/>
                                        <p:tgtEl>
                                          <p:spTgt spid="17"/>
                                        </p:tgtEl>
                                      </p:cBhvr>
                                      <p:by x="115000" y="115000"/>
                                    </p:animScale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7" grpId="0" animBg="1"/>
      <p:bldP spid="17" grpId="1" animBg="1"/>
      <p:bldP spid="19" grpId="0"/>
      <p:bldP spid="21" grpId="0"/>
      <p:bldP spid="23" grpId="0"/>
      <p:bldP spid="2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-529" y="0"/>
            <a:ext cx="735006" cy="241289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www.1ppt.com/moban/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素材：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www.1ppt.com/sucai/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背景：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www.1ppt.com/beijing/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图表：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www.1ppt.com/tubiao/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www.1ppt.com/xiazai/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www.1ppt.com/powerpoint/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www.1ppt.com/ziliao/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www.1ppt.com/fanwen/     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www.1ppt.com/shiti/  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www.1ppt.com/jiaoan/       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论坛：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www.1ppt.cn                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语文课件：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www.1ppt.com/kejian/yuwen/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数学课件：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www.1ppt.com/kejian/shuxue/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英语课件：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www.1ppt.com/kejian/yingyu/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美术课件：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www.1ppt.com/kejian/meishu/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科学课件：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www.1ppt.com/kejian/kexue/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物理课件：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www.1ppt.com/kejian/wuli/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化学课件：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www.1ppt.com/kejian/huaxue/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生物课件：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www.1ppt.com/kejian/shengwu/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地理课件：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www.1ppt.com/kejian/dili/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历史课件：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www.1ppt.com/kejian/lishi/        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60" y="0"/>
            <a:ext cx="12192120" cy="685800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30832" y="3581401"/>
            <a:ext cx="7361168" cy="30099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529" y="4535223"/>
            <a:ext cx="12193057" cy="2322777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529" y="4571802"/>
            <a:ext cx="12193057" cy="2286198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430781" y="4224300"/>
            <a:ext cx="5761219" cy="26337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4200315" cy="1466850"/>
          </a:xfrm>
          <a:prstGeom prst="rect">
            <a:avLst/>
          </a:prstGeom>
        </p:spPr>
      </p:pic>
      <p:sp>
        <p:nvSpPr>
          <p:cNvPr id="13" name="TextBox 47"/>
          <p:cNvSpPr txBox="1"/>
          <p:nvPr/>
        </p:nvSpPr>
        <p:spPr>
          <a:xfrm>
            <a:off x="0" y="1293701"/>
            <a:ext cx="12192000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600" b="1" dirty="0">
                <a:ln>
                  <a:solidFill>
                    <a:schemeClr val="bg1"/>
                  </a:solidFill>
                </a:ln>
                <a:gradFill flip="none" rotWithShape="1">
                  <a:gsLst>
                    <a:gs pos="0">
                      <a:schemeClr val="accent2"/>
                    </a:gs>
                    <a:gs pos="50000">
                      <a:schemeClr val="accent1"/>
                    </a:gs>
                    <a:gs pos="100000">
                      <a:schemeClr val="accent1"/>
                    </a:gs>
                  </a:gsLst>
                  <a:lin ang="2700000" scaled="1"/>
                  <a:tileRect/>
                </a:gra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</a:rPr>
              <a:t>感谢聆听</a:t>
            </a:r>
          </a:p>
          <a:p>
            <a:pPr algn="ctr"/>
            <a:r>
              <a:rPr lang="zh-CN" altLang="en-US" sz="6600" b="1" dirty="0">
                <a:ln>
                  <a:solidFill>
                    <a:schemeClr val="bg1"/>
                  </a:solidFill>
                </a:ln>
                <a:gradFill flip="none" rotWithShape="1">
                  <a:gsLst>
                    <a:gs pos="0">
                      <a:schemeClr val="accent2"/>
                    </a:gs>
                    <a:gs pos="50000">
                      <a:schemeClr val="accent1"/>
                    </a:gs>
                    <a:gs pos="100000">
                      <a:schemeClr val="accent1"/>
                    </a:gs>
                  </a:gsLst>
                  <a:lin ang="2700000" scaled="1"/>
                  <a:tileRect/>
                </a:gra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</a:rPr>
              <a:t>敬请质询提问</a:t>
            </a:r>
          </a:p>
        </p:txBody>
      </p:sp>
      <p:grpSp>
        <p:nvGrpSpPr>
          <p:cNvPr id="20" name="组合 19"/>
          <p:cNvGrpSpPr/>
          <p:nvPr/>
        </p:nvGrpSpPr>
        <p:grpSpPr>
          <a:xfrm>
            <a:off x="4731685" y="3968234"/>
            <a:ext cx="2728632" cy="461665"/>
            <a:chOff x="4731685" y="3968234"/>
            <a:chExt cx="2728632" cy="461665"/>
          </a:xfrm>
        </p:grpSpPr>
        <p:sp>
          <p:nvSpPr>
            <p:cNvPr id="14" name="矩形 13"/>
            <p:cNvSpPr/>
            <p:nvPr/>
          </p:nvSpPr>
          <p:spPr>
            <a:xfrm>
              <a:off x="4731685" y="3968234"/>
              <a:ext cx="2728632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400" b="1" dirty="0">
                  <a:solidFill>
                    <a:schemeClr val="accent1"/>
                  </a:solidFill>
                  <a:latin typeface="+mn-ea"/>
                </a:rPr>
                <a:t>@</a:t>
              </a:r>
              <a:r>
                <a:rPr lang="zh-CN" altLang="en-US" sz="2400" b="1" dirty="0">
                  <a:solidFill>
                    <a:schemeClr val="accent1"/>
                  </a:solidFill>
                  <a:latin typeface="+mn-ea"/>
                </a:rPr>
                <a:t>段公子爱做</a:t>
              </a:r>
              <a:r>
                <a:rPr lang="en-US" altLang="zh-CN" sz="2400" b="1" dirty="0">
                  <a:solidFill>
                    <a:schemeClr val="accent1"/>
                  </a:solidFill>
                  <a:latin typeface="+mn-ea"/>
                </a:rPr>
                <a:t>PPT</a:t>
              </a:r>
              <a:r>
                <a:rPr lang="zh-CN" altLang="en-US" sz="2400" b="1" dirty="0">
                  <a:solidFill>
                    <a:schemeClr val="accent1"/>
                  </a:solidFill>
                  <a:latin typeface="+mn-ea"/>
                </a:rPr>
                <a:t> </a:t>
              </a:r>
            </a:p>
          </p:txBody>
        </p:sp>
        <p:cxnSp>
          <p:nvCxnSpPr>
            <p:cNvPr id="16" name="直接连接符 15"/>
            <p:cNvCxnSpPr/>
            <p:nvPr/>
          </p:nvCxnSpPr>
          <p:spPr>
            <a:xfrm>
              <a:off x="4741334" y="3989129"/>
              <a:ext cx="0" cy="419874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/>
          </p:nvCxnSpPr>
          <p:spPr>
            <a:xfrm>
              <a:off x="7450667" y="3989129"/>
              <a:ext cx="0" cy="419874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2" name="图片 21"/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95285" y="0"/>
            <a:ext cx="4096715" cy="21788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86459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2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0" presetClass="entr" presetSubtype="0" decel="100000" fill="hold" grpId="0" nodeType="withEffect">
                                  <p:stCondLst>
                                    <p:cond delay="17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2" presetClass="entr" presetSubtype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89829" y="662113"/>
            <a:ext cx="4412342" cy="4412342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524000" y="4928681"/>
            <a:ext cx="9144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5000"/>
              </a:lnSpc>
            </a:pPr>
            <a:r>
              <a:rPr lang="zh-CN" altLang="en-US" sz="32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关注微信公共号</a:t>
            </a:r>
            <a:r>
              <a:rPr lang="en-US" altLang="zh-CN" sz="32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32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工大泡泡堂（</a:t>
            </a:r>
            <a:r>
              <a:rPr lang="en-US" altLang="zh-CN" sz="3200" b="1" dirty="0" err="1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nwpuppt</a:t>
            </a:r>
            <a:r>
              <a:rPr lang="zh-CN" altLang="en-US" sz="32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en-US" altLang="zh-CN" sz="3200" b="1" dirty="0" smtClean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25000"/>
              </a:lnSpc>
            </a:pPr>
            <a:r>
              <a:rPr lang="zh-CN" altLang="en-US" sz="32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更多免费模板、优质教程尽在工大泡泡</a:t>
            </a:r>
            <a:endParaRPr lang="en-US" altLang="zh-CN" sz="3200" b="1" dirty="0" smtClean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889278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063555" y="4437117"/>
            <a:ext cx="8607439" cy="16927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www.1ppt.com/ziliao/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www.1ppt.com/fanwen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www.1ppt.com/shiti/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7"/>
              </a:rPr>
              <a:t>www.1ppt.com/jiaoan/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论坛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8"/>
              </a:rPr>
              <a:t>www.1ppt.cn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998275"/>
            <a:ext cx="12192000" cy="1366829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4403" y="315180"/>
            <a:ext cx="10282184" cy="268177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624421" y="3097348"/>
            <a:ext cx="5471583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6096000" y="3097349"/>
            <a:ext cx="5471584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7756" y="3097345"/>
            <a:ext cx="524933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45336" y="3097345"/>
            <a:ext cx="524933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837419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60" y="0"/>
            <a:ext cx="12192120" cy="685800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30832" y="3581401"/>
            <a:ext cx="7361168" cy="30099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529" y="4535223"/>
            <a:ext cx="12193057" cy="2322777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529" y="4571802"/>
            <a:ext cx="12193057" cy="2286198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430781" y="4224300"/>
            <a:ext cx="5761219" cy="26337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4200315" cy="1466850"/>
          </a:xfrm>
          <a:prstGeom prst="rect">
            <a:avLst/>
          </a:prstGeom>
        </p:spPr>
      </p:pic>
      <p:sp>
        <p:nvSpPr>
          <p:cNvPr id="15" name="圆角矩形 14"/>
          <p:cNvSpPr/>
          <p:nvPr/>
        </p:nvSpPr>
        <p:spPr>
          <a:xfrm>
            <a:off x="2286000" y="1941195"/>
            <a:ext cx="7620000" cy="476250"/>
          </a:xfrm>
          <a:prstGeom prst="roundRect">
            <a:avLst>
              <a:gd name="adj" fmla="val 20450"/>
            </a:avLst>
          </a:prstGeom>
          <a:gradFill>
            <a:gsLst>
              <a:gs pos="25000">
                <a:schemeClr val="accent1"/>
              </a:gs>
              <a:gs pos="0">
                <a:schemeClr val="accent1"/>
              </a:gs>
              <a:gs pos="100000">
                <a:schemeClr val="accent2"/>
              </a:gs>
            </a:gsLst>
            <a:lin ang="0" scaled="1"/>
          </a:gra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/>
              <a:t>一、个人简介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4438650" y="704670"/>
            <a:ext cx="33147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7200" b="1" dirty="0" smtClean="0">
                <a:ln>
                  <a:solidFill>
                    <a:schemeClr val="bg1"/>
                  </a:solidFill>
                </a:ln>
                <a:solidFill>
                  <a:schemeClr val="accent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目录</a:t>
            </a:r>
            <a:endParaRPr lang="zh-CN" altLang="en-US" sz="7200" b="1" dirty="0">
              <a:ln>
                <a:solidFill>
                  <a:schemeClr val="bg1"/>
                </a:solidFill>
              </a:ln>
              <a:solidFill>
                <a:schemeClr val="accent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sp>
        <p:nvSpPr>
          <p:cNvPr id="19" name="圆角矩形 18"/>
          <p:cNvSpPr/>
          <p:nvPr/>
        </p:nvSpPr>
        <p:spPr>
          <a:xfrm>
            <a:off x="2286000" y="3013066"/>
            <a:ext cx="7620000" cy="476250"/>
          </a:xfrm>
          <a:prstGeom prst="roundRect">
            <a:avLst>
              <a:gd name="adj" fmla="val 20450"/>
            </a:avLst>
          </a:prstGeom>
          <a:gradFill>
            <a:gsLst>
              <a:gs pos="25000">
                <a:schemeClr val="accent1"/>
              </a:gs>
              <a:gs pos="0">
                <a:schemeClr val="accent1"/>
              </a:gs>
              <a:gs pos="100000">
                <a:schemeClr val="accent2"/>
              </a:gs>
            </a:gsLst>
            <a:lin ang="0" scaled="1"/>
          </a:gra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/>
              <a:t>二、思想建设</a:t>
            </a:r>
          </a:p>
        </p:txBody>
      </p:sp>
      <p:sp>
        <p:nvSpPr>
          <p:cNvPr id="21" name="圆角矩形 20"/>
          <p:cNvSpPr/>
          <p:nvPr/>
        </p:nvSpPr>
        <p:spPr>
          <a:xfrm>
            <a:off x="2286000" y="4056058"/>
            <a:ext cx="7620000" cy="476250"/>
          </a:xfrm>
          <a:prstGeom prst="roundRect">
            <a:avLst>
              <a:gd name="adj" fmla="val 20450"/>
            </a:avLst>
          </a:prstGeom>
          <a:gradFill>
            <a:gsLst>
              <a:gs pos="25000">
                <a:schemeClr val="accent1"/>
              </a:gs>
              <a:gs pos="0">
                <a:schemeClr val="accent1"/>
              </a:gs>
              <a:gs pos="100000">
                <a:schemeClr val="accent2"/>
              </a:gs>
            </a:gsLst>
            <a:lin ang="0" scaled="1"/>
          </a:gra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/>
              <a:t>三、学习工作</a:t>
            </a:r>
          </a:p>
        </p:txBody>
      </p:sp>
      <p:sp>
        <p:nvSpPr>
          <p:cNvPr id="22" name="圆角矩形 21"/>
          <p:cNvSpPr/>
          <p:nvPr/>
        </p:nvSpPr>
        <p:spPr>
          <a:xfrm>
            <a:off x="2286000" y="5099050"/>
            <a:ext cx="7620000" cy="476250"/>
          </a:xfrm>
          <a:prstGeom prst="roundRect">
            <a:avLst>
              <a:gd name="adj" fmla="val 20450"/>
            </a:avLst>
          </a:prstGeom>
          <a:gradFill>
            <a:gsLst>
              <a:gs pos="25000">
                <a:schemeClr val="accent1"/>
              </a:gs>
              <a:gs pos="0">
                <a:schemeClr val="accent1"/>
              </a:gs>
              <a:gs pos="100000">
                <a:schemeClr val="accent2"/>
              </a:gs>
            </a:gsLst>
            <a:lin ang="0" scaled="1"/>
          </a:gra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/>
              <a:t>四、群众基础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103120" y="1777404"/>
            <a:ext cx="1021080" cy="803832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103120" y="2843621"/>
            <a:ext cx="1021080" cy="803832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103120" y="3891845"/>
            <a:ext cx="1021080" cy="803832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103120" y="4940069"/>
            <a:ext cx="1021080" cy="8038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09646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7" grpId="0"/>
      <p:bldP spid="19" grpId="0" animBg="1"/>
      <p:bldP spid="21" grpId="0" animBg="1"/>
      <p:bldP spid="2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60" y="0"/>
            <a:ext cx="12192120" cy="685800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30832" y="3581401"/>
            <a:ext cx="7361168" cy="30099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529" y="4535223"/>
            <a:ext cx="12193057" cy="2322777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529" y="4571802"/>
            <a:ext cx="12193057" cy="2286198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430781" y="4224300"/>
            <a:ext cx="5761219" cy="26337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4200315" cy="1466850"/>
          </a:xfrm>
          <a:prstGeom prst="rect">
            <a:avLst/>
          </a:prstGeom>
        </p:spPr>
      </p:pic>
      <p:sp>
        <p:nvSpPr>
          <p:cNvPr id="15" name="圆角矩形 14"/>
          <p:cNvSpPr/>
          <p:nvPr/>
        </p:nvSpPr>
        <p:spPr>
          <a:xfrm>
            <a:off x="2286000" y="3190875"/>
            <a:ext cx="7620000" cy="476250"/>
          </a:xfrm>
          <a:prstGeom prst="roundRect">
            <a:avLst>
              <a:gd name="adj" fmla="val 20450"/>
            </a:avLst>
          </a:prstGeom>
          <a:gradFill>
            <a:gsLst>
              <a:gs pos="25000">
                <a:schemeClr val="accent1"/>
              </a:gs>
              <a:gs pos="0">
                <a:schemeClr val="accent1"/>
              </a:gs>
              <a:gs pos="100000">
                <a:schemeClr val="accent2"/>
              </a:gs>
            </a:gsLst>
            <a:lin ang="0" scaled="1"/>
          </a:gra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/>
              <a:t>一、个人简介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103120" y="3027084"/>
            <a:ext cx="1021080" cy="8038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51120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3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600" decel="100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6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50" accel="1000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50" accel="1000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073150" y="62390"/>
            <a:ext cx="23391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</a:rPr>
              <a:t>一、个人简介</a:t>
            </a: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77950" y="1238250"/>
            <a:ext cx="3676789" cy="5162550"/>
          </a:xfrm>
          <a:prstGeom prst="rect">
            <a:avLst/>
          </a:prstGeom>
          <a:noFill/>
          <a:ln>
            <a:solidFill>
              <a:schemeClr val="accent1"/>
            </a:solidFill>
          </a:ln>
          <a:effectLst>
            <a:outerShdw blurRad="50800" dist="38100" dir="2700000" sx="101000" sy="101000" algn="tl" rotWithShape="0">
              <a:prstClr val="black">
                <a:alpha val="40000"/>
              </a:prstClr>
            </a:outerShdw>
          </a:effectLst>
        </p:spPr>
      </p:pic>
      <p:grpSp>
        <p:nvGrpSpPr>
          <p:cNvPr id="2" name="组合 1"/>
          <p:cNvGrpSpPr/>
          <p:nvPr/>
        </p:nvGrpSpPr>
        <p:grpSpPr>
          <a:xfrm>
            <a:off x="5619750" y="1238250"/>
            <a:ext cx="6237288" cy="5162550"/>
            <a:chOff x="5619750" y="1238250"/>
            <a:chExt cx="6237288" cy="5162550"/>
          </a:xfrm>
        </p:grpSpPr>
        <p:sp>
          <p:nvSpPr>
            <p:cNvPr id="23" name="圆角矩形 22"/>
            <p:cNvSpPr/>
            <p:nvPr/>
          </p:nvSpPr>
          <p:spPr>
            <a:xfrm>
              <a:off x="5619750" y="1524000"/>
              <a:ext cx="6237288" cy="4876800"/>
            </a:xfrm>
            <a:prstGeom prst="roundRect">
              <a:avLst>
                <a:gd name="adj" fmla="val 6207"/>
              </a:avLst>
            </a:prstGeom>
            <a:solidFill>
              <a:schemeClr val="bg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>
              <a:off x="5619750" y="1238250"/>
              <a:ext cx="2019300" cy="60960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800" b="1" dirty="0">
                  <a:solidFill>
                    <a:schemeClr val="bg1"/>
                  </a:solidFill>
                </a:rPr>
                <a:t>段公子</a:t>
              </a: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6096000" y="2019300"/>
              <a:ext cx="5467350" cy="39703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400" b="1" dirty="0" smtClean="0"/>
                <a:t>籍贯：</a:t>
              </a:r>
              <a:r>
                <a:rPr lang="zh-CN" altLang="en-US" sz="2400" dirty="0" smtClean="0"/>
                <a:t>陕西西安</a:t>
              </a:r>
              <a:endParaRPr lang="en-US" altLang="zh-CN" sz="2400" dirty="0" smtClean="0"/>
            </a:p>
            <a:p>
              <a:pPr>
                <a:lnSpc>
                  <a:spcPct val="150000"/>
                </a:lnSpc>
              </a:pPr>
              <a:r>
                <a:rPr lang="zh-CN" altLang="en-US" sz="2400" b="1" dirty="0"/>
                <a:t>专业</a:t>
              </a:r>
              <a:r>
                <a:rPr lang="zh-CN" altLang="en-US" sz="2400" b="1" dirty="0" smtClean="0"/>
                <a:t>：</a:t>
              </a:r>
              <a:r>
                <a:rPr lang="en-US" altLang="zh-CN" sz="2400" dirty="0" smtClean="0"/>
                <a:t>PPT</a:t>
              </a:r>
              <a:r>
                <a:rPr lang="zh-CN" altLang="en-US" sz="2400" dirty="0" smtClean="0"/>
                <a:t>设计</a:t>
              </a:r>
              <a:endParaRPr lang="en-US" altLang="zh-CN" sz="2400" dirty="0" smtClean="0"/>
            </a:p>
            <a:p>
              <a:pPr>
                <a:lnSpc>
                  <a:spcPct val="150000"/>
                </a:lnSpc>
              </a:pPr>
              <a:r>
                <a:rPr lang="zh-CN" altLang="en-US" sz="2400" b="1" dirty="0"/>
                <a:t>班级</a:t>
              </a:r>
              <a:r>
                <a:rPr lang="zh-CN" altLang="en-US" sz="2400" b="1" dirty="0" smtClean="0"/>
                <a:t>：</a:t>
              </a:r>
              <a:r>
                <a:rPr lang="en-US" altLang="zh-CN" sz="2400" dirty="0" smtClean="0"/>
                <a:t>PPT</a:t>
              </a:r>
              <a:r>
                <a:rPr lang="zh-CN" altLang="en-US" sz="2400" dirty="0" smtClean="0"/>
                <a:t>一班</a:t>
              </a:r>
              <a:endParaRPr lang="en-US" altLang="zh-CN" sz="2400" dirty="0" smtClean="0"/>
            </a:p>
            <a:p>
              <a:pPr>
                <a:lnSpc>
                  <a:spcPct val="150000"/>
                </a:lnSpc>
              </a:pPr>
              <a:r>
                <a:rPr lang="zh-CN" altLang="en-US" sz="2400" b="1" dirty="0"/>
                <a:t>职务：</a:t>
              </a:r>
              <a:r>
                <a:rPr lang="zh-CN" altLang="en-US" sz="2400" dirty="0" smtClean="0"/>
                <a:t>工大泡泡工作室创始人</a:t>
              </a:r>
              <a:endParaRPr lang="en-US" altLang="zh-CN" sz="2400" dirty="0" smtClean="0"/>
            </a:p>
            <a:p>
              <a:pPr>
                <a:lnSpc>
                  <a:spcPct val="150000"/>
                </a:lnSpc>
              </a:pPr>
              <a:r>
                <a:rPr lang="en-US" altLang="zh-CN" sz="2400" dirty="0"/>
                <a:t> </a:t>
              </a:r>
              <a:r>
                <a:rPr lang="en-US" altLang="zh-CN" sz="2400" dirty="0" smtClean="0"/>
                <a:t>        </a:t>
              </a:r>
              <a:r>
                <a:rPr lang="zh-CN" altLang="en-US" sz="2400" dirty="0"/>
                <a:t>锐</a:t>
              </a:r>
              <a:r>
                <a:rPr lang="zh-CN" altLang="en-US" sz="2400" dirty="0" smtClean="0"/>
                <a:t>普认证</a:t>
              </a:r>
              <a:r>
                <a:rPr lang="en-US" altLang="zh-CN" sz="2400" dirty="0" smtClean="0"/>
                <a:t>PPT</a:t>
              </a:r>
              <a:r>
                <a:rPr lang="zh-CN" altLang="en-US" sz="2400" dirty="0" smtClean="0"/>
                <a:t>设计师</a:t>
              </a:r>
              <a:endParaRPr lang="en-US" altLang="zh-CN" sz="2400" dirty="0" smtClean="0"/>
            </a:p>
            <a:p>
              <a:pPr>
                <a:lnSpc>
                  <a:spcPct val="150000"/>
                </a:lnSpc>
              </a:pPr>
              <a:r>
                <a:rPr lang="zh-CN" altLang="en-US" sz="2400" b="1" dirty="0"/>
                <a:t>特长：</a:t>
              </a:r>
              <a:r>
                <a:rPr lang="en-US" altLang="zh-CN" sz="2400" dirty="0" smtClean="0"/>
                <a:t>PPT</a:t>
              </a:r>
              <a:r>
                <a:rPr lang="zh-CN" altLang="en-US" sz="2400" dirty="0" smtClean="0"/>
                <a:t>、学习</a:t>
              </a:r>
              <a:endParaRPr lang="en-US" altLang="zh-CN" sz="2400" dirty="0" smtClean="0"/>
            </a:p>
            <a:p>
              <a:pPr>
                <a:lnSpc>
                  <a:spcPct val="150000"/>
                </a:lnSpc>
              </a:pPr>
              <a:r>
                <a:rPr lang="zh-CN" altLang="en-US" sz="2400" b="1" dirty="0"/>
                <a:t>座右铭：</a:t>
              </a:r>
              <a:r>
                <a:rPr lang="zh-CN" altLang="en-US" sz="2400" dirty="0" smtClean="0"/>
                <a:t>学好</a:t>
              </a:r>
              <a:r>
                <a:rPr lang="en-US" altLang="zh-CN" sz="2400" dirty="0" smtClean="0"/>
                <a:t>PPT</a:t>
              </a:r>
              <a:r>
                <a:rPr lang="zh-CN" altLang="en-US" sz="2400" dirty="0" smtClean="0"/>
                <a:t>，走遍天下都不</a:t>
              </a:r>
              <a:r>
                <a:rPr lang="zh-CN" altLang="en-US" sz="2400" dirty="0"/>
                <a:t>怕</a:t>
              </a:r>
              <a:endParaRPr lang="en-US" altLang="zh-CN" sz="2400" dirty="0" smtClean="0"/>
            </a:p>
          </p:txBody>
        </p:sp>
      </p:grpSp>
    </p:spTree>
    <p:extLst>
      <p:ext uri="{BB962C8B-B14F-4D97-AF65-F5344CB8AC3E}">
        <p14:creationId xmlns:p14="http://schemas.microsoft.com/office/powerpoint/2010/main" val="872658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 p14:presetBounceEnd="3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0000">
                                          <p:cBhvr additive="base">
                                            <p:cTn id="7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0000">
                                          <p:cBhvr additive="base">
                                            <p:cTn id="8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nodeType="withEffect" p14:presetBounceEnd="3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0000">
                                          <p:cBhvr additive="base">
                                            <p:cTn id="11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0000">
                                          <p:cBhvr additive="base">
                                            <p:cTn id="12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60" y="0"/>
            <a:ext cx="12192120" cy="685800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30832" y="3581401"/>
            <a:ext cx="7361168" cy="30099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529" y="4535223"/>
            <a:ext cx="12193057" cy="2322777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529" y="4571802"/>
            <a:ext cx="12193057" cy="2286198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430781" y="4224300"/>
            <a:ext cx="5761219" cy="26337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4200315" cy="1466850"/>
          </a:xfrm>
          <a:prstGeom prst="rect">
            <a:avLst/>
          </a:prstGeom>
        </p:spPr>
      </p:pic>
      <p:sp>
        <p:nvSpPr>
          <p:cNvPr id="15" name="圆角矩形 14"/>
          <p:cNvSpPr/>
          <p:nvPr/>
        </p:nvSpPr>
        <p:spPr>
          <a:xfrm>
            <a:off x="2286000" y="3190875"/>
            <a:ext cx="7620000" cy="476250"/>
          </a:xfrm>
          <a:prstGeom prst="roundRect">
            <a:avLst>
              <a:gd name="adj" fmla="val 20450"/>
            </a:avLst>
          </a:prstGeom>
          <a:gradFill>
            <a:gsLst>
              <a:gs pos="25000">
                <a:schemeClr val="accent1"/>
              </a:gs>
              <a:gs pos="0">
                <a:schemeClr val="accent1"/>
              </a:gs>
              <a:gs pos="100000">
                <a:schemeClr val="accent2"/>
              </a:gs>
            </a:gsLst>
            <a:lin ang="0" scaled="1"/>
          </a:gra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/>
              <a:t>二、思想建设</a:t>
            </a:r>
            <a:endParaRPr lang="zh-CN" altLang="en-US" sz="2800" b="1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103120" y="3027084"/>
            <a:ext cx="1021080" cy="8038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40089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3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600" decel="100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6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50" accel="1000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50" accel="1000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073150" y="62390"/>
            <a:ext cx="23391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chemeClr val="bg1"/>
                </a:solidFill>
              </a:rPr>
              <a:t>二、思想建设</a:t>
            </a:r>
            <a:endParaRPr lang="zh-CN" altLang="en-US" sz="2800" b="1" dirty="0">
              <a:solidFill>
                <a:schemeClr val="bg1"/>
              </a:solidFill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3752850" y="1234872"/>
            <a:ext cx="8128471" cy="461665"/>
            <a:chOff x="3752850" y="1025322"/>
            <a:chExt cx="8128471" cy="461665"/>
          </a:xfrm>
        </p:grpSpPr>
        <p:sp>
          <p:nvSpPr>
            <p:cNvPr id="12" name="矩形 11"/>
            <p:cNvSpPr/>
            <p:nvPr/>
          </p:nvSpPr>
          <p:spPr>
            <a:xfrm>
              <a:off x="3752850" y="1025322"/>
              <a:ext cx="3280741" cy="461665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spAutoFit/>
            </a:bodyPr>
            <a:lstStyle/>
            <a:p>
              <a:pPr algn="ctr"/>
              <a:r>
                <a:rPr lang="zh-CN" altLang="en-US" sz="2400" b="1" dirty="0" smtClean="0">
                  <a:solidFill>
                    <a:schemeClr val="bg1"/>
                  </a:solidFill>
                </a:rPr>
                <a:t>贯彻思想、关注时事</a:t>
              </a:r>
              <a:endParaRPr lang="zh-CN" altLang="en-US" sz="2400" b="1" dirty="0">
                <a:solidFill>
                  <a:schemeClr val="bg1"/>
                </a:solidFill>
              </a:endParaRPr>
            </a:p>
          </p:txBody>
        </p:sp>
        <p:cxnSp>
          <p:nvCxnSpPr>
            <p:cNvPr id="6" name="直接连接符 5"/>
            <p:cNvCxnSpPr/>
            <p:nvPr/>
          </p:nvCxnSpPr>
          <p:spPr>
            <a:xfrm>
              <a:off x="3752850" y="1486987"/>
              <a:ext cx="8128471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文本框 8"/>
          <p:cNvSpPr txBox="1"/>
          <p:nvPr/>
        </p:nvSpPr>
        <p:spPr>
          <a:xfrm>
            <a:off x="3752849" y="1696537"/>
            <a:ext cx="8115301" cy="1246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5000"/>
              </a:lnSpc>
              <a:buFont typeface="Wingdings" panose="05000000000000000000" pitchFamily="2" charset="2"/>
              <a:buChar char="n"/>
            </a:pPr>
            <a:r>
              <a:rPr lang="zh-CN" altLang="en-US" sz="2000" dirty="0"/>
              <a:t>自觉</a:t>
            </a:r>
            <a:r>
              <a:rPr lang="zh-CN" altLang="en-US" sz="2000" dirty="0" smtClean="0"/>
              <a:t>学习党的基本理论、路线、方针、政策和最新会议精神，并自主展开思考；</a:t>
            </a:r>
            <a:endParaRPr lang="en-US" altLang="zh-CN" sz="2000" dirty="0" smtClean="0"/>
          </a:p>
          <a:p>
            <a:pPr marL="285750" indent="-285750">
              <a:lnSpc>
                <a:spcPct val="125000"/>
              </a:lnSpc>
              <a:buFont typeface="Wingdings" panose="05000000000000000000" pitchFamily="2" charset="2"/>
              <a:buChar char="n"/>
            </a:pPr>
            <a:r>
              <a:rPr lang="zh-CN" altLang="en-US" sz="2000" dirty="0"/>
              <a:t>关注</a:t>
            </a:r>
            <a:r>
              <a:rPr lang="zh-CN" altLang="en-US" sz="2000" dirty="0" smtClean="0"/>
              <a:t>时事</a:t>
            </a:r>
            <a:r>
              <a:rPr lang="zh-CN" altLang="en-US" sz="2000" dirty="0"/>
              <a:t>政治，社会热点</a:t>
            </a:r>
            <a:r>
              <a:rPr lang="zh-CN" altLang="en-US" sz="2000" dirty="0" smtClean="0"/>
              <a:t>问题。</a:t>
            </a:r>
            <a:endParaRPr lang="zh-CN" altLang="en-US" sz="2000" dirty="0"/>
          </a:p>
        </p:txBody>
      </p:sp>
      <p:grpSp>
        <p:nvGrpSpPr>
          <p:cNvPr id="14" name="组合 13"/>
          <p:cNvGrpSpPr/>
          <p:nvPr/>
        </p:nvGrpSpPr>
        <p:grpSpPr>
          <a:xfrm>
            <a:off x="3752850" y="3149397"/>
            <a:ext cx="8128471" cy="461665"/>
            <a:chOff x="3752850" y="2939847"/>
            <a:chExt cx="8128471" cy="461665"/>
          </a:xfrm>
        </p:grpSpPr>
        <p:sp>
          <p:nvSpPr>
            <p:cNvPr id="20" name="矩形 19"/>
            <p:cNvSpPr/>
            <p:nvPr/>
          </p:nvSpPr>
          <p:spPr>
            <a:xfrm>
              <a:off x="3752850" y="2939847"/>
              <a:ext cx="3280741" cy="461665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</a:rPr>
                <a:t>遵纪守法</a:t>
              </a:r>
              <a:r>
                <a:rPr lang="zh-CN" altLang="en-US" sz="2400" b="1" dirty="0" smtClean="0">
                  <a:solidFill>
                    <a:schemeClr val="bg1"/>
                  </a:solidFill>
                </a:rPr>
                <a:t>、严格要求</a:t>
              </a:r>
              <a:endParaRPr lang="zh-CN" altLang="en-US" sz="2400" b="1" dirty="0">
                <a:solidFill>
                  <a:schemeClr val="bg1"/>
                </a:solidFill>
              </a:endParaRPr>
            </a:p>
          </p:txBody>
        </p:sp>
        <p:cxnSp>
          <p:nvCxnSpPr>
            <p:cNvPr id="25" name="直接连接符 24"/>
            <p:cNvCxnSpPr/>
            <p:nvPr/>
          </p:nvCxnSpPr>
          <p:spPr>
            <a:xfrm>
              <a:off x="3752850" y="3401512"/>
              <a:ext cx="8128471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6" name="文本框 25"/>
          <p:cNvSpPr txBox="1"/>
          <p:nvPr/>
        </p:nvSpPr>
        <p:spPr>
          <a:xfrm>
            <a:off x="3752849" y="3611062"/>
            <a:ext cx="8115301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5000"/>
              </a:lnSpc>
              <a:buFont typeface="Wingdings" panose="05000000000000000000" pitchFamily="2" charset="2"/>
              <a:buChar char="n"/>
            </a:pPr>
            <a:r>
              <a:rPr lang="zh-CN" altLang="en-US" sz="2000" dirty="0" smtClean="0"/>
              <a:t>无</a:t>
            </a:r>
            <a:r>
              <a:rPr lang="zh-CN" altLang="en-US" sz="2000" dirty="0"/>
              <a:t>违反大学生行为规范和学校各项</a:t>
            </a:r>
            <a:r>
              <a:rPr lang="zh-CN" altLang="en-US" sz="2000" dirty="0" smtClean="0"/>
              <a:t>规章制度的行为；</a:t>
            </a:r>
            <a:endParaRPr lang="en-US" altLang="zh-CN" sz="2000" dirty="0" smtClean="0"/>
          </a:p>
          <a:p>
            <a:pPr marL="285750" indent="-285750">
              <a:lnSpc>
                <a:spcPct val="125000"/>
              </a:lnSpc>
              <a:buFont typeface="Wingdings" panose="05000000000000000000" pitchFamily="2" charset="2"/>
              <a:buChar char="n"/>
            </a:pPr>
            <a:r>
              <a:rPr lang="zh-CN" altLang="en-US" sz="2000" dirty="0" smtClean="0"/>
              <a:t>能够</a:t>
            </a:r>
            <a:r>
              <a:rPr lang="zh-CN" altLang="en-US" sz="2000" dirty="0"/>
              <a:t>按照党员标准严格要求自己，时刻注意维护党组织和党员形象</a:t>
            </a:r>
          </a:p>
        </p:txBody>
      </p:sp>
      <p:grpSp>
        <p:nvGrpSpPr>
          <p:cNvPr id="15" name="组合 14"/>
          <p:cNvGrpSpPr/>
          <p:nvPr/>
        </p:nvGrpSpPr>
        <p:grpSpPr>
          <a:xfrm>
            <a:off x="3752850" y="4759122"/>
            <a:ext cx="8128471" cy="461665"/>
            <a:chOff x="3752850" y="4854372"/>
            <a:chExt cx="8128471" cy="461665"/>
          </a:xfrm>
        </p:grpSpPr>
        <p:sp>
          <p:nvSpPr>
            <p:cNvPr id="27" name="矩形 26"/>
            <p:cNvSpPr/>
            <p:nvPr/>
          </p:nvSpPr>
          <p:spPr>
            <a:xfrm>
              <a:off x="3752850" y="4854372"/>
              <a:ext cx="3280741" cy="461665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spAutoFit/>
            </a:bodyPr>
            <a:lstStyle/>
            <a:p>
              <a:pPr algn="ctr"/>
              <a:r>
                <a:rPr lang="zh-CN" altLang="en-US" sz="2400" b="1" dirty="0" smtClean="0">
                  <a:solidFill>
                    <a:schemeClr val="bg1"/>
                  </a:solidFill>
                </a:rPr>
                <a:t>自我批评、勇于改进</a:t>
              </a:r>
              <a:endParaRPr lang="zh-CN" altLang="en-US" sz="2400" b="1" dirty="0">
                <a:solidFill>
                  <a:schemeClr val="bg1"/>
                </a:solidFill>
              </a:endParaRPr>
            </a:p>
          </p:txBody>
        </p:sp>
        <p:cxnSp>
          <p:nvCxnSpPr>
            <p:cNvPr id="28" name="直接连接符 27"/>
            <p:cNvCxnSpPr/>
            <p:nvPr/>
          </p:nvCxnSpPr>
          <p:spPr>
            <a:xfrm>
              <a:off x="3752850" y="5316037"/>
              <a:ext cx="8128471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9" name="文本框 28"/>
          <p:cNvSpPr txBox="1"/>
          <p:nvPr/>
        </p:nvSpPr>
        <p:spPr>
          <a:xfrm>
            <a:off x="3752849" y="5220787"/>
            <a:ext cx="8115301" cy="1246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5000"/>
              </a:lnSpc>
              <a:buFont typeface="Wingdings" panose="05000000000000000000" pitchFamily="2" charset="2"/>
              <a:buChar char="n"/>
            </a:pPr>
            <a:r>
              <a:rPr lang="zh-CN" altLang="en-US" sz="2000" dirty="0" smtClean="0"/>
              <a:t>能够</a:t>
            </a:r>
            <a:r>
              <a:rPr lang="zh-CN" altLang="en-US" sz="2000" dirty="0"/>
              <a:t>认真地开展批评和</a:t>
            </a:r>
            <a:r>
              <a:rPr lang="zh-CN" altLang="en-US" sz="2000" dirty="0" smtClean="0"/>
              <a:t>自我批评</a:t>
            </a:r>
            <a:endParaRPr lang="en-US" altLang="zh-CN" sz="2000" dirty="0" smtClean="0"/>
          </a:p>
          <a:p>
            <a:pPr marL="285750" indent="-285750">
              <a:lnSpc>
                <a:spcPct val="125000"/>
              </a:lnSpc>
              <a:buFont typeface="Wingdings" panose="05000000000000000000" pitchFamily="2" charset="2"/>
              <a:buChar char="n"/>
            </a:pPr>
            <a:r>
              <a:rPr lang="zh-CN" altLang="en-US" sz="2000" dirty="0"/>
              <a:t>勇于正视和查找自己在学习、工作、生活和服务同学等方面的缺点和不足</a:t>
            </a:r>
            <a:r>
              <a:rPr lang="zh-CN" altLang="en-US" sz="2000" dirty="0" smtClean="0"/>
              <a:t>，并积极改进</a:t>
            </a:r>
            <a:endParaRPr lang="zh-CN" altLang="en-US" sz="2000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173934" y="1002826"/>
            <a:ext cx="3392557" cy="58551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68059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26" grpId="0"/>
      <p:bldP spid="2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圆角矩形 13"/>
          <p:cNvSpPr/>
          <p:nvPr/>
        </p:nvSpPr>
        <p:spPr>
          <a:xfrm>
            <a:off x="715733" y="1137103"/>
            <a:ext cx="4770667" cy="476250"/>
          </a:xfrm>
          <a:prstGeom prst="roundRect">
            <a:avLst>
              <a:gd name="adj" fmla="val 20450"/>
            </a:avLst>
          </a:prstGeom>
          <a:solidFill>
            <a:schemeClr val="accent1"/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/>
              <a:t>开展的党建相关活动</a:t>
            </a:r>
          </a:p>
        </p:txBody>
      </p:sp>
      <p:sp>
        <p:nvSpPr>
          <p:cNvPr id="4" name="矩形 3"/>
          <p:cNvSpPr/>
          <p:nvPr/>
        </p:nvSpPr>
        <p:spPr>
          <a:xfrm>
            <a:off x="1073150" y="62390"/>
            <a:ext cx="23391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chemeClr val="bg1"/>
                </a:solidFill>
              </a:rPr>
              <a:t>二、思想建设</a:t>
            </a:r>
            <a:endParaRPr lang="zh-CN" altLang="en-US" sz="2800" b="1" dirty="0">
              <a:solidFill>
                <a:schemeClr val="bg1"/>
              </a:solidFill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15913" y="918028"/>
            <a:ext cx="870333" cy="9144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05808" y="1946728"/>
            <a:ext cx="5040000" cy="3600000"/>
          </a:xfrm>
          <a:prstGeom prst="rect">
            <a:avLst/>
          </a:prstGeom>
          <a:noFill/>
          <a:ln>
            <a:solidFill>
              <a:schemeClr val="accent1"/>
            </a:solidFill>
          </a:ln>
          <a:effectLst>
            <a:outerShdw blurRad="50800" dist="38100" dir="2700000" sx="101000" sy="101000" algn="tl" rotWithShape="0">
              <a:prstClr val="black">
                <a:alpha val="40000"/>
              </a:prstClr>
            </a:outerShdw>
          </a:effectLst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546192" y="1946728"/>
            <a:ext cx="5040000" cy="3600000"/>
          </a:xfrm>
          <a:prstGeom prst="rect">
            <a:avLst/>
          </a:prstGeom>
          <a:noFill/>
          <a:ln>
            <a:solidFill>
              <a:schemeClr val="accent1"/>
            </a:solidFill>
          </a:ln>
          <a:effectLst>
            <a:outerShdw blurRad="50800" dist="38100" dir="2700000" sx="101000" sy="101000" algn="tl" rotWithShape="0">
              <a:prstClr val="black">
                <a:alpha val="40000"/>
              </a:prstClr>
            </a:outerShdw>
          </a:effectLst>
        </p:spPr>
      </p:pic>
      <p:sp>
        <p:nvSpPr>
          <p:cNvPr id="10" name="矩形 9"/>
          <p:cNvSpPr/>
          <p:nvPr/>
        </p:nvSpPr>
        <p:spPr>
          <a:xfrm>
            <a:off x="993817" y="5867956"/>
            <a:ext cx="426398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chemeClr val="accent1"/>
                </a:solidFill>
              </a:rPr>
              <a:t>某某活动照片（最好有你）</a:t>
            </a:r>
            <a:endParaRPr lang="zh-CN" altLang="en-US" sz="2400" b="1" dirty="0">
              <a:solidFill>
                <a:schemeClr val="accent1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6934200" y="5867956"/>
            <a:ext cx="426398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accent1"/>
                </a:solidFill>
              </a:rPr>
              <a:t>某某活动照片（最好有你）</a:t>
            </a:r>
          </a:p>
        </p:txBody>
      </p:sp>
    </p:spTree>
    <p:extLst>
      <p:ext uri="{BB962C8B-B14F-4D97-AF65-F5344CB8AC3E}">
        <p14:creationId xmlns:p14="http://schemas.microsoft.com/office/powerpoint/2010/main" val="1252665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6" presetClass="entr" presetSubtype="37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6" presetClass="entr" presetSubtype="37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0" grpId="0"/>
      <p:bldP spid="1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400550" y="1946728"/>
            <a:ext cx="7456488" cy="3939722"/>
            <a:chOff x="4400550" y="1946728"/>
            <a:chExt cx="7456488" cy="3939722"/>
          </a:xfrm>
        </p:grpSpPr>
        <p:sp>
          <p:nvSpPr>
            <p:cNvPr id="9" name="圆角矩形 8"/>
            <p:cNvSpPr/>
            <p:nvPr/>
          </p:nvSpPr>
          <p:spPr>
            <a:xfrm>
              <a:off x="4400550" y="1946728"/>
              <a:ext cx="7456488" cy="3939722"/>
            </a:xfrm>
            <a:prstGeom prst="roundRect">
              <a:avLst>
                <a:gd name="adj" fmla="val 6207"/>
              </a:avLst>
            </a:prstGeom>
            <a:solidFill>
              <a:schemeClr val="bg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>
              <a:off x="6096000" y="2096056"/>
              <a:ext cx="4263984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800" b="1" dirty="0" smtClean="0">
                  <a:solidFill>
                    <a:schemeClr val="accent1"/>
                  </a:solidFill>
                </a:rPr>
                <a:t>单个活动重点突出</a:t>
              </a:r>
              <a:endParaRPr lang="zh-CN" altLang="en-US" sz="2800" b="1" dirty="0">
                <a:solidFill>
                  <a:schemeClr val="accent1"/>
                </a:solidFill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6096000" y="2670094"/>
              <a:ext cx="5283200" cy="27084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>
                <a:lnSpc>
                  <a:spcPct val="125000"/>
                </a:lnSpc>
                <a:spcAft>
                  <a:spcPts val="1200"/>
                </a:spcAft>
                <a:buFont typeface="Wingdings" panose="05000000000000000000" pitchFamily="2" charset="2"/>
                <a:buChar char="n"/>
              </a:pPr>
              <a:r>
                <a:rPr lang="zh-CN" altLang="en-US" sz="2000" b="1" dirty="0" smtClean="0"/>
                <a:t>该活动中</a:t>
              </a:r>
              <a:r>
                <a:rPr lang="zh-CN" altLang="en-US" sz="2000" dirty="0" smtClean="0"/>
                <a:t>我主要负责策划、安排、统筹、申报、汇报等工作</a:t>
              </a:r>
              <a:endParaRPr lang="en-US" altLang="zh-CN" sz="2000" dirty="0" smtClean="0"/>
            </a:p>
            <a:p>
              <a:pPr marL="285750" indent="-285750">
                <a:lnSpc>
                  <a:spcPct val="125000"/>
                </a:lnSpc>
                <a:spcAft>
                  <a:spcPts val="1200"/>
                </a:spcAft>
                <a:buFont typeface="Wingdings" panose="05000000000000000000" pitchFamily="2" charset="2"/>
                <a:buChar char="n"/>
              </a:pPr>
              <a:r>
                <a:rPr lang="zh-CN" altLang="en-US" sz="2000" b="1" dirty="0" smtClean="0"/>
                <a:t>通过该活动</a:t>
              </a:r>
              <a:r>
                <a:rPr lang="zh-CN" altLang="en-US" sz="2000" dirty="0" smtClean="0"/>
                <a:t>我认识到应该好好学习，天天向上，学好</a:t>
              </a:r>
              <a:r>
                <a:rPr lang="en-US" altLang="zh-CN" sz="2000" dirty="0" smtClean="0"/>
                <a:t>PPT</a:t>
              </a:r>
              <a:r>
                <a:rPr lang="zh-CN" altLang="en-US" sz="2000" dirty="0" smtClean="0"/>
                <a:t>，不要玩游戏</a:t>
              </a:r>
              <a:endParaRPr lang="en-US" altLang="zh-CN" sz="2000" dirty="0" smtClean="0"/>
            </a:p>
            <a:p>
              <a:pPr marL="285750" indent="-285750">
                <a:lnSpc>
                  <a:spcPct val="125000"/>
                </a:lnSpc>
                <a:spcAft>
                  <a:spcPts val="1200"/>
                </a:spcAft>
                <a:buFont typeface="Wingdings" panose="05000000000000000000" pitchFamily="2" charset="2"/>
                <a:buChar char="n"/>
              </a:pPr>
              <a:r>
                <a:rPr lang="zh-CN" altLang="en-US" sz="2000" b="1" dirty="0" smtClean="0"/>
                <a:t>通过该活动</a:t>
              </a:r>
              <a:r>
                <a:rPr lang="zh-CN" altLang="en-US" sz="2000" dirty="0" smtClean="0"/>
                <a:t>我学到了如何做好一份党建汇报</a:t>
              </a:r>
              <a:r>
                <a:rPr lang="en-US" altLang="zh-CN" sz="2000" dirty="0" smtClean="0"/>
                <a:t>PPT</a:t>
              </a:r>
            </a:p>
          </p:txBody>
        </p:sp>
      </p:grpSp>
      <p:sp>
        <p:nvSpPr>
          <p:cNvPr id="4" name="矩形 3"/>
          <p:cNvSpPr/>
          <p:nvPr/>
        </p:nvSpPr>
        <p:spPr>
          <a:xfrm>
            <a:off x="1073150" y="62390"/>
            <a:ext cx="23391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chemeClr val="bg1"/>
                </a:solidFill>
              </a:rPr>
              <a:t>二、思想建设</a:t>
            </a:r>
            <a:endParaRPr lang="zh-CN" altLang="en-US" sz="2800" b="1" dirty="0">
              <a:solidFill>
                <a:schemeClr val="bg1"/>
              </a:solidFill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34963" y="1946728"/>
            <a:ext cx="5515611" cy="3939722"/>
          </a:xfrm>
          <a:prstGeom prst="rect">
            <a:avLst/>
          </a:prstGeom>
          <a:noFill/>
          <a:ln>
            <a:solidFill>
              <a:schemeClr val="accent1"/>
            </a:solidFill>
          </a:ln>
          <a:effectLst>
            <a:outerShdw blurRad="50800" dist="38100" dir="2700000" sx="101000" sy="101000" algn="tl" rotWithShape="0">
              <a:prstClr val="black">
                <a:alpha val="40000"/>
              </a:prstClr>
            </a:outerShdw>
          </a:effectLst>
        </p:spPr>
      </p:pic>
      <p:sp>
        <p:nvSpPr>
          <p:cNvPr id="12" name="圆角矩形 11"/>
          <p:cNvSpPr/>
          <p:nvPr/>
        </p:nvSpPr>
        <p:spPr>
          <a:xfrm>
            <a:off x="715733" y="1137103"/>
            <a:ext cx="4770667" cy="476250"/>
          </a:xfrm>
          <a:prstGeom prst="roundRect">
            <a:avLst>
              <a:gd name="adj" fmla="val 20450"/>
            </a:avLst>
          </a:prstGeom>
          <a:solidFill>
            <a:schemeClr val="accent1"/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/>
              <a:t>开展的党建相关活动</a:t>
            </a: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15913" y="918028"/>
            <a:ext cx="870333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18056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22" presetClass="entr" presetSubtype="8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nodeType="withEffect" p14:presetBounceEnd="3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0000">
                                          <p:cBhvr additive="base">
                                            <p:cTn id="15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0000">
                                          <p:cBhvr additive="base">
                                            <p:cTn id="16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12" presetClass="entr" presetSubtype="8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0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2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22" presetClass="entr" presetSubtype="8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12" presetClass="entr" presetSubtype="8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0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2" grpId="0" animBg="1"/>
        </p:bldLst>
      </p:timing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60" y="0"/>
            <a:ext cx="12192120" cy="685800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30832" y="3581401"/>
            <a:ext cx="7361168" cy="30099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529" y="4535223"/>
            <a:ext cx="12193057" cy="2322777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529" y="4571802"/>
            <a:ext cx="12193057" cy="2286198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430781" y="4224300"/>
            <a:ext cx="5761219" cy="26337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4200315" cy="1466850"/>
          </a:xfrm>
          <a:prstGeom prst="rect">
            <a:avLst/>
          </a:prstGeom>
        </p:spPr>
      </p:pic>
      <p:sp>
        <p:nvSpPr>
          <p:cNvPr id="15" name="圆角矩形 14"/>
          <p:cNvSpPr/>
          <p:nvPr/>
        </p:nvSpPr>
        <p:spPr>
          <a:xfrm>
            <a:off x="2286000" y="3190875"/>
            <a:ext cx="7620000" cy="476250"/>
          </a:xfrm>
          <a:prstGeom prst="roundRect">
            <a:avLst>
              <a:gd name="adj" fmla="val 20450"/>
            </a:avLst>
          </a:prstGeom>
          <a:gradFill>
            <a:gsLst>
              <a:gs pos="25000">
                <a:schemeClr val="accent1"/>
              </a:gs>
              <a:gs pos="0">
                <a:schemeClr val="accent1"/>
              </a:gs>
              <a:gs pos="100000">
                <a:schemeClr val="accent2"/>
              </a:gs>
            </a:gsLst>
            <a:lin ang="0" scaled="1"/>
          </a:gra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/>
              <a:t>三、学习工作</a:t>
            </a:r>
            <a:endParaRPr lang="zh-CN" altLang="en-US" sz="2800" b="1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103120" y="3027084"/>
            <a:ext cx="1021080" cy="8038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25673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3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600" decel="100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6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50" accel="1000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50" accel="1000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theme/theme1.xml><?xml version="1.0" encoding="utf-8"?>
<a:theme xmlns:a="http://schemas.openxmlformats.org/drawingml/2006/main" name="第一PPT模板网-WWW.1PPT.COM">
  <a:themeElements>
    <a:clrScheme name="党政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C80000"/>
      </a:accent1>
      <a:accent2>
        <a:srgbClr val="F4990F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onsolas-Verdana">
      <a:majorFont>
        <a:latin typeface="Consolas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第一PPT模板网-WWW.1PPT.COM 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250</TotalTime>
  <Words>1327</Words>
  <Application>Microsoft Office PowerPoint</Application>
  <PresentationFormat>自定义</PresentationFormat>
  <Paragraphs>112</Paragraphs>
  <Slides>18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18</vt:i4>
      </vt:variant>
    </vt:vector>
  </HeadingPairs>
  <TitlesOfParts>
    <vt:vector size="20" baseType="lpstr">
      <vt:lpstr>第一PPT模板网-WWW.1PPT.COM</vt:lpstr>
      <vt:lpstr>第一PPT模板网-WWW.1PPT.COM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>第一PPT模板网-WWW.1PPT.COM</dc:subject>
  <dc:creator>第一PPT模板网-WWW.1PPT.COM</dc:creator>
  <dc:description>第一PPT模板网-WWW.1PPT.COM</dc:description>
  <cp:lastModifiedBy>123</cp:lastModifiedBy>
  <cp:revision>123</cp:revision>
  <dcterms:created xsi:type="dcterms:W3CDTF">2015-11-28T07:56:54Z</dcterms:created>
  <dcterms:modified xsi:type="dcterms:W3CDTF">2016-05-11T07:53:57Z</dcterms:modified>
  <cp:category>第一PPT模板网-WWW.1PPT.COM</cp:category>
</cp:coreProperties>
</file>