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43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70" autoAdjust="0"/>
    <p:restoredTop sz="95672" autoAdjust="0"/>
  </p:normalViewPr>
  <p:slideViewPr>
    <p:cSldViewPr>
      <p:cViewPr>
        <p:scale>
          <a:sx n="110" d="100"/>
          <a:sy n="110" d="100"/>
        </p:scale>
        <p:origin x="-1848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2016/4/8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2016/4/8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 userDrawn="1"/>
        </p:nvSpPr>
        <p:spPr bwMode="auto">
          <a:xfrm>
            <a:off x="-8625" y="801569"/>
            <a:ext cx="9180511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-6351" y="-14288"/>
            <a:ext cx="9178237" cy="871538"/>
          </a:xfrm>
          <a:prstGeom prst="rect">
            <a:avLst/>
          </a:prstGeom>
          <a:blipFill dpi="0" rotWithShape="1">
            <a:blip r:embed="rId4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-6351" y="-14288"/>
            <a:ext cx="9186863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7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647700" y="2293938"/>
            <a:ext cx="4918075" cy="3429000"/>
          </a:xfrm>
          <a:prstGeom prst="rect">
            <a:avLst/>
          </a:prstGeom>
          <a:solidFill>
            <a:srgbClr val="FFFFFF">
              <a:alpha val="30196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" name="Freeform 3"/>
          <p:cNvSpPr>
            <a:spLocks/>
          </p:cNvSpPr>
          <p:nvPr/>
        </p:nvSpPr>
        <p:spPr bwMode="auto">
          <a:xfrm>
            <a:off x="638175" y="3713163"/>
            <a:ext cx="4924425" cy="2038350"/>
          </a:xfrm>
          <a:custGeom>
            <a:avLst/>
            <a:gdLst>
              <a:gd name="T0" fmla="*/ 19050 w 3102"/>
              <a:gd name="T1" fmla="*/ 1362075 h 1284"/>
              <a:gd name="T2" fmla="*/ 533400 w 3102"/>
              <a:gd name="T3" fmla="*/ 1371600 h 1284"/>
              <a:gd name="T4" fmla="*/ 1524000 w 3102"/>
              <a:gd name="T5" fmla="*/ 1171575 h 1284"/>
              <a:gd name="T6" fmla="*/ 2466975 w 3102"/>
              <a:gd name="T7" fmla="*/ 866775 h 1284"/>
              <a:gd name="T8" fmla="*/ 3543300 w 3102"/>
              <a:gd name="T9" fmla="*/ 628650 h 1284"/>
              <a:gd name="T10" fmla="*/ 4552950 w 3102"/>
              <a:gd name="T11" fmla="*/ 381000 h 1284"/>
              <a:gd name="T12" fmla="*/ 4924425 w 3102"/>
              <a:gd name="T13" fmla="*/ 0 h 1284"/>
              <a:gd name="T14" fmla="*/ 4924425 w 3102"/>
              <a:gd name="T15" fmla="*/ 2038350 h 1284"/>
              <a:gd name="T16" fmla="*/ 0 w 3102"/>
              <a:gd name="T17" fmla="*/ 2038350 h 1284"/>
              <a:gd name="T18" fmla="*/ 19050 w 3102"/>
              <a:gd name="T19" fmla="*/ 1362075 h 128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102" h="1284">
                <a:moveTo>
                  <a:pt x="12" y="858"/>
                </a:moveTo>
                <a:lnTo>
                  <a:pt x="336" y="864"/>
                </a:lnTo>
                <a:lnTo>
                  <a:pt x="960" y="738"/>
                </a:lnTo>
                <a:lnTo>
                  <a:pt x="1554" y="546"/>
                </a:lnTo>
                <a:lnTo>
                  <a:pt x="2232" y="396"/>
                </a:lnTo>
                <a:lnTo>
                  <a:pt x="2868" y="240"/>
                </a:lnTo>
                <a:lnTo>
                  <a:pt x="3102" y="0"/>
                </a:lnTo>
                <a:lnTo>
                  <a:pt x="3102" y="1284"/>
                </a:lnTo>
                <a:lnTo>
                  <a:pt x="0" y="1284"/>
                </a:lnTo>
                <a:lnTo>
                  <a:pt x="12" y="858"/>
                </a:lnTo>
                <a:close/>
              </a:path>
            </a:pathLst>
          </a:custGeom>
          <a:gradFill rotWithShape="1">
            <a:gsLst>
              <a:gs pos="0">
                <a:srgbClr val="CCCCFF"/>
              </a:gs>
              <a:gs pos="50000">
                <a:srgbClr val="5E5E76"/>
              </a:gs>
              <a:gs pos="100000">
                <a:srgbClr val="CCCCFF"/>
              </a:gs>
            </a:gsLst>
            <a:lin ang="2700000" scaled="1"/>
          </a:gradFill>
          <a:ln w="9525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CCCC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5565775" y="2311400"/>
            <a:ext cx="2916238" cy="3427413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50000">
                <a:srgbClr val="475E76"/>
              </a:gs>
              <a:gs pos="100000">
                <a:srgbClr val="99CCFF"/>
              </a:gs>
            </a:gsLst>
            <a:lin ang="27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C0C0C0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2597150" y="2312988"/>
            <a:ext cx="0" cy="3454400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1635125" y="2312988"/>
            <a:ext cx="0" cy="3409950"/>
          </a:xfrm>
          <a:prstGeom prst="line">
            <a:avLst/>
          </a:prstGeom>
          <a:noFill/>
          <a:ln w="9525">
            <a:solidFill>
              <a:srgbClr val="FFFFFF">
                <a:alpha val="70195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flipV="1">
            <a:off x="639763" y="5746750"/>
            <a:ext cx="7832725" cy="0"/>
          </a:xfrm>
          <a:prstGeom prst="line">
            <a:avLst/>
          </a:prstGeom>
          <a:noFill/>
          <a:ln w="28575">
            <a:solidFill>
              <a:srgbClr val="FFFFFF">
                <a:alpha val="70195"/>
              </a:srgbClr>
            </a:solidFill>
            <a:round/>
            <a:headEnd/>
            <a:tailEnd type="non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814388" y="5789613"/>
            <a:ext cx="711200" cy="265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2"/>
                  </a:outerShdw>
                </a:effectLst>
              </a14:hiddenEffects>
            </a:ext>
          </a:extLst>
        </p:spPr>
        <p:txBody>
          <a:bodyPr lIns="84138" tIns="41275" rIns="84138" bIns="41275">
            <a:spAutoFit/>
          </a:bodyPr>
          <a:lstStyle/>
          <a:p>
            <a:pPr algn="ctr" defTabSz="788988" eaLnBrk="0" latinLnBrk="0" hangingPunct="0"/>
            <a:r>
              <a:rPr kumimoji="0" lang="en-US" altLang="ko-KR" sz="1200" b="1">
                <a:solidFill>
                  <a:srgbClr val="D5CB81"/>
                </a:solidFill>
                <a:latin typeface="Arial" charset="0"/>
              </a:rPr>
              <a:t>2002</a:t>
            </a: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1787525" y="5795963"/>
            <a:ext cx="711200" cy="265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2"/>
                  </a:outerShdw>
                </a:effectLst>
              </a14:hiddenEffects>
            </a:ext>
          </a:extLst>
        </p:spPr>
        <p:txBody>
          <a:bodyPr lIns="84138" tIns="41275" rIns="84138" bIns="41275">
            <a:spAutoFit/>
          </a:bodyPr>
          <a:lstStyle/>
          <a:p>
            <a:pPr algn="ctr" defTabSz="788988" eaLnBrk="0" latinLnBrk="0" hangingPunct="0"/>
            <a:r>
              <a:rPr kumimoji="0" lang="en-US" altLang="ko-KR" sz="1200" b="1">
                <a:solidFill>
                  <a:srgbClr val="D5CB81"/>
                </a:solidFill>
                <a:latin typeface="Arial" charset="0"/>
              </a:rPr>
              <a:t>2003</a:t>
            </a: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2762250" y="5795963"/>
            <a:ext cx="711200" cy="265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2"/>
                  </a:outerShdw>
                </a:effectLst>
              </a14:hiddenEffects>
            </a:ext>
          </a:extLst>
        </p:spPr>
        <p:txBody>
          <a:bodyPr lIns="84138" tIns="41275" rIns="84138" bIns="41275">
            <a:spAutoFit/>
          </a:bodyPr>
          <a:lstStyle/>
          <a:p>
            <a:pPr algn="ctr" defTabSz="788988" eaLnBrk="0" latinLnBrk="0" hangingPunct="0"/>
            <a:r>
              <a:rPr kumimoji="0" lang="en-US" altLang="ko-KR" sz="1200" b="1">
                <a:solidFill>
                  <a:srgbClr val="D5CB81"/>
                </a:solidFill>
                <a:latin typeface="Arial" charset="0"/>
              </a:rPr>
              <a:t>2004</a:t>
            </a: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3727450" y="5786438"/>
            <a:ext cx="711200" cy="265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2"/>
                  </a:outerShdw>
                </a:effectLst>
              </a14:hiddenEffects>
            </a:ext>
          </a:extLst>
        </p:spPr>
        <p:txBody>
          <a:bodyPr lIns="84138" tIns="41275" rIns="84138" bIns="41275">
            <a:spAutoFit/>
          </a:bodyPr>
          <a:lstStyle/>
          <a:p>
            <a:pPr algn="ctr" defTabSz="788988" eaLnBrk="0" latinLnBrk="0" hangingPunct="0"/>
            <a:r>
              <a:rPr kumimoji="0" lang="en-US" altLang="ko-KR" sz="1200" b="1">
                <a:solidFill>
                  <a:srgbClr val="D5CB81"/>
                </a:solidFill>
                <a:latin typeface="Arial" charset="0"/>
              </a:rPr>
              <a:t>2005</a:t>
            </a:r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>
            <a:off x="3579813" y="2293938"/>
            <a:ext cx="0" cy="3452812"/>
          </a:xfrm>
          <a:prstGeom prst="line">
            <a:avLst/>
          </a:prstGeom>
          <a:noFill/>
          <a:ln w="9525">
            <a:solidFill>
              <a:srgbClr val="FFFFFF">
                <a:alpha val="70195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Line 13"/>
          <p:cNvSpPr>
            <a:spLocks noChangeShapeType="1"/>
          </p:cNvSpPr>
          <p:nvPr/>
        </p:nvSpPr>
        <p:spPr bwMode="auto">
          <a:xfrm>
            <a:off x="4532313" y="2332038"/>
            <a:ext cx="0" cy="3452812"/>
          </a:xfrm>
          <a:prstGeom prst="line">
            <a:avLst/>
          </a:prstGeom>
          <a:noFill/>
          <a:ln w="9525">
            <a:solidFill>
              <a:srgbClr val="FFFFFF">
                <a:alpha val="70195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4589463" y="5770563"/>
            <a:ext cx="711200" cy="265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2"/>
                  </a:outerShdw>
                </a:effectLst>
              </a14:hiddenEffects>
            </a:ext>
          </a:extLst>
        </p:spPr>
        <p:txBody>
          <a:bodyPr lIns="84138" tIns="41275" rIns="84138" bIns="41275">
            <a:spAutoFit/>
          </a:bodyPr>
          <a:lstStyle/>
          <a:p>
            <a:pPr algn="ctr" defTabSz="788988" eaLnBrk="0" latinLnBrk="0" hangingPunct="0"/>
            <a:r>
              <a:rPr kumimoji="0" lang="en-US" altLang="ko-KR" sz="1200" b="1">
                <a:solidFill>
                  <a:srgbClr val="D5CB81"/>
                </a:solidFill>
                <a:latin typeface="Arial" charset="0"/>
              </a:rPr>
              <a:t>2006</a:t>
            </a:r>
          </a:p>
        </p:txBody>
      </p:sp>
      <p:sp>
        <p:nvSpPr>
          <p:cNvPr id="15" name="AutoShape 15"/>
          <p:cNvSpPr>
            <a:spLocks noChangeArrowheads="1"/>
          </p:cNvSpPr>
          <p:nvPr/>
        </p:nvSpPr>
        <p:spPr bwMode="auto">
          <a:xfrm>
            <a:off x="5680075" y="2446338"/>
            <a:ext cx="1558925" cy="403225"/>
          </a:xfrm>
          <a:prstGeom prst="roundRect">
            <a:avLst>
              <a:gd name="adj" fmla="val 50000"/>
            </a:avLst>
          </a:prstGeom>
          <a:solidFill>
            <a:srgbClr val="99CCFF"/>
          </a:solidFill>
          <a:ln>
            <a:noFill/>
          </a:ln>
          <a:effectLst>
            <a:outerShdw dist="56796" dir="3806097" algn="ctr" rotWithShape="0">
              <a:srgbClr val="336600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5851525" y="2446338"/>
            <a:ext cx="11461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ko-KR">
                <a:solidFill>
                  <a:srgbClr val="CC3300"/>
                </a:solidFill>
                <a:latin typeface="HY견고딕" pitchFamily="18" charset="-127"/>
                <a:ea typeface="HY견고딕" pitchFamily="18" charset="-127"/>
              </a:rPr>
              <a:t>Product</a:t>
            </a:r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596900" y="2098675"/>
            <a:ext cx="11430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ko-KR" sz="800">
                <a:solidFill>
                  <a:srgbClr val="FFFFFF"/>
                </a:solidFill>
              </a:rPr>
              <a:t>(</a:t>
            </a:r>
            <a:r>
              <a:rPr lang="ko-KR" altLang="en-US" sz="800">
                <a:solidFill>
                  <a:srgbClr val="FFFFFF"/>
                </a:solidFill>
              </a:rPr>
              <a:t>단위 </a:t>
            </a:r>
            <a:r>
              <a:rPr lang="en-US" altLang="ko-KR" sz="800">
                <a:solidFill>
                  <a:srgbClr val="FFFFFF"/>
                </a:solidFill>
              </a:rPr>
              <a:t>: </a:t>
            </a:r>
            <a:r>
              <a:rPr lang="ko-KR" altLang="en-US" sz="800">
                <a:solidFill>
                  <a:srgbClr val="FFFFFF"/>
                </a:solidFill>
              </a:rPr>
              <a:t>백만원</a:t>
            </a:r>
            <a:r>
              <a:rPr lang="en-US" altLang="ko-KR" sz="800">
                <a:solidFill>
                  <a:srgbClr val="FFFFFF"/>
                </a:solidFill>
              </a:rPr>
              <a:t>)</a:t>
            </a:r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647700" y="2617788"/>
            <a:ext cx="4914900" cy="2076450"/>
          </a:xfrm>
          <a:custGeom>
            <a:avLst/>
            <a:gdLst>
              <a:gd name="T0" fmla="*/ 0 w 3096"/>
              <a:gd name="T1" fmla="*/ 2076450 h 1308"/>
              <a:gd name="T2" fmla="*/ 438150 w 3096"/>
              <a:gd name="T3" fmla="*/ 1981200 h 1308"/>
              <a:gd name="T4" fmla="*/ 1571625 w 3096"/>
              <a:gd name="T5" fmla="*/ 1552575 h 1308"/>
              <a:gd name="T6" fmla="*/ 2495550 w 3096"/>
              <a:gd name="T7" fmla="*/ 1381125 h 1308"/>
              <a:gd name="T8" fmla="*/ 3505200 w 3096"/>
              <a:gd name="T9" fmla="*/ 885825 h 1308"/>
              <a:gd name="T10" fmla="*/ 4486275 w 3096"/>
              <a:gd name="T11" fmla="*/ 438150 h 1308"/>
              <a:gd name="T12" fmla="*/ 4914900 w 3096"/>
              <a:gd name="T13" fmla="*/ 0 h 13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96" h="1308">
                <a:moveTo>
                  <a:pt x="0" y="1308"/>
                </a:moveTo>
                <a:lnTo>
                  <a:pt x="276" y="1248"/>
                </a:lnTo>
                <a:lnTo>
                  <a:pt x="990" y="978"/>
                </a:lnTo>
                <a:lnTo>
                  <a:pt x="1572" y="870"/>
                </a:lnTo>
                <a:lnTo>
                  <a:pt x="2208" y="558"/>
                </a:lnTo>
                <a:lnTo>
                  <a:pt x="2826" y="276"/>
                </a:lnTo>
                <a:lnTo>
                  <a:pt x="3096" y="0"/>
                </a:lnTo>
              </a:path>
            </a:pathLst>
          </a:custGeom>
          <a:noFill/>
          <a:ln w="28575" cap="rnd" cmpd="sng">
            <a:solidFill>
              <a:srgbClr val="66FFF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Freeform 19"/>
          <p:cNvSpPr>
            <a:spLocks/>
          </p:cNvSpPr>
          <p:nvPr/>
        </p:nvSpPr>
        <p:spPr bwMode="auto">
          <a:xfrm>
            <a:off x="647700" y="2922588"/>
            <a:ext cx="4914900" cy="1971675"/>
          </a:xfrm>
          <a:custGeom>
            <a:avLst/>
            <a:gdLst>
              <a:gd name="T0" fmla="*/ 0 w 3096"/>
              <a:gd name="T1" fmla="*/ 1971675 h 1242"/>
              <a:gd name="T2" fmla="*/ 457200 w 3096"/>
              <a:gd name="T3" fmla="*/ 1943100 h 1242"/>
              <a:gd name="T4" fmla="*/ 1543050 w 3096"/>
              <a:gd name="T5" fmla="*/ 1724025 h 1242"/>
              <a:gd name="T6" fmla="*/ 2543175 w 3096"/>
              <a:gd name="T7" fmla="*/ 1304925 h 1242"/>
              <a:gd name="T8" fmla="*/ 3552825 w 3096"/>
              <a:gd name="T9" fmla="*/ 876300 h 1242"/>
              <a:gd name="T10" fmla="*/ 4486275 w 3096"/>
              <a:gd name="T11" fmla="*/ 647700 h 1242"/>
              <a:gd name="T12" fmla="*/ 4914900 w 3096"/>
              <a:gd name="T13" fmla="*/ 0 h 124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96" h="1242">
                <a:moveTo>
                  <a:pt x="0" y="1242"/>
                </a:moveTo>
                <a:lnTo>
                  <a:pt x="288" y="1224"/>
                </a:lnTo>
                <a:lnTo>
                  <a:pt x="972" y="1086"/>
                </a:lnTo>
                <a:lnTo>
                  <a:pt x="1602" y="822"/>
                </a:lnTo>
                <a:lnTo>
                  <a:pt x="2238" y="552"/>
                </a:lnTo>
                <a:lnTo>
                  <a:pt x="2826" y="408"/>
                </a:lnTo>
                <a:lnTo>
                  <a:pt x="3096" y="0"/>
                </a:lnTo>
              </a:path>
            </a:pathLst>
          </a:custGeom>
          <a:noFill/>
          <a:ln w="28575" cap="rnd" cmpd="sng">
            <a:solidFill>
              <a:srgbClr val="FF66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Text Box 20"/>
          <p:cNvSpPr txBox="1">
            <a:spLocks noChangeArrowheads="1"/>
          </p:cNvSpPr>
          <p:nvPr/>
        </p:nvSpPr>
        <p:spPr bwMode="auto">
          <a:xfrm>
            <a:off x="1763713" y="4913313"/>
            <a:ext cx="5334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ko-KR" sz="900" b="1">
                <a:solidFill>
                  <a:srgbClr val="FFFFFF"/>
                </a:solidFill>
              </a:rPr>
              <a:t>5,000</a:t>
            </a:r>
          </a:p>
        </p:txBody>
      </p:sp>
      <p:sp>
        <p:nvSpPr>
          <p:cNvPr id="21" name="Text Box 21"/>
          <p:cNvSpPr txBox="1">
            <a:spLocks noChangeArrowheads="1"/>
          </p:cNvSpPr>
          <p:nvPr/>
        </p:nvSpPr>
        <p:spPr bwMode="auto">
          <a:xfrm>
            <a:off x="1793875" y="3959225"/>
            <a:ext cx="5334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ko-KR" sz="900" b="1">
                <a:solidFill>
                  <a:srgbClr val="66FFFF"/>
                </a:solidFill>
              </a:rPr>
              <a:t>6,800</a:t>
            </a:r>
          </a:p>
        </p:txBody>
      </p:sp>
      <p:sp>
        <p:nvSpPr>
          <p:cNvPr id="22" name="Text Box 22"/>
          <p:cNvSpPr txBox="1">
            <a:spLocks noChangeArrowheads="1"/>
          </p:cNvSpPr>
          <p:nvPr/>
        </p:nvSpPr>
        <p:spPr bwMode="auto">
          <a:xfrm>
            <a:off x="1768475" y="4437063"/>
            <a:ext cx="5334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ko-KR" sz="900" b="1">
                <a:solidFill>
                  <a:srgbClr val="FFFF00"/>
                </a:solidFill>
              </a:rPr>
              <a:t>5,500</a:t>
            </a:r>
          </a:p>
        </p:txBody>
      </p:sp>
      <p:sp>
        <p:nvSpPr>
          <p:cNvPr id="23" name="Text Box 23"/>
          <p:cNvSpPr txBox="1">
            <a:spLocks noChangeArrowheads="1"/>
          </p:cNvSpPr>
          <p:nvPr/>
        </p:nvSpPr>
        <p:spPr bwMode="auto">
          <a:xfrm>
            <a:off x="2727325" y="3778250"/>
            <a:ext cx="5334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ko-KR" sz="900" b="1">
                <a:solidFill>
                  <a:srgbClr val="66FFFF"/>
                </a:solidFill>
              </a:rPr>
              <a:t>8,000</a:t>
            </a:r>
          </a:p>
        </p:txBody>
      </p:sp>
      <p:sp>
        <p:nvSpPr>
          <p:cNvPr id="24" name="Text Box 24"/>
          <p:cNvSpPr txBox="1">
            <a:spLocks noChangeArrowheads="1"/>
          </p:cNvSpPr>
          <p:nvPr/>
        </p:nvSpPr>
        <p:spPr bwMode="auto">
          <a:xfrm>
            <a:off x="2638425" y="4089400"/>
            <a:ext cx="5334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ko-KR" sz="900" b="1">
                <a:solidFill>
                  <a:srgbClr val="FFFF00"/>
                </a:solidFill>
              </a:rPr>
              <a:t>6,500</a:t>
            </a:r>
          </a:p>
        </p:txBody>
      </p:sp>
      <p:sp>
        <p:nvSpPr>
          <p:cNvPr id="25" name="Oval 25"/>
          <p:cNvSpPr>
            <a:spLocks noChangeArrowheads="1"/>
          </p:cNvSpPr>
          <p:nvPr/>
        </p:nvSpPr>
        <p:spPr bwMode="auto">
          <a:xfrm>
            <a:off x="2746375" y="4392613"/>
            <a:ext cx="711200" cy="711200"/>
          </a:xfrm>
          <a:prstGeom prst="ellipse">
            <a:avLst/>
          </a:prstGeom>
          <a:solidFill>
            <a:srgbClr val="FF6600">
              <a:alpha val="7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ko-KR" sz="1600" b="1">
                <a:solidFill>
                  <a:srgbClr val="FFFFFF"/>
                </a:solidFill>
                <a:latin typeface="Arial" charset="0"/>
              </a:rPr>
              <a:t>5,500</a:t>
            </a:r>
          </a:p>
        </p:txBody>
      </p:sp>
      <p:sp>
        <p:nvSpPr>
          <p:cNvPr id="26" name="Text Box 26"/>
          <p:cNvSpPr txBox="1">
            <a:spLocks noChangeArrowheads="1"/>
          </p:cNvSpPr>
          <p:nvPr/>
        </p:nvSpPr>
        <p:spPr bwMode="auto">
          <a:xfrm>
            <a:off x="2058988" y="3271838"/>
            <a:ext cx="1042987" cy="317500"/>
          </a:xfrm>
          <a:prstGeom prst="rect">
            <a:avLst/>
          </a:prstGeom>
          <a:solidFill>
            <a:srgbClr val="FFFFFF"/>
          </a:solidFill>
          <a:ln w="12700">
            <a:solidFill>
              <a:srgbClr val="99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latinLnBrk="0">
              <a:buSzPct val="75000"/>
              <a:buFont typeface="Wingdings" pitchFamily="2" charset="2"/>
              <a:buNone/>
            </a:pPr>
            <a:r>
              <a:rPr kumimoji="0" lang="en-US" altLang="ko-KR" sz="1400" b="1">
                <a:solidFill>
                  <a:srgbClr val="FF6600"/>
                </a:solidFill>
                <a:latin typeface="Arial" charset="0"/>
              </a:rPr>
              <a:t>E</a:t>
            </a:r>
            <a:r>
              <a:rPr kumimoji="0" lang="en-US" altLang="en-US" sz="1400" b="1">
                <a:solidFill>
                  <a:srgbClr val="FF6600"/>
                </a:solidFill>
                <a:latin typeface="Arial" charset="0"/>
              </a:rPr>
              <a:t>xtension</a:t>
            </a:r>
            <a:endParaRPr kumimoji="0" lang="en-US" altLang="ko-KR" sz="1400" b="1">
              <a:solidFill>
                <a:srgbClr val="FF6600"/>
              </a:solidFill>
              <a:latin typeface="Arial" charset="0"/>
            </a:endParaRPr>
          </a:p>
        </p:txBody>
      </p:sp>
      <p:sp>
        <p:nvSpPr>
          <p:cNvPr id="27" name="Line 27"/>
          <p:cNvSpPr>
            <a:spLocks noChangeShapeType="1"/>
          </p:cNvSpPr>
          <p:nvPr/>
        </p:nvSpPr>
        <p:spPr bwMode="auto">
          <a:xfrm>
            <a:off x="1635125" y="3659188"/>
            <a:ext cx="1944688" cy="0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 type="triangle" w="sm" len="lg"/>
            <a:tailEnd type="triangl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AutoShape 28"/>
          <p:cNvSpPr>
            <a:spLocks noChangeArrowheads="1"/>
          </p:cNvSpPr>
          <p:nvPr/>
        </p:nvSpPr>
        <p:spPr bwMode="auto">
          <a:xfrm>
            <a:off x="5768975" y="3030538"/>
            <a:ext cx="1190625" cy="346075"/>
          </a:xfrm>
          <a:prstGeom prst="bevel">
            <a:avLst>
              <a:gd name="adj" fmla="val 12500"/>
            </a:avLst>
          </a:prstGeom>
          <a:solidFill>
            <a:srgbClr val="B4AE2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en-US" altLang="ko-KR" sz="1400" b="1">
                <a:solidFill>
                  <a:srgbClr val="FFFFFF"/>
                </a:solidFill>
                <a:latin typeface="Arial" charset="0"/>
              </a:rPr>
              <a:t>Front end</a:t>
            </a:r>
          </a:p>
        </p:txBody>
      </p:sp>
      <p:sp>
        <p:nvSpPr>
          <p:cNvPr id="29" name="AutoShape 29"/>
          <p:cNvSpPr>
            <a:spLocks noChangeArrowheads="1"/>
          </p:cNvSpPr>
          <p:nvPr/>
        </p:nvSpPr>
        <p:spPr bwMode="auto">
          <a:xfrm>
            <a:off x="5768975" y="3962400"/>
            <a:ext cx="1190625" cy="346075"/>
          </a:xfrm>
          <a:prstGeom prst="bevel">
            <a:avLst>
              <a:gd name="adj" fmla="val 12500"/>
            </a:avLst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en-US" altLang="ko-KR" sz="1400" b="1">
                <a:solidFill>
                  <a:srgbClr val="FFFFFF"/>
                </a:solidFill>
                <a:latin typeface="Arial" charset="0"/>
              </a:rPr>
              <a:t>Back end</a:t>
            </a:r>
          </a:p>
        </p:txBody>
      </p:sp>
      <p:sp>
        <p:nvSpPr>
          <p:cNvPr id="30" name="Text Box 30"/>
          <p:cNvSpPr txBox="1">
            <a:spLocks noChangeArrowheads="1"/>
          </p:cNvSpPr>
          <p:nvPr/>
        </p:nvSpPr>
        <p:spPr bwMode="auto">
          <a:xfrm>
            <a:off x="5705475" y="3341688"/>
            <a:ext cx="25177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 altLang="ko-KR" sz="1200" b="1">
                <a:solidFill>
                  <a:srgbClr val="FFFFFF"/>
                </a:solidFill>
              </a:rPr>
              <a:t> B2C / e-Community / Cyber IR </a:t>
            </a:r>
          </a:p>
          <a:p>
            <a:pPr eaLnBrk="1" hangingPunct="1">
              <a:buFontTx/>
              <a:buChar char="•"/>
            </a:pPr>
            <a:r>
              <a:rPr lang="en-US" altLang="ko-KR" sz="1200" b="1">
                <a:solidFill>
                  <a:srgbClr val="FFFFFF"/>
                </a:solidFill>
              </a:rPr>
              <a:t> Web Business / e-Marketing</a:t>
            </a:r>
          </a:p>
        </p:txBody>
      </p:sp>
      <p:sp>
        <p:nvSpPr>
          <p:cNvPr id="31" name="Text Box 31"/>
          <p:cNvSpPr txBox="1">
            <a:spLocks noChangeArrowheads="1"/>
          </p:cNvSpPr>
          <p:nvPr/>
        </p:nvSpPr>
        <p:spPr bwMode="auto">
          <a:xfrm>
            <a:off x="5705475" y="4268788"/>
            <a:ext cx="2755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 altLang="ko-KR" sz="1200" b="1">
                <a:solidFill>
                  <a:srgbClr val="FFFFFF"/>
                </a:solidFill>
              </a:rPr>
              <a:t> System (HW) / Network(LAN,WAN) </a:t>
            </a:r>
          </a:p>
          <a:p>
            <a:pPr eaLnBrk="1" hangingPunct="1">
              <a:buFontTx/>
              <a:buChar char="•"/>
            </a:pPr>
            <a:r>
              <a:rPr lang="en-US" altLang="ko-KR" sz="1200" b="1">
                <a:solidFill>
                  <a:srgbClr val="FFFFFF"/>
                </a:solidFill>
              </a:rPr>
              <a:t> Solutions / Applications</a:t>
            </a:r>
          </a:p>
        </p:txBody>
      </p:sp>
      <p:sp>
        <p:nvSpPr>
          <p:cNvPr id="32" name="AutoShape 32"/>
          <p:cNvSpPr>
            <a:spLocks noChangeArrowheads="1"/>
          </p:cNvSpPr>
          <p:nvPr/>
        </p:nvSpPr>
        <p:spPr bwMode="auto">
          <a:xfrm>
            <a:off x="3727450" y="2141538"/>
            <a:ext cx="1485900" cy="669925"/>
          </a:xfrm>
          <a:prstGeom prst="wedgeRectCallout">
            <a:avLst>
              <a:gd name="adj1" fmla="val 37926"/>
              <a:gd name="adj2" fmla="val 80806"/>
            </a:avLst>
          </a:prstGeom>
          <a:solidFill>
            <a:srgbClr val="FFFFFF"/>
          </a:solidFill>
          <a:ln w="28575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33" name="Text Box 33"/>
          <p:cNvSpPr txBox="1">
            <a:spLocks noChangeArrowheads="1"/>
          </p:cNvSpPr>
          <p:nvPr/>
        </p:nvSpPr>
        <p:spPr bwMode="auto">
          <a:xfrm>
            <a:off x="4294188" y="2227263"/>
            <a:ext cx="70802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ko-KR" altLang="en-US" sz="1000" b="1">
                <a:solidFill>
                  <a:srgbClr val="000000"/>
                </a:solidFill>
              </a:rPr>
              <a:t>경상이익</a:t>
            </a:r>
            <a:br>
              <a:rPr lang="ko-KR" altLang="en-US" sz="1000" b="1">
                <a:solidFill>
                  <a:srgbClr val="000000"/>
                </a:solidFill>
              </a:rPr>
            </a:br>
            <a:r>
              <a:rPr lang="ko-KR" altLang="en-US" sz="1000" b="1">
                <a:solidFill>
                  <a:srgbClr val="000000"/>
                </a:solidFill>
              </a:rPr>
              <a:t>영업이익</a:t>
            </a:r>
          </a:p>
        </p:txBody>
      </p:sp>
      <p:sp>
        <p:nvSpPr>
          <p:cNvPr id="34" name="Line 34"/>
          <p:cNvSpPr>
            <a:spLocks noChangeShapeType="1"/>
          </p:cNvSpPr>
          <p:nvPr/>
        </p:nvSpPr>
        <p:spPr bwMode="auto">
          <a:xfrm>
            <a:off x="3951288" y="2403475"/>
            <a:ext cx="342900" cy="0"/>
          </a:xfrm>
          <a:prstGeom prst="line">
            <a:avLst/>
          </a:prstGeom>
          <a:noFill/>
          <a:ln w="38100">
            <a:solidFill>
              <a:srgbClr val="0099CC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" name="Line 35"/>
          <p:cNvSpPr>
            <a:spLocks noChangeShapeType="1"/>
          </p:cNvSpPr>
          <p:nvPr/>
        </p:nvSpPr>
        <p:spPr bwMode="auto">
          <a:xfrm>
            <a:off x="3948113" y="2581275"/>
            <a:ext cx="342900" cy="0"/>
          </a:xfrm>
          <a:prstGeom prst="line">
            <a:avLst/>
          </a:prstGeom>
          <a:noFill/>
          <a:ln w="38100">
            <a:solidFill>
              <a:srgbClr val="FF66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" name="Text Box 36"/>
          <p:cNvSpPr txBox="1">
            <a:spLocks noChangeArrowheads="1"/>
          </p:cNvSpPr>
          <p:nvPr/>
        </p:nvSpPr>
        <p:spPr bwMode="auto">
          <a:xfrm>
            <a:off x="3727450" y="3322638"/>
            <a:ext cx="5334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ko-KR" sz="900" b="1">
                <a:solidFill>
                  <a:srgbClr val="66FFFF"/>
                </a:solidFill>
              </a:rPr>
              <a:t>9,000</a:t>
            </a:r>
          </a:p>
        </p:txBody>
      </p:sp>
      <p:sp>
        <p:nvSpPr>
          <p:cNvPr id="37" name="Text Box 37"/>
          <p:cNvSpPr txBox="1">
            <a:spLocks noChangeArrowheads="1"/>
          </p:cNvSpPr>
          <p:nvPr/>
        </p:nvSpPr>
        <p:spPr bwMode="auto">
          <a:xfrm>
            <a:off x="698500" y="4392613"/>
            <a:ext cx="5334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ko-KR" sz="900" b="1">
                <a:solidFill>
                  <a:srgbClr val="66FFFF"/>
                </a:solidFill>
              </a:rPr>
              <a:t>5,000</a:t>
            </a:r>
          </a:p>
        </p:txBody>
      </p:sp>
      <p:sp>
        <p:nvSpPr>
          <p:cNvPr id="38" name="Text Box 38"/>
          <p:cNvSpPr txBox="1">
            <a:spLocks noChangeArrowheads="1"/>
          </p:cNvSpPr>
          <p:nvPr/>
        </p:nvSpPr>
        <p:spPr bwMode="auto">
          <a:xfrm>
            <a:off x="766763" y="4646613"/>
            <a:ext cx="5334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ko-KR" sz="900" b="1">
                <a:solidFill>
                  <a:srgbClr val="FFFF00"/>
                </a:solidFill>
              </a:rPr>
              <a:t>4,500</a:t>
            </a:r>
          </a:p>
        </p:txBody>
      </p:sp>
      <p:sp>
        <p:nvSpPr>
          <p:cNvPr id="39" name="Text Box 39"/>
          <p:cNvSpPr txBox="1">
            <a:spLocks noChangeArrowheads="1"/>
          </p:cNvSpPr>
          <p:nvPr/>
        </p:nvSpPr>
        <p:spPr bwMode="auto">
          <a:xfrm>
            <a:off x="3681413" y="3659188"/>
            <a:ext cx="5334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ko-KR" sz="900" b="1">
                <a:solidFill>
                  <a:srgbClr val="FFFF00"/>
                </a:solidFill>
              </a:rPr>
              <a:t>7,500</a:t>
            </a:r>
          </a:p>
        </p:txBody>
      </p:sp>
      <p:sp>
        <p:nvSpPr>
          <p:cNvPr id="40" name="Line 40"/>
          <p:cNvSpPr>
            <a:spLocks noChangeShapeType="1"/>
          </p:cNvSpPr>
          <p:nvPr/>
        </p:nvSpPr>
        <p:spPr bwMode="auto">
          <a:xfrm>
            <a:off x="0" y="828675"/>
            <a:ext cx="9144000" cy="0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" name="Line 41"/>
          <p:cNvSpPr>
            <a:spLocks noChangeShapeType="1"/>
          </p:cNvSpPr>
          <p:nvPr/>
        </p:nvSpPr>
        <p:spPr bwMode="auto">
          <a:xfrm flipV="1">
            <a:off x="639763" y="2020888"/>
            <a:ext cx="0" cy="3719512"/>
          </a:xfrm>
          <a:prstGeom prst="line">
            <a:avLst/>
          </a:prstGeom>
          <a:noFill/>
          <a:ln w="28575">
            <a:solidFill>
              <a:srgbClr val="FFFFFF">
                <a:alpha val="70195"/>
              </a:srgbClr>
            </a:solidFill>
            <a:round/>
            <a:headEnd/>
            <a:tailEnd type="triangl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" name="Text Box 42"/>
          <p:cNvSpPr txBox="1">
            <a:spLocks noChangeArrowheads="1"/>
          </p:cNvSpPr>
          <p:nvPr/>
        </p:nvSpPr>
        <p:spPr bwMode="auto">
          <a:xfrm>
            <a:off x="639763" y="1171600"/>
            <a:ext cx="3074881" cy="461665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6633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buFont typeface="Wingdings" pitchFamily="2" charset="2"/>
              <a:buChar char="q"/>
            </a:pPr>
            <a:r>
              <a:rPr lang="en-US" altLang="ko-KR" sz="2400" dirty="0">
                <a:solidFill>
                  <a:schemeClr val="accent1">
                    <a:lumMod val="75000"/>
                  </a:schemeClr>
                </a:solidFill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2400" dirty="0" smtClean="0">
                <a:solidFill>
                  <a:schemeClr val="accent1">
                    <a:lumMod val="75000"/>
                  </a:schemeClr>
                </a:solidFill>
                <a:latin typeface="宋体" pitchFamily="2" charset="-122"/>
                <a:ea typeface="宋体" pitchFamily="2" charset="-122"/>
              </a:rPr>
              <a:t>文字内容文字内容</a:t>
            </a:r>
            <a:endParaRPr lang="ko-KR" altLang="en-US" sz="2400" dirty="0">
              <a:solidFill>
                <a:schemeClr val="accent1">
                  <a:lumMod val="75000"/>
                </a:schemeClr>
              </a:solidFill>
              <a:latin typeface="宋体" pitchFamily="2" charset="-122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54480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22931</TotalTime>
  <Words>296</Words>
  <Application>Microsoft Office PowerPoint</Application>
  <PresentationFormat>全屏显示(4:3)</PresentationFormat>
  <Paragraphs>43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第一PPT：www.1ppt.com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123</cp:lastModifiedBy>
  <cp:revision>1338</cp:revision>
  <dcterms:created xsi:type="dcterms:W3CDTF">2009-02-11T05:37:22Z</dcterms:created>
  <dcterms:modified xsi:type="dcterms:W3CDTF">2016-04-08T02:53:49Z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