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9"/>
  </p:notesMasterIdLst>
  <p:handoutMasterIdLst>
    <p:handoutMasterId r:id="rId10"/>
  </p:handoutMasterIdLst>
  <p:sldIdLst>
    <p:sldId id="432" r:id="rId3"/>
    <p:sldId id="433" r:id="rId4"/>
    <p:sldId id="434" r:id="rId5"/>
    <p:sldId id="435" r:id="rId6"/>
    <p:sldId id="436" r:id="rId7"/>
    <p:sldId id="359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2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7751763" y="2434059"/>
            <a:ext cx="0" cy="3398838"/>
          </a:xfrm>
          <a:prstGeom prst="line">
            <a:avLst/>
          </a:prstGeom>
          <a:noFill/>
          <a:ln w="12700">
            <a:solidFill>
              <a:srgbClr val="DDDDDD">
                <a:alpha val="5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42913" y="4132684"/>
            <a:ext cx="2462212" cy="1692275"/>
          </a:xfrm>
          <a:prstGeom prst="rect">
            <a:avLst/>
          </a:prstGeom>
          <a:gradFill rotWithShape="0">
            <a:gsLst>
              <a:gs pos="0">
                <a:srgbClr val="2F4700"/>
              </a:gs>
              <a:gs pos="100000">
                <a:srgbClr val="6699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42913" y="2456284"/>
            <a:ext cx="2462212" cy="1730375"/>
          </a:xfrm>
          <a:prstGeom prst="rect">
            <a:avLst/>
          </a:prstGeom>
          <a:gradFill rotWithShape="0">
            <a:gsLst>
              <a:gs pos="0">
                <a:srgbClr val="37375C"/>
              </a:gs>
              <a:gs pos="100000">
                <a:srgbClr val="9999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20484" y="1239142"/>
            <a:ext cx="42546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altLang="ko-KR" sz="2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文字内容文字内容文字内容</a:t>
            </a:r>
            <a:endParaRPr lang="ko-KR" altLang="en-US" sz="2400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HY각헤드라인M" pitchFamily="18" charset="-127"/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3175" y="894184"/>
            <a:ext cx="91440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828925" y="2111797"/>
            <a:ext cx="5824538" cy="327025"/>
          </a:xfrm>
          <a:prstGeom prst="rect">
            <a:avLst/>
          </a:prstGeom>
          <a:solidFill>
            <a:srgbClr val="B2B2B2">
              <a:alpha val="7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6551613" y="2438822"/>
            <a:ext cx="0" cy="3398837"/>
          </a:xfrm>
          <a:prstGeom prst="line">
            <a:avLst/>
          </a:prstGeom>
          <a:noFill/>
          <a:ln w="12700">
            <a:solidFill>
              <a:srgbClr val="DDDDDD">
                <a:alpha val="5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4127500" y="2438822"/>
            <a:ext cx="0" cy="3398837"/>
          </a:xfrm>
          <a:prstGeom prst="line">
            <a:avLst/>
          </a:prstGeom>
          <a:noFill/>
          <a:ln w="12700">
            <a:solidFill>
              <a:srgbClr val="DDDDDD">
                <a:alpha val="5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5341938" y="2438822"/>
            <a:ext cx="0" cy="3398837"/>
          </a:xfrm>
          <a:prstGeom prst="line">
            <a:avLst/>
          </a:prstGeom>
          <a:noFill/>
          <a:ln w="9525">
            <a:solidFill>
              <a:srgbClr val="DDDDDD">
                <a:alpha val="7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905125" y="2621384"/>
            <a:ext cx="5070475" cy="255588"/>
          </a:xfrm>
          <a:prstGeom prst="rect">
            <a:avLst/>
          </a:prstGeom>
          <a:gradFill rotWithShape="0">
            <a:gsLst>
              <a:gs pos="0">
                <a:srgbClr val="185E76"/>
              </a:gs>
              <a:gs pos="50000">
                <a:srgbClr val="33CCFF"/>
              </a:gs>
              <a:gs pos="100000">
                <a:srgbClr val="185E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2905125" y="3057947"/>
            <a:ext cx="4508500" cy="258762"/>
          </a:xfrm>
          <a:prstGeom prst="rect">
            <a:avLst/>
          </a:prstGeom>
          <a:gradFill rotWithShape="0">
            <a:gsLst>
              <a:gs pos="0">
                <a:srgbClr val="185E76"/>
              </a:gs>
              <a:gs pos="50000">
                <a:srgbClr val="33CCFF"/>
              </a:gs>
              <a:gs pos="100000">
                <a:srgbClr val="185E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442913" y="2438822"/>
            <a:ext cx="82105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7751763" y="2219747"/>
            <a:ext cx="0" cy="2190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5338763" y="2219747"/>
            <a:ext cx="0" cy="2190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6548438" y="2329284"/>
            <a:ext cx="0" cy="10953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4119563" y="2329284"/>
            <a:ext cx="0" cy="10953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4894263" y="1868909"/>
            <a:ext cx="717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CC00"/>
                </a:solidFill>
                <a:latin typeface="HY견고딕" pitchFamily="18" charset="-127"/>
                <a:ea typeface="HY견고딕" pitchFamily="18" charset="-127"/>
              </a:rPr>
              <a:t>10,000</a:t>
            </a: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7321550" y="1868909"/>
            <a:ext cx="717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CC00"/>
                </a:solidFill>
                <a:latin typeface="HY견고딕" pitchFamily="18" charset="-127"/>
                <a:ea typeface="HY견고딕" pitchFamily="18" charset="-127"/>
              </a:rPr>
              <a:t>20,000</a:t>
            </a: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2905125" y="3497684"/>
            <a:ext cx="2365375" cy="258763"/>
          </a:xfrm>
          <a:prstGeom prst="rect">
            <a:avLst/>
          </a:prstGeom>
          <a:gradFill rotWithShape="0">
            <a:gsLst>
              <a:gs pos="0">
                <a:srgbClr val="185E76"/>
              </a:gs>
              <a:gs pos="50000">
                <a:srgbClr val="33CCFF"/>
              </a:gs>
              <a:gs pos="100000">
                <a:srgbClr val="185E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2905125" y="3883447"/>
            <a:ext cx="1971675" cy="292100"/>
          </a:xfrm>
          <a:prstGeom prst="rect">
            <a:avLst/>
          </a:prstGeom>
          <a:gradFill rotWithShape="0">
            <a:gsLst>
              <a:gs pos="0">
                <a:srgbClr val="185E76"/>
              </a:gs>
              <a:gs pos="50000">
                <a:srgbClr val="33CCFF"/>
              </a:gs>
              <a:gs pos="100000">
                <a:srgbClr val="185E7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2905125" y="4293022"/>
            <a:ext cx="1828800" cy="274637"/>
          </a:xfrm>
          <a:prstGeom prst="rect">
            <a:avLst/>
          </a:prstGeom>
          <a:gradFill rotWithShape="0">
            <a:gsLst>
              <a:gs pos="0">
                <a:srgbClr val="477618"/>
              </a:gs>
              <a:gs pos="50000">
                <a:srgbClr val="99FF33"/>
              </a:gs>
              <a:gs pos="100000">
                <a:srgbClr val="477618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2905125" y="4734347"/>
            <a:ext cx="2533650" cy="258762"/>
          </a:xfrm>
          <a:prstGeom prst="rect">
            <a:avLst/>
          </a:prstGeom>
          <a:gradFill rotWithShape="0">
            <a:gsLst>
              <a:gs pos="0">
                <a:srgbClr val="477618"/>
              </a:gs>
              <a:gs pos="50000">
                <a:srgbClr val="99FF33"/>
              </a:gs>
              <a:gs pos="100000">
                <a:srgbClr val="477618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905125" y="5161384"/>
            <a:ext cx="3381375" cy="258763"/>
          </a:xfrm>
          <a:prstGeom prst="rect">
            <a:avLst/>
          </a:prstGeom>
          <a:gradFill rotWithShape="0">
            <a:gsLst>
              <a:gs pos="0">
                <a:srgbClr val="477618"/>
              </a:gs>
              <a:gs pos="50000">
                <a:srgbClr val="99FF33"/>
              </a:gs>
              <a:gs pos="100000">
                <a:srgbClr val="477618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2905125" y="5566197"/>
            <a:ext cx="1971675" cy="258762"/>
          </a:xfrm>
          <a:prstGeom prst="rect">
            <a:avLst/>
          </a:prstGeom>
          <a:gradFill rotWithShape="0">
            <a:gsLst>
              <a:gs pos="0">
                <a:srgbClr val="477618"/>
              </a:gs>
              <a:gs pos="50000">
                <a:srgbClr val="99FF33"/>
              </a:gs>
              <a:gs pos="100000">
                <a:srgbClr val="477618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Line 26"/>
          <p:cNvSpPr>
            <a:spLocks noChangeShapeType="1"/>
          </p:cNvSpPr>
          <p:nvPr/>
        </p:nvSpPr>
        <p:spPr bwMode="auto">
          <a:xfrm>
            <a:off x="442913" y="3313534"/>
            <a:ext cx="8210550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>
            <a:off x="442913" y="3758034"/>
            <a:ext cx="8210550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28"/>
          <p:cNvSpPr>
            <a:spLocks noChangeShapeType="1"/>
          </p:cNvSpPr>
          <p:nvPr/>
        </p:nvSpPr>
        <p:spPr bwMode="auto">
          <a:xfrm>
            <a:off x="442913" y="4186659"/>
            <a:ext cx="821055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29"/>
          <p:cNvSpPr>
            <a:spLocks noChangeShapeType="1"/>
          </p:cNvSpPr>
          <p:nvPr/>
        </p:nvSpPr>
        <p:spPr bwMode="auto">
          <a:xfrm>
            <a:off x="442913" y="4578772"/>
            <a:ext cx="8210550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>
            <a:off x="442913" y="4997872"/>
            <a:ext cx="8210550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31"/>
          <p:cNvSpPr>
            <a:spLocks noChangeShapeType="1"/>
          </p:cNvSpPr>
          <p:nvPr/>
        </p:nvSpPr>
        <p:spPr bwMode="auto">
          <a:xfrm>
            <a:off x="442913" y="5429672"/>
            <a:ext cx="8210550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Line 32"/>
          <p:cNvSpPr>
            <a:spLocks noChangeShapeType="1"/>
          </p:cNvSpPr>
          <p:nvPr/>
        </p:nvSpPr>
        <p:spPr bwMode="auto">
          <a:xfrm>
            <a:off x="442913" y="5832897"/>
            <a:ext cx="8210550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Rectangle 33"/>
          <p:cNvSpPr>
            <a:spLocks noChangeArrowheads="1"/>
          </p:cNvSpPr>
          <p:nvPr/>
        </p:nvSpPr>
        <p:spPr bwMode="auto">
          <a:xfrm>
            <a:off x="442913" y="2111797"/>
            <a:ext cx="2462212" cy="327025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Solution</a:t>
            </a:r>
          </a:p>
        </p:txBody>
      </p:sp>
      <p:sp>
        <p:nvSpPr>
          <p:cNvPr id="34" name="Text Box 34"/>
          <p:cNvSpPr txBox="1">
            <a:spLocks noChangeArrowheads="1"/>
          </p:cNvSpPr>
          <p:nvPr/>
        </p:nvSpPr>
        <p:spPr bwMode="auto">
          <a:xfrm>
            <a:off x="1084263" y="2332459"/>
            <a:ext cx="1274762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ERP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CRM/DW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KMS/GW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EDMS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WCMS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Mailing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Community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B2B FAX</a:t>
            </a:r>
          </a:p>
        </p:txBody>
      </p:sp>
      <p:sp>
        <p:nvSpPr>
          <p:cNvPr id="35" name="Text Box 35"/>
          <p:cNvSpPr txBox="1">
            <a:spLocks noChangeArrowheads="1"/>
          </p:cNvSpPr>
          <p:nvPr/>
        </p:nvSpPr>
        <p:spPr bwMode="auto">
          <a:xfrm>
            <a:off x="342900" y="1841922"/>
            <a:ext cx="96996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chemeClr val="bg1"/>
                </a:solidFill>
              </a:rPr>
              <a:t>(</a:t>
            </a:r>
            <a:r>
              <a:rPr lang="ko-KR" altLang="en-US" sz="1100" b="1">
                <a:solidFill>
                  <a:schemeClr val="bg1"/>
                </a:solidFill>
              </a:rPr>
              <a:t>단위</a:t>
            </a:r>
            <a:r>
              <a:rPr lang="en-US" altLang="ko-KR" sz="1100" b="1">
                <a:solidFill>
                  <a:schemeClr val="bg1"/>
                </a:solidFill>
              </a:rPr>
              <a:t>: </a:t>
            </a:r>
            <a:r>
              <a:rPr lang="ko-KR" altLang="en-US" sz="1100" b="1">
                <a:solidFill>
                  <a:schemeClr val="bg1"/>
                </a:solidFill>
              </a:rPr>
              <a:t>만원</a:t>
            </a:r>
            <a:r>
              <a:rPr lang="en-US" altLang="ko-KR" sz="1100" b="1">
                <a:solidFill>
                  <a:schemeClr val="bg1"/>
                </a:solidFill>
              </a:rPr>
              <a:t>) </a:t>
            </a:r>
          </a:p>
        </p:txBody>
      </p:sp>
      <p:sp>
        <p:nvSpPr>
          <p:cNvPr id="36" name="Rectangle 36"/>
          <p:cNvSpPr>
            <a:spLocks noChangeArrowheads="1"/>
          </p:cNvSpPr>
          <p:nvPr/>
        </p:nvSpPr>
        <p:spPr bwMode="auto">
          <a:xfrm>
            <a:off x="442913" y="2102272"/>
            <a:ext cx="2462212" cy="3722687"/>
          </a:xfrm>
          <a:prstGeom prst="rect">
            <a:avLst/>
          </a:prstGeom>
          <a:noFill/>
          <a:ln w="1905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Line 37"/>
          <p:cNvSpPr>
            <a:spLocks noChangeShapeType="1"/>
          </p:cNvSpPr>
          <p:nvPr/>
        </p:nvSpPr>
        <p:spPr bwMode="auto">
          <a:xfrm>
            <a:off x="442913" y="2876972"/>
            <a:ext cx="8210550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Text Box 38"/>
          <p:cNvSpPr txBox="1">
            <a:spLocks noChangeArrowheads="1"/>
          </p:cNvSpPr>
          <p:nvPr/>
        </p:nvSpPr>
        <p:spPr bwMode="auto">
          <a:xfrm>
            <a:off x="7920038" y="2621384"/>
            <a:ext cx="728662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chemeClr val="bg1"/>
                </a:solidFill>
              </a:rPr>
              <a:t>(21,626)</a:t>
            </a:r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auto">
          <a:xfrm>
            <a:off x="7369175" y="3051597"/>
            <a:ext cx="72866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chemeClr val="bg1"/>
                </a:solidFill>
              </a:rPr>
              <a:t>(18,122)</a:t>
            </a:r>
          </a:p>
        </p:txBody>
      </p:sp>
      <p:sp>
        <p:nvSpPr>
          <p:cNvPr id="40" name="Text Box 40"/>
          <p:cNvSpPr txBox="1">
            <a:spLocks noChangeArrowheads="1"/>
          </p:cNvSpPr>
          <p:nvPr/>
        </p:nvSpPr>
        <p:spPr bwMode="auto">
          <a:xfrm>
            <a:off x="5270500" y="3497684"/>
            <a:ext cx="649288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chemeClr val="bg1"/>
                </a:solidFill>
              </a:rPr>
              <a:t>(9,807)</a:t>
            </a:r>
          </a:p>
        </p:txBody>
      </p:sp>
      <p:sp>
        <p:nvSpPr>
          <p:cNvPr id="41" name="Text Box 41"/>
          <p:cNvSpPr txBox="1">
            <a:spLocks noChangeArrowheads="1"/>
          </p:cNvSpPr>
          <p:nvPr/>
        </p:nvSpPr>
        <p:spPr bwMode="auto">
          <a:xfrm>
            <a:off x="4829175" y="3919959"/>
            <a:ext cx="649288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chemeClr val="bg1"/>
                </a:solidFill>
              </a:rPr>
              <a:t>(7,984)</a:t>
            </a:r>
          </a:p>
        </p:txBody>
      </p:sp>
      <p:sp>
        <p:nvSpPr>
          <p:cNvPr id="42" name="Text Box 42"/>
          <p:cNvSpPr txBox="1">
            <a:spLocks noChangeArrowheads="1"/>
          </p:cNvSpPr>
          <p:nvPr/>
        </p:nvSpPr>
        <p:spPr bwMode="auto">
          <a:xfrm>
            <a:off x="4679950" y="4321597"/>
            <a:ext cx="64770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chemeClr val="bg1"/>
                </a:solidFill>
              </a:rPr>
              <a:t>(7,467)</a:t>
            </a:r>
          </a:p>
        </p:txBody>
      </p:sp>
      <p:sp>
        <p:nvSpPr>
          <p:cNvPr id="43" name="Text Box 43"/>
          <p:cNvSpPr txBox="1">
            <a:spLocks noChangeArrowheads="1"/>
          </p:cNvSpPr>
          <p:nvPr/>
        </p:nvSpPr>
        <p:spPr bwMode="auto">
          <a:xfrm>
            <a:off x="5380038" y="4751809"/>
            <a:ext cx="728662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chemeClr val="bg1"/>
                </a:solidFill>
              </a:rPr>
              <a:t>(10,266)</a:t>
            </a:r>
          </a:p>
        </p:txBody>
      </p:sp>
      <p:sp>
        <p:nvSpPr>
          <p:cNvPr id="44" name="Text Box 44"/>
          <p:cNvSpPr txBox="1">
            <a:spLocks noChangeArrowheads="1"/>
          </p:cNvSpPr>
          <p:nvPr/>
        </p:nvSpPr>
        <p:spPr bwMode="auto">
          <a:xfrm>
            <a:off x="6286500" y="5161384"/>
            <a:ext cx="72866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chemeClr val="bg1"/>
                </a:solidFill>
              </a:rPr>
              <a:t>(14,073)</a:t>
            </a:r>
          </a:p>
        </p:txBody>
      </p:sp>
      <p:sp>
        <p:nvSpPr>
          <p:cNvPr id="45" name="Text Box 45"/>
          <p:cNvSpPr txBox="1">
            <a:spLocks noChangeArrowheads="1"/>
          </p:cNvSpPr>
          <p:nvPr/>
        </p:nvSpPr>
        <p:spPr bwMode="auto">
          <a:xfrm>
            <a:off x="4848225" y="5577309"/>
            <a:ext cx="649288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chemeClr val="bg1"/>
                </a:solidFill>
              </a:rPr>
              <a:t>(7,810)</a:t>
            </a:r>
          </a:p>
        </p:txBody>
      </p:sp>
    </p:spTree>
    <p:extLst>
      <p:ext uri="{BB962C8B-B14F-4D97-AF65-F5344CB8AC3E}">
        <p14:creationId xmlns:p14="http://schemas.microsoft.com/office/powerpoint/2010/main" val="4033249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19459" y="1243608"/>
            <a:ext cx="425469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altLang="ko-KR" sz="2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r>
              <a:rPr lang="zh-CN" altLang="en-US" sz="2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文字内</a:t>
            </a:r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容</a:t>
            </a:r>
            <a:r>
              <a:rPr lang="zh-CN" altLang="en-US" sz="2400" dirty="0">
                <a:solidFill>
                  <a:srgbClr val="1F497D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endParaRPr lang="ko-KR" altLang="en-US" sz="2400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HY각헤드라인M" pitchFamily="18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60375" y="4252044"/>
            <a:ext cx="2444750" cy="16605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828925" y="2186707"/>
            <a:ext cx="5824538" cy="32702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60375" y="2513732"/>
            <a:ext cx="2444750" cy="1728787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6551613" y="2513732"/>
            <a:ext cx="0" cy="3403600"/>
          </a:xfrm>
          <a:prstGeom prst="line">
            <a:avLst/>
          </a:prstGeom>
          <a:noFill/>
          <a:ln w="9525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4127500" y="2513732"/>
            <a:ext cx="0" cy="3394075"/>
          </a:xfrm>
          <a:prstGeom prst="line">
            <a:avLst/>
          </a:prstGeom>
          <a:noFill/>
          <a:ln w="9525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5341938" y="2513732"/>
            <a:ext cx="0" cy="339090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2905125" y="2724869"/>
            <a:ext cx="5070475" cy="217488"/>
          </a:xfrm>
          <a:prstGeom prst="rect">
            <a:avLst/>
          </a:prstGeom>
          <a:gradFill rotWithShape="0">
            <a:gsLst>
              <a:gs pos="0">
                <a:srgbClr val="A94400"/>
              </a:gs>
              <a:gs pos="50000">
                <a:srgbClr val="FF6600"/>
              </a:gs>
              <a:gs pos="100000">
                <a:srgbClr val="A944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2905125" y="3172544"/>
            <a:ext cx="4508500" cy="219075"/>
          </a:xfrm>
          <a:prstGeom prst="rect">
            <a:avLst/>
          </a:prstGeom>
          <a:gradFill rotWithShape="0">
            <a:gsLst>
              <a:gs pos="0">
                <a:srgbClr val="A94400"/>
              </a:gs>
              <a:gs pos="50000">
                <a:srgbClr val="FF6600"/>
              </a:gs>
              <a:gs pos="100000">
                <a:srgbClr val="A944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442913" y="2513732"/>
            <a:ext cx="82105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>
            <a:off x="7751763" y="2294657"/>
            <a:ext cx="0" cy="2190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5338763" y="2294657"/>
            <a:ext cx="0" cy="2190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6548438" y="2404194"/>
            <a:ext cx="0" cy="1095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>
            <a:off x="4119563" y="2404194"/>
            <a:ext cx="0" cy="1095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4894263" y="1943819"/>
            <a:ext cx="717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10,000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7321550" y="1943819"/>
            <a:ext cx="7175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20,000</a:t>
            </a: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2905125" y="3610694"/>
            <a:ext cx="2393950" cy="220663"/>
          </a:xfrm>
          <a:prstGeom prst="rect">
            <a:avLst/>
          </a:prstGeom>
          <a:gradFill rotWithShape="0">
            <a:gsLst>
              <a:gs pos="0">
                <a:srgbClr val="A94400"/>
              </a:gs>
              <a:gs pos="50000">
                <a:srgbClr val="FF6600"/>
              </a:gs>
              <a:gs pos="100000">
                <a:srgbClr val="A944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2905125" y="4001219"/>
            <a:ext cx="1971675" cy="249238"/>
          </a:xfrm>
          <a:prstGeom prst="rect">
            <a:avLst/>
          </a:prstGeom>
          <a:gradFill rotWithShape="0">
            <a:gsLst>
              <a:gs pos="0">
                <a:srgbClr val="A94400"/>
              </a:gs>
              <a:gs pos="50000">
                <a:srgbClr val="FF6600"/>
              </a:gs>
              <a:gs pos="100000">
                <a:srgbClr val="A944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2905125" y="4409207"/>
            <a:ext cx="1828800" cy="233362"/>
          </a:xfrm>
          <a:prstGeom prst="rect">
            <a:avLst/>
          </a:prstGeom>
          <a:gradFill rotWithShape="0">
            <a:gsLst>
              <a:gs pos="0">
                <a:srgbClr val="6587A9"/>
              </a:gs>
              <a:gs pos="50000">
                <a:srgbClr val="99CCFF"/>
              </a:gs>
              <a:gs pos="100000">
                <a:srgbClr val="6587A9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2905125" y="4848944"/>
            <a:ext cx="2533650" cy="219075"/>
          </a:xfrm>
          <a:prstGeom prst="rect">
            <a:avLst/>
          </a:prstGeom>
          <a:gradFill rotWithShape="0">
            <a:gsLst>
              <a:gs pos="0">
                <a:srgbClr val="6587A9"/>
              </a:gs>
              <a:gs pos="50000">
                <a:srgbClr val="99CCFF"/>
              </a:gs>
              <a:gs pos="100000">
                <a:srgbClr val="6587A9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2905125" y="5242644"/>
            <a:ext cx="3381375" cy="254000"/>
          </a:xfrm>
          <a:prstGeom prst="rect">
            <a:avLst/>
          </a:prstGeom>
          <a:gradFill rotWithShape="0">
            <a:gsLst>
              <a:gs pos="0">
                <a:srgbClr val="6587A9"/>
              </a:gs>
              <a:gs pos="50000">
                <a:srgbClr val="99CCFF"/>
              </a:gs>
              <a:gs pos="100000">
                <a:srgbClr val="6587A9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2905125" y="5679207"/>
            <a:ext cx="1971675" cy="220662"/>
          </a:xfrm>
          <a:prstGeom prst="rect">
            <a:avLst/>
          </a:prstGeom>
          <a:gradFill rotWithShape="0">
            <a:gsLst>
              <a:gs pos="0">
                <a:srgbClr val="6587A9"/>
              </a:gs>
              <a:gs pos="50000">
                <a:srgbClr val="99CCFF"/>
              </a:gs>
              <a:gs pos="100000">
                <a:srgbClr val="6587A9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442913" y="2951882"/>
            <a:ext cx="821055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26"/>
          <p:cNvSpPr>
            <a:spLocks noChangeShapeType="1"/>
          </p:cNvSpPr>
          <p:nvPr/>
        </p:nvSpPr>
        <p:spPr bwMode="auto">
          <a:xfrm>
            <a:off x="442913" y="3388444"/>
            <a:ext cx="821055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27"/>
          <p:cNvSpPr>
            <a:spLocks noChangeShapeType="1"/>
          </p:cNvSpPr>
          <p:nvPr/>
        </p:nvSpPr>
        <p:spPr bwMode="auto">
          <a:xfrm>
            <a:off x="442913" y="3832944"/>
            <a:ext cx="821055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28"/>
          <p:cNvSpPr>
            <a:spLocks noChangeShapeType="1"/>
          </p:cNvSpPr>
          <p:nvPr/>
        </p:nvSpPr>
        <p:spPr bwMode="auto">
          <a:xfrm>
            <a:off x="442913" y="4261569"/>
            <a:ext cx="821055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29"/>
          <p:cNvSpPr>
            <a:spLocks noChangeShapeType="1"/>
          </p:cNvSpPr>
          <p:nvPr/>
        </p:nvSpPr>
        <p:spPr bwMode="auto">
          <a:xfrm>
            <a:off x="442913" y="4653682"/>
            <a:ext cx="821055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30"/>
          <p:cNvSpPr>
            <a:spLocks noChangeShapeType="1"/>
          </p:cNvSpPr>
          <p:nvPr/>
        </p:nvSpPr>
        <p:spPr bwMode="auto">
          <a:xfrm>
            <a:off x="442913" y="5072782"/>
            <a:ext cx="821055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31"/>
          <p:cNvSpPr>
            <a:spLocks noChangeShapeType="1"/>
          </p:cNvSpPr>
          <p:nvPr/>
        </p:nvSpPr>
        <p:spPr bwMode="auto">
          <a:xfrm>
            <a:off x="442913" y="5504582"/>
            <a:ext cx="821055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32"/>
          <p:cNvSpPr>
            <a:spLocks noChangeShapeType="1"/>
          </p:cNvSpPr>
          <p:nvPr/>
        </p:nvSpPr>
        <p:spPr bwMode="auto">
          <a:xfrm>
            <a:off x="442913" y="5907807"/>
            <a:ext cx="8210550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Rectangle 33"/>
          <p:cNvSpPr>
            <a:spLocks noChangeArrowheads="1"/>
          </p:cNvSpPr>
          <p:nvPr/>
        </p:nvSpPr>
        <p:spPr bwMode="auto">
          <a:xfrm>
            <a:off x="442913" y="2186707"/>
            <a:ext cx="2462212" cy="327025"/>
          </a:xfrm>
          <a:prstGeom prst="rect">
            <a:avLst/>
          </a:prstGeom>
          <a:solidFill>
            <a:srgbClr val="A5002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Solution</a:t>
            </a:r>
          </a:p>
        </p:txBody>
      </p:sp>
      <p:sp>
        <p:nvSpPr>
          <p:cNvPr id="33" name="Text Box 34"/>
          <p:cNvSpPr txBox="1">
            <a:spLocks noChangeArrowheads="1"/>
          </p:cNvSpPr>
          <p:nvPr/>
        </p:nvSpPr>
        <p:spPr bwMode="auto">
          <a:xfrm>
            <a:off x="7920038" y="2696294"/>
            <a:ext cx="728662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rgbClr val="000000"/>
                </a:solidFill>
              </a:rPr>
              <a:t>(21,626)</a:t>
            </a:r>
          </a:p>
        </p:txBody>
      </p:sp>
      <p:sp>
        <p:nvSpPr>
          <p:cNvPr id="34" name="Text Box 35"/>
          <p:cNvSpPr txBox="1">
            <a:spLocks noChangeArrowheads="1"/>
          </p:cNvSpPr>
          <p:nvPr/>
        </p:nvSpPr>
        <p:spPr bwMode="auto">
          <a:xfrm>
            <a:off x="7369175" y="3126507"/>
            <a:ext cx="72866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rgbClr val="000000"/>
                </a:solidFill>
              </a:rPr>
              <a:t>(18,122)</a:t>
            </a:r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5270500" y="3572594"/>
            <a:ext cx="649288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rgbClr val="000000"/>
                </a:solidFill>
              </a:rPr>
              <a:t>(9,807)</a:t>
            </a:r>
          </a:p>
        </p:txBody>
      </p:sp>
      <p:sp>
        <p:nvSpPr>
          <p:cNvPr id="36" name="Text Box 37"/>
          <p:cNvSpPr txBox="1">
            <a:spLocks noChangeArrowheads="1"/>
          </p:cNvSpPr>
          <p:nvPr/>
        </p:nvSpPr>
        <p:spPr bwMode="auto">
          <a:xfrm>
            <a:off x="4829175" y="3994869"/>
            <a:ext cx="649288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rgbClr val="000000"/>
                </a:solidFill>
              </a:rPr>
              <a:t>(7,984)</a:t>
            </a:r>
          </a:p>
        </p:txBody>
      </p:sp>
      <p:sp>
        <p:nvSpPr>
          <p:cNvPr id="37" name="Text Box 38"/>
          <p:cNvSpPr txBox="1">
            <a:spLocks noChangeArrowheads="1"/>
          </p:cNvSpPr>
          <p:nvPr/>
        </p:nvSpPr>
        <p:spPr bwMode="auto">
          <a:xfrm>
            <a:off x="4679950" y="4396507"/>
            <a:ext cx="64770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rgbClr val="000000"/>
                </a:solidFill>
              </a:rPr>
              <a:t>(7,467)</a:t>
            </a:r>
          </a:p>
        </p:txBody>
      </p:sp>
      <p:sp>
        <p:nvSpPr>
          <p:cNvPr id="38" name="Text Box 39"/>
          <p:cNvSpPr txBox="1">
            <a:spLocks noChangeArrowheads="1"/>
          </p:cNvSpPr>
          <p:nvPr/>
        </p:nvSpPr>
        <p:spPr bwMode="auto">
          <a:xfrm>
            <a:off x="5380038" y="4826719"/>
            <a:ext cx="728662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rgbClr val="000000"/>
                </a:solidFill>
              </a:rPr>
              <a:t>(10,266)</a:t>
            </a:r>
          </a:p>
        </p:txBody>
      </p:sp>
      <p:sp>
        <p:nvSpPr>
          <p:cNvPr id="39" name="Text Box 40"/>
          <p:cNvSpPr txBox="1">
            <a:spLocks noChangeArrowheads="1"/>
          </p:cNvSpPr>
          <p:nvPr/>
        </p:nvSpPr>
        <p:spPr bwMode="auto">
          <a:xfrm>
            <a:off x="6286500" y="5236294"/>
            <a:ext cx="72866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rgbClr val="000000"/>
                </a:solidFill>
              </a:rPr>
              <a:t>(14,073)</a:t>
            </a:r>
          </a:p>
        </p:txBody>
      </p:sp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4848225" y="5652219"/>
            <a:ext cx="649288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rgbClr val="000000"/>
                </a:solidFill>
              </a:rPr>
              <a:t>(7,810)</a:t>
            </a:r>
          </a:p>
        </p:txBody>
      </p:sp>
      <p:sp>
        <p:nvSpPr>
          <p:cNvPr id="41" name="Text Box 42"/>
          <p:cNvSpPr txBox="1">
            <a:spLocks noChangeArrowheads="1"/>
          </p:cNvSpPr>
          <p:nvPr/>
        </p:nvSpPr>
        <p:spPr bwMode="auto">
          <a:xfrm>
            <a:off x="1084263" y="2407369"/>
            <a:ext cx="1274762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ERP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CRM/DW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KMS/GW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EDMS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WCMS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Mailing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Community</a:t>
            </a:r>
          </a:p>
          <a:p>
            <a:pPr algn="r" latinLnBrk="0">
              <a:lnSpc>
                <a:spcPct val="200000"/>
              </a:lnSpc>
            </a:pPr>
            <a:r>
              <a:rPr lang="en-US" altLang="ko-KR" sz="14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B2B FAX</a:t>
            </a:r>
          </a:p>
        </p:txBody>
      </p:sp>
      <p:sp>
        <p:nvSpPr>
          <p:cNvPr id="42" name="Text Box 43"/>
          <p:cNvSpPr txBox="1">
            <a:spLocks noChangeArrowheads="1"/>
          </p:cNvSpPr>
          <p:nvPr/>
        </p:nvSpPr>
        <p:spPr bwMode="auto">
          <a:xfrm>
            <a:off x="342900" y="1916832"/>
            <a:ext cx="96996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rgbClr val="000000"/>
                </a:solidFill>
              </a:rPr>
              <a:t>(</a:t>
            </a:r>
            <a:r>
              <a:rPr lang="ko-KR" altLang="en-US" sz="1100" b="1">
                <a:solidFill>
                  <a:srgbClr val="000000"/>
                </a:solidFill>
              </a:rPr>
              <a:t>단위</a:t>
            </a:r>
            <a:r>
              <a:rPr lang="en-US" altLang="ko-KR" sz="1100" b="1">
                <a:solidFill>
                  <a:srgbClr val="000000"/>
                </a:solidFill>
              </a:rPr>
              <a:t>: </a:t>
            </a:r>
            <a:r>
              <a:rPr lang="ko-KR" altLang="en-US" sz="1100" b="1">
                <a:solidFill>
                  <a:srgbClr val="000000"/>
                </a:solidFill>
              </a:rPr>
              <a:t>만원</a:t>
            </a:r>
            <a:r>
              <a:rPr lang="en-US" altLang="ko-KR" sz="1100" b="1">
                <a:solidFill>
                  <a:srgbClr val="000000"/>
                </a:solidFill>
              </a:rPr>
              <a:t>) </a:t>
            </a:r>
          </a:p>
        </p:txBody>
      </p:sp>
      <p:sp>
        <p:nvSpPr>
          <p:cNvPr id="43" name="Rectangle 44"/>
          <p:cNvSpPr>
            <a:spLocks noChangeArrowheads="1"/>
          </p:cNvSpPr>
          <p:nvPr/>
        </p:nvSpPr>
        <p:spPr bwMode="auto">
          <a:xfrm>
            <a:off x="442913" y="2186707"/>
            <a:ext cx="2462212" cy="3725862"/>
          </a:xfrm>
          <a:prstGeom prst="rect">
            <a:avLst/>
          </a:prstGeom>
          <a:noFill/>
          <a:ln w="19050" algn="ctr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469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Line 2"/>
          <p:cNvSpPr>
            <a:spLocks noChangeShapeType="1"/>
          </p:cNvSpPr>
          <p:nvPr/>
        </p:nvSpPr>
        <p:spPr bwMode="auto">
          <a:xfrm>
            <a:off x="6381750" y="2274888"/>
            <a:ext cx="0" cy="3783012"/>
          </a:xfrm>
          <a:prstGeom prst="line">
            <a:avLst/>
          </a:prstGeom>
          <a:noFill/>
          <a:ln w="9525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3"/>
          <p:cNvSpPr>
            <a:spLocks noChangeShapeType="1"/>
          </p:cNvSpPr>
          <p:nvPr/>
        </p:nvSpPr>
        <p:spPr bwMode="auto">
          <a:xfrm>
            <a:off x="4183063" y="2274888"/>
            <a:ext cx="0" cy="3783012"/>
          </a:xfrm>
          <a:prstGeom prst="line">
            <a:avLst/>
          </a:prstGeom>
          <a:noFill/>
          <a:ln w="9525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4"/>
          <p:cNvSpPr>
            <a:spLocks noChangeShapeType="1"/>
          </p:cNvSpPr>
          <p:nvPr/>
        </p:nvSpPr>
        <p:spPr bwMode="auto">
          <a:xfrm>
            <a:off x="5273675" y="2274888"/>
            <a:ext cx="0" cy="3783012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5" name="Picture 5" descr="코발트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5635625"/>
            <a:ext cx="672306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6" descr="코발트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8" y="5191125"/>
            <a:ext cx="52546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7" descr="코발트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4729163"/>
            <a:ext cx="5684837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8" descr="코발트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8" y="4270375"/>
            <a:ext cx="484663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9" descr="보라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" y="2351088"/>
            <a:ext cx="6675438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0" descr="보라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25" y="2843213"/>
            <a:ext cx="62595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1" descr="보라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3335338"/>
            <a:ext cx="56467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2" descr="보라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3" y="3773488"/>
            <a:ext cx="4597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Rectangle 13"/>
          <p:cNvSpPr>
            <a:spLocks noChangeArrowheads="1"/>
          </p:cNvSpPr>
          <p:nvPr/>
        </p:nvSpPr>
        <p:spPr bwMode="auto">
          <a:xfrm>
            <a:off x="3103563" y="1912938"/>
            <a:ext cx="5211762" cy="361950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" name="Line 14"/>
          <p:cNvSpPr>
            <a:spLocks noChangeShapeType="1"/>
          </p:cNvSpPr>
          <p:nvPr/>
        </p:nvSpPr>
        <p:spPr bwMode="auto">
          <a:xfrm>
            <a:off x="7469188" y="2033588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Line 15"/>
          <p:cNvSpPr>
            <a:spLocks noChangeShapeType="1"/>
          </p:cNvSpPr>
          <p:nvPr/>
        </p:nvSpPr>
        <p:spPr bwMode="auto">
          <a:xfrm>
            <a:off x="5281613" y="2033588"/>
            <a:ext cx="0" cy="24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Line 16"/>
          <p:cNvSpPr>
            <a:spLocks noChangeShapeType="1"/>
          </p:cNvSpPr>
          <p:nvPr/>
        </p:nvSpPr>
        <p:spPr bwMode="auto">
          <a:xfrm>
            <a:off x="6378575" y="2152650"/>
            <a:ext cx="0" cy="122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Line 17"/>
          <p:cNvSpPr>
            <a:spLocks noChangeShapeType="1"/>
          </p:cNvSpPr>
          <p:nvPr/>
        </p:nvSpPr>
        <p:spPr bwMode="auto">
          <a:xfrm>
            <a:off x="4176713" y="2152650"/>
            <a:ext cx="0" cy="122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Text Box 18"/>
          <p:cNvSpPr txBox="1">
            <a:spLocks noChangeArrowheads="1"/>
          </p:cNvSpPr>
          <p:nvPr/>
        </p:nvSpPr>
        <p:spPr bwMode="auto">
          <a:xfrm>
            <a:off x="4973638" y="1644650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latin typeface="HY견고딕" pitchFamily="18" charset="-127"/>
                <a:ea typeface="HY견고딕" pitchFamily="18" charset="-127"/>
              </a:rPr>
              <a:t>50%</a:t>
            </a:r>
          </a:p>
        </p:txBody>
      </p:sp>
      <p:sp>
        <p:nvSpPr>
          <p:cNvPr id="69" name="Text Box 19"/>
          <p:cNvSpPr txBox="1">
            <a:spLocks noChangeArrowheads="1"/>
          </p:cNvSpPr>
          <p:nvPr/>
        </p:nvSpPr>
        <p:spPr bwMode="auto">
          <a:xfrm>
            <a:off x="7078663" y="1644650"/>
            <a:ext cx="615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latin typeface="HY견고딕" pitchFamily="18" charset="-127"/>
                <a:ea typeface="HY견고딕" pitchFamily="18" charset="-127"/>
              </a:rPr>
              <a:t>100%</a:t>
            </a:r>
          </a:p>
        </p:txBody>
      </p:sp>
      <p:sp>
        <p:nvSpPr>
          <p:cNvPr id="70" name="Rectangle 20"/>
          <p:cNvSpPr>
            <a:spLocks noChangeArrowheads="1"/>
          </p:cNvSpPr>
          <p:nvPr/>
        </p:nvSpPr>
        <p:spPr bwMode="auto">
          <a:xfrm>
            <a:off x="849313" y="4191000"/>
            <a:ext cx="2216150" cy="1866900"/>
          </a:xfrm>
          <a:prstGeom prst="rect">
            <a:avLst/>
          </a:prstGeom>
          <a:gradFill rotWithShape="1">
            <a:gsLst>
              <a:gs pos="0">
                <a:srgbClr val="4E9BC2">
                  <a:alpha val="60001"/>
                </a:srgbClr>
              </a:gs>
              <a:gs pos="100000">
                <a:srgbClr val="66CCFF">
                  <a:alpha val="60001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" name="Rectangle 21"/>
          <p:cNvSpPr>
            <a:spLocks noChangeArrowheads="1"/>
          </p:cNvSpPr>
          <p:nvPr/>
        </p:nvSpPr>
        <p:spPr bwMode="auto">
          <a:xfrm>
            <a:off x="849313" y="2284413"/>
            <a:ext cx="2216150" cy="1905000"/>
          </a:xfrm>
          <a:prstGeom prst="rect">
            <a:avLst/>
          </a:prstGeom>
          <a:gradFill rotWithShape="1">
            <a:gsLst>
              <a:gs pos="0">
                <a:srgbClr val="7F637C">
                  <a:alpha val="60001"/>
                </a:srgbClr>
              </a:gs>
              <a:gs pos="100000">
                <a:srgbClr val="C096BB">
                  <a:alpha val="60001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" name="Line 22"/>
          <p:cNvSpPr>
            <a:spLocks noChangeShapeType="1"/>
          </p:cNvSpPr>
          <p:nvPr/>
        </p:nvSpPr>
        <p:spPr bwMode="auto">
          <a:xfrm>
            <a:off x="3074988" y="1914525"/>
            <a:ext cx="0" cy="41433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" name="Line 23"/>
          <p:cNvSpPr>
            <a:spLocks noChangeShapeType="1"/>
          </p:cNvSpPr>
          <p:nvPr/>
        </p:nvSpPr>
        <p:spPr bwMode="auto">
          <a:xfrm>
            <a:off x="842963" y="2274888"/>
            <a:ext cx="0" cy="3783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Rectangle 24"/>
          <p:cNvSpPr>
            <a:spLocks noChangeArrowheads="1"/>
          </p:cNvSpPr>
          <p:nvPr/>
        </p:nvSpPr>
        <p:spPr bwMode="auto">
          <a:xfrm>
            <a:off x="842963" y="1912938"/>
            <a:ext cx="2232025" cy="361950"/>
          </a:xfrm>
          <a:prstGeom prst="rect">
            <a:avLst/>
          </a:prstGeom>
          <a:gradFill rotWithShape="1">
            <a:gsLst>
              <a:gs pos="0">
                <a:srgbClr val="6D0016"/>
              </a:gs>
              <a:gs pos="100000">
                <a:srgbClr val="A50021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Solution</a:t>
            </a:r>
          </a:p>
        </p:txBody>
      </p:sp>
      <p:sp>
        <p:nvSpPr>
          <p:cNvPr id="75" name="Line 25"/>
          <p:cNvSpPr>
            <a:spLocks noChangeShapeType="1"/>
          </p:cNvSpPr>
          <p:nvPr/>
        </p:nvSpPr>
        <p:spPr bwMode="auto">
          <a:xfrm>
            <a:off x="842963" y="2274888"/>
            <a:ext cx="7443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" name="Line 26"/>
          <p:cNvSpPr>
            <a:spLocks noChangeShapeType="1"/>
          </p:cNvSpPr>
          <p:nvPr/>
        </p:nvSpPr>
        <p:spPr bwMode="auto">
          <a:xfrm>
            <a:off x="842963" y="4200525"/>
            <a:ext cx="74437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7" name="Group 27"/>
          <p:cNvGrpSpPr>
            <a:grpSpLocks/>
          </p:cNvGrpSpPr>
          <p:nvPr/>
        </p:nvGrpSpPr>
        <p:grpSpPr bwMode="auto">
          <a:xfrm>
            <a:off x="842963" y="2795588"/>
            <a:ext cx="2222500" cy="2803525"/>
            <a:chOff x="518" y="1805"/>
            <a:chExt cx="4689" cy="1766"/>
          </a:xfrm>
        </p:grpSpPr>
        <p:sp>
          <p:nvSpPr>
            <p:cNvPr id="78" name="Line 28"/>
            <p:cNvSpPr>
              <a:spLocks noChangeShapeType="1"/>
            </p:cNvSpPr>
            <p:nvPr/>
          </p:nvSpPr>
          <p:spPr bwMode="auto">
            <a:xfrm>
              <a:off x="518" y="1805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Line 29"/>
            <p:cNvSpPr>
              <a:spLocks noChangeShapeType="1"/>
            </p:cNvSpPr>
            <p:nvPr/>
          </p:nvSpPr>
          <p:spPr bwMode="auto">
            <a:xfrm>
              <a:off x="518" y="2102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Line 30"/>
            <p:cNvSpPr>
              <a:spLocks noChangeShapeType="1"/>
            </p:cNvSpPr>
            <p:nvPr/>
          </p:nvSpPr>
          <p:spPr bwMode="auto">
            <a:xfrm>
              <a:off x="518" y="2398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Line 31"/>
            <p:cNvSpPr>
              <a:spLocks noChangeShapeType="1"/>
            </p:cNvSpPr>
            <p:nvPr/>
          </p:nvSpPr>
          <p:spPr bwMode="auto">
            <a:xfrm>
              <a:off x="518" y="2998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Line 32"/>
            <p:cNvSpPr>
              <a:spLocks noChangeShapeType="1"/>
            </p:cNvSpPr>
            <p:nvPr/>
          </p:nvSpPr>
          <p:spPr bwMode="auto">
            <a:xfrm>
              <a:off x="518" y="3284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Line 33"/>
            <p:cNvSpPr>
              <a:spLocks noChangeShapeType="1"/>
            </p:cNvSpPr>
            <p:nvPr/>
          </p:nvSpPr>
          <p:spPr bwMode="auto">
            <a:xfrm>
              <a:off x="518" y="3571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4" name="Line 34"/>
          <p:cNvSpPr>
            <a:spLocks noChangeShapeType="1"/>
          </p:cNvSpPr>
          <p:nvPr/>
        </p:nvSpPr>
        <p:spPr bwMode="auto">
          <a:xfrm>
            <a:off x="842963" y="6054725"/>
            <a:ext cx="74437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5" name="Group 35"/>
          <p:cNvGrpSpPr>
            <a:grpSpLocks/>
          </p:cNvGrpSpPr>
          <p:nvPr/>
        </p:nvGrpSpPr>
        <p:grpSpPr bwMode="auto">
          <a:xfrm>
            <a:off x="3097213" y="2787650"/>
            <a:ext cx="5189537" cy="2803525"/>
            <a:chOff x="518" y="1805"/>
            <a:chExt cx="4689" cy="1766"/>
          </a:xfrm>
        </p:grpSpPr>
        <p:sp>
          <p:nvSpPr>
            <p:cNvPr id="86" name="Line 36"/>
            <p:cNvSpPr>
              <a:spLocks noChangeShapeType="1"/>
            </p:cNvSpPr>
            <p:nvPr/>
          </p:nvSpPr>
          <p:spPr bwMode="auto">
            <a:xfrm>
              <a:off x="518" y="1805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Line 37"/>
            <p:cNvSpPr>
              <a:spLocks noChangeShapeType="1"/>
            </p:cNvSpPr>
            <p:nvPr/>
          </p:nvSpPr>
          <p:spPr bwMode="auto">
            <a:xfrm>
              <a:off x="518" y="2102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Line 38"/>
            <p:cNvSpPr>
              <a:spLocks noChangeShapeType="1"/>
            </p:cNvSpPr>
            <p:nvPr/>
          </p:nvSpPr>
          <p:spPr bwMode="auto">
            <a:xfrm>
              <a:off x="518" y="2398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Line 39"/>
            <p:cNvSpPr>
              <a:spLocks noChangeShapeType="1"/>
            </p:cNvSpPr>
            <p:nvPr/>
          </p:nvSpPr>
          <p:spPr bwMode="auto">
            <a:xfrm>
              <a:off x="518" y="2998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Line 40"/>
            <p:cNvSpPr>
              <a:spLocks noChangeShapeType="1"/>
            </p:cNvSpPr>
            <p:nvPr/>
          </p:nvSpPr>
          <p:spPr bwMode="auto">
            <a:xfrm>
              <a:off x="518" y="3284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Line 41"/>
            <p:cNvSpPr>
              <a:spLocks noChangeShapeType="1"/>
            </p:cNvSpPr>
            <p:nvPr/>
          </p:nvSpPr>
          <p:spPr bwMode="auto">
            <a:xfrm>
              <a:off x="518" y="3571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" name="Rectangle 42"/>
          <p:cNvSpPr>
            <a:spLocks noChangeArrowheads="1"/>
          </p:cNvSpPr>
          <p:nvPr/>
        </p:nvSpPr>
        <p:spPr bwMode="auto">
          <a:xfrm>
            <a:off x="1109663" y="2217738"/>
            <a:ext cx="1498600" cy="383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ERP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CRM/DW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KMS/GW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EDMS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WCMS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Mailing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Community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B2B FAX</a:t>
            </a:r>
          </a:p>
        </p:txBody>
      </p:sp>
      <p:sp>
        <p:nvSpPr>
          <p:cNvPr id="93" name="Text Box 43"/>
          <p:cNvSpPr txBox="1">
            <a:spLocks noChangeArrowheads="1"/>
          </p:cNvSpPr>
          <p:nvPr/>
        </p:nvSpPr>
        <p:spPr bwMode="auto">
          <a:xfrm>
            <a:off x="7319963" y="2390775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latin typeface="HY견고딕" pitchFamily="18" charset="-127"/>
                <a:ea typeface="HY견고딕" pitchFamily="18" charset="-127"/>
              </a:rPr>
              <a:t>97%</a:t>
            </a:r>
          </a:p>
        </p:txBody>
      </p:sp>
      <p:sp>
        <p:nvSpPr>
          <p:cNvPr id="94" name="Text Box 44"/>
          <p:cNvSpPr txBox="1">
            <a:spLocks noChangeArrowheads="1"/>
          </p:cNvSpPr>
          <p:nvPr/>
        </p:nvSpPr>
        <p:spPr bwMode="auto">
          <a:xfrm>
            <a:off x="6935788" y="2892425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latin typeface="HY견고딕" pitchFamily="18" charset="-127"/>
                <a:ea typeface="HY견고딕" pitchFamily="18" charset="-127"/>
              </a:rPr>
              <a:t>87%</a:t>
            </a:r>
          </a:p>
        </p:txBody>
      </p:sp>
      <p:sp>
        <p:nvSpPr>
          <p:cNvPr id="95" name="Text Box 45"/>
          <p:cNvSpPr txBox="1">
            <a:spLocks noChangeArrowheads="1"/>
          </p:cNvSpPr>
          <p:nvPr/>
        </p:nvSpPr>
        <p:spPr bwMode="auto">
          <a:xfrm>
            <a:off x="6324600" y="3394075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latin typeface="HY견고딕" pitchFamily="18" charset="-127"/>
                <a:ea typeface="HY견고딕" pitchFamily="18" charset="-127"/>
              </a:rPr>
              <a:t>75%</a:t>
            </a:r>
          </a:p>
        </p:txBody>
      </p:sp>
      <p:sp>
        <p:nvSpPr>
          <p:cNvPr id="96" name="Text Box 46"/>
          <p:cNvSpPr txBox="1">
            <a:spLocks noChangeArrowheads="1"/>
          </p:cNvSpPr>
          <p:nvPr/>
        </p:nvSpPr>
        <p:spPr bwMode="auto">
          <a:xfrm>
            <a:off x="5291138" y="3830638"/>
            <a:ext cx="5207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latin typeface="HY견고딕" pitchFamily="18" charset="-127"/>
                <a:ea typeface="HY견고딕" pitchFamily="18" charset="-127"/>
              </a:rPr>
              <a:t>52%</a:t>
            </a:r>
          </a:p>
        </p:txBody>
      </p:sp>
      <p:sp>
        <p:nvSpPr>
          <p:cNvPr id="97" name="Text Box 47"/>
          <p:cNvSpPr txBox="1">
            <a:spLocks noChangeArrowheads="1"/>
          </p:cNvSpPr>
          <p:nvPr/>
        </p:nvSpPr>
        <p:spPr bwMode="auto">
          <a:xfrm>
            <a:off x="5507038" y="4303713"/>
            <a:ext cx="5207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latin typeface="HY견고딕" pitchFamily="18" charset="-127"/>
                <a:ea typeface="HY견고딕" pitchFamily="18" charset="-127"/>
              </a:rPr>
              <a:t>55%</a:t>
            </a:r>
          </a:p>
        </p:txBody>
      </p:sp>
      <p:sp>
        <p:nvSpPr>
          <p:cNvPr id="98" name="Text Box 48"/>
          <p:cNvSpPr txBox="1">
            <a:spLocks noChangeArrowheads="1"/>
          </p:cNvSpPr>
          <p:nvPr/>
        </p:nvSpPr>
        <p:spPr bwMode="auto">
          <a:xfrm>
            <a:off x="6381750" y="4794250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latin typeface="HY견고딕" pitchFamily="18" charset="-127"/>
                <a:ea typeface="HY견고딕" pitchFamily="18" charset="-127"/>
              </a:rPr>
              <a:t>75%</a:t>
            </a:r>
          </a:p>
        </p:txBody>
      </p:sp>
      <p:sp>
        <p:nvSpPr>
          <p:cNvPr id="99" name="Text Box 49"/>
          <p:cNvSpPr txBox="1">
            <a:spLocks noChangeArrowheads="1"/>
          </p:cNvSpPr>
          <p:nvPr/>
        </p:nvSpPr>
        <p:spPr bwMode="auto">
          <a:xfrm>
            <a:off x="5899150" y="5256213"/>
            <a:ext cx="5207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latin typeface="HY견고딕" pitchFamily="18" charset="-127"/>
                <a:ea typeface="HY견고딕" pitchFamily="18" charset="-127"/>
              </a:rPr>
              <a:t>65%</a:t>
            </a:r>
          </a:p>
        </p:txBody>
      </p:sp>
      <p:sp>
        <p:nvSpPr>
          <p:cNvPr id="100" name="Text Box 50"/>
          <p:cNvSpPr txBox="1">
            <a:spLocks noChangeArrowheads="1"/>
          </p:cNvSpPr>
          <p:nvPr/>
        </p:nvSpPr>
        <p:spPr bwMode="auto">
          <a:xfrm>
            <a:off x="7450138" y="5686425"/>
            <a:ext cx="615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latin typeface="HY견고딕" pitchFamily="18" charset="-127"/>
                <a:ea typeface="HY견고딕" pitchFamily="18" charset="-127"/>
              </a:rPr>
              <a:t>100%</a:t>
            </a:r>
          </a:p>
        </p:txBody>
      </p:sp>
      <p:sp>
        <p:nvSpPr>
          <p:cNvPr id="101" name="Line 51"/>
          <p:cNvSpPr>
            <a:spLocks noChangeShapeType="1"/>
          </p:cNvSpPr>
          <p:nvPr/>
        </p:nvSpPr>
        <p:spPr bwMode="auto">
          <a:xfrm>
            <a:off x="7473950" y="2281238"/>
            <a:ext cx="0" cy="3783012"/>
          </a:xfrm>
          <a:prstGeom prst="line">
            <a:avLst/>
          </a:prstGeom>
          <a:noFill/>
          <a:ln w="9525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" name="Text Box 52"/>
          <p:cNvSpPr txBox="1">
            <a:spLocks noChangeArrowheads="1"/>
          </p:cNvSpPr>
          <p:nvPr/>
        </p:nvSpPr>
        <p:spPr bwMode="auto">
          <a:xfrm>
            <a:off x="755576" y="1171600"/>
            <a:ext cx="29209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buFont typeface="Wingdings" pitchFamily="2" charset="2"/>
              <a:buChar char="q"/>
            </a:pPr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文字内容文字内容</a:t>
            </a:r>
            <a:endParaRPr lang="ko-KR" altLang="en-US" sz="2400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HY각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8483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6381750" y="2274888"/>
            <a:ext cx="0" cy="3783012"/>
          </a:xfrm>
          <a:prstGeom prst="line">
            <a:avLst/>
          </a:prstGeom>
          <a:noFill/>
          <a:ln w="9525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4183063" y="2274888"/>
            <a:ext cx="0" cy="3783012"/>
          </a:xfrm>
          <a:prstGeom prst="line">
            <a:avLst/>
          </a:prstGeom>
          <a:noFill/>
          <a:ln w="9525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5273675" y="2274888"/>
            <a:ext cx="0" cy="3783012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Picture 5" descr="코발트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5635625"/>
            <a:ext cx="672306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코발트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5191125"/>
            <a:ext cx="52546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코발트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4729163"/>
            <a:ext cx="5684837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코발트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4270375"/>
            <a:ext cx="484663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103563" y="1912938"/>
            <a:ext cx="5211762" cy="361950"/>
          </a:xfrm>
          <a:prstGeom prst="rect">
            <a:avLst/>
          </a:prstGeom>
          <a:solidFill>
            <a:srgbClr val="00FFFF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7469188" y="2033588"/>
            <a:ext cx="0" cy="2413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5281613" y="2033588"/>
            <a:ext cx="0" cy="2413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6378575" y="2152650"/>
            <a:ext cx="0" cy="1222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4176713" y="2152650"/>
            <a:ext cx="0" cy="1222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973638" y="1644650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50%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7078663" y="1644650"/>
            <a:ext cx="615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100%</a:t>
            </a: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842963" y="2274888"/>
            <a:ext cx="7443787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842963" y="4200525"/>
            <a:ext cx="7443787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842963" y="6054725"/>
            <a:ext cx="7443787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" name="Group 19"/>
          <p:cNvGrpSpPr>
            <a:grpSpLocks/>
          </p:cNvGrpSpPr>
          <p:nvPr/>
        </p:nvGrpSpPr>
        <p:grpSpPr bwMode="auto">
          <a:xfrm>
            <a:off x="3097213" y="2787650"/>
            <a:ext cx="5189537" cy="2803525"/>
            <a:chOff x="518" y="1805"/>
            <a:chExt cx="4689" cy="1766"/>
          </a:xfrm>
        </p:grpSpPr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518" y="1805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518" y="2102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518" y="2398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518" y="2998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518" y="3284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518" y="3571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7319963" y="2390775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FF00"/>
                </a:solidFill>
                <a:latin typeface="HY견고딕" pitchFamily="18" charset="-127"/>
                <a:ea typeface="HY견고딕" pitchFamily="18" charset="-127"/>
              </a:rPr>
              <a:t>97%</a:t>
            </a:r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auto">
          <a:xfrm>
            <a:off x="6935788" y="2892425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FF00"/>
                </a:solidFill>
                <a:latin typeface="HY견고딕" pitchFamily="18" charset="-127"/>
                <a:ea typeface="HY견고딕" pitchFamily="18" charset="-127"/>
              </a:rPr>
              <a:t>87%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6324600" y="3394075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FF00"/>
                </a:solidFill>
                <a:latin typeface="HY견고딕" pitchFamily="18" charset="-127"/>
                <a:ea typeface="HY견고딕" pitchFamily="18" charset="-127"/>
              </a:rPr>
              <a:t>75%</a:t>
            </a: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auto">
          <a:xfrm>
            <a:off x="5291138" y="3830638"/>
            <a:ext cx="5207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FF00"/>
                </a:solidFill>
                <a:latin typeface="HY견고딕" pitchFamily="18" charset="-127"/>
                <a:ea typeface="HY견고딕" pitchFamily="18" charset="-127"/>
              </a:rPr>
              <a:t>52%</a:t>
            </a: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5507038" y="4303713"/>
            <a:ext cx="5207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00FFFF"/>
                </a:solidFill>
                <a:latin typeface="HY견고딕" pitchFamily="18" charset="-127"/>
                <a:ea typeface="HY견고딕" pitchFamily="18" charset="-127"/>
              </a:rPr>
              <a:t>55%</a:t>
            </a:r>
          </a:p>
        </p:txBody>
      </p: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6381750" y="4794250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00FFFF"/>
                </a:solidFill>
                <a:latin typeface="HY견고딕" pitchFamily="18" charset="-127"/>
                <a:ea typeface="HY견고딕" pitchFamily="18" charset="-127"/>
              </a:rPr>
              <a:t>75%</a:t>
            </a:r>
          </a:p>
        </p:txBody>
      </p: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5899150" y="5256213"/>
            <a:ext cx="5207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00FFFF"/>
                </a:solidFill>
                <a:latin typeface="HY견고딕" pitchFamily="18" charset="-127"/>
                <a:ea typeface="HY견고딕" pitchFamily="18" charset="-127"/>
              </a:rPr>
              <a:t>65%</a:t>
            </a:r>
          </a:p>
        </p:txBody>
      </p:sp>
      <p:sp>
        <p:nvSpPr>
          <p:cNvPr id="33" name="Text Box 33"/>
          <p:cNvSpPr txBox="1">
            <a:spLocks noChangeArrowheads="1"/>
          </p:cNvSpPr>
          <p:nvPr/>
        </p:nvSpPr>
        <p:spPr bwMode="auto">
          <a:xfrm>
            <a:off x="7450138" y="5686425"/>
            <a:ext cx="615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00FFFF"/>
                </a:solidFill>
                <a:latin typeface="HY견고딕" pitchFamily="18" charset="-127"/>
                <a:ea typeface="HY견고딕" pitchFamily="18" charset="-127"/>
              </a:rPr>
              <a:t>100%</a:t>
            </a:r>
          </a:p>
        </p:txBody>
      </p:sp>
      <p:sp>
        <p:nvSpPr>
          <p:cNvPr id="34" name="Line 34"/>
          <p:cNvSpPr>
            <a:spLocks noChangeShapeType="1"/>
          </p:cNvSpPr>
          <p:nvPr/>
        </p:nvSpPr>
        <p:spPr bwMode="auto">
          <a:xfrm>
            <a:off x="7473950" y="2281238"/>
            <a:ext cx="0" cy="3783012"/>
          </a:xfrm>
          <a:prstGeom prst="line">
            <a:avLst/>
          </a:prstGeom>
          <a:noFill/>
          <a:ln w="9525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Text Box 35"/>
          <p:cNvSpPr txBox="1">
            <a:spLocks noChangeArrowheads="1"/>
          </p:cNvSpPr>
          <p:nvPr/>
        </p:nvSpPr>
        <p:spPr bwMode="auto">
          <a:xfrm>
            <a:off x="782638" y="1124744"/>
            <a:ext cx="30235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buFont typeface="Wingdings" pitchFamily="2" charset="2"/>
              <a:buChar char="q"/>
            </a:pPr>
            <a:r>
              <a:rPr lang="en-US" altLang="ko-KR" sz="2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文字内容文字内容</a:t>
            </a:r>
            <a:endParaRPr lang="ko-KR" altLang="en-US" sz="2400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HY각헤드라인M" pitchFamily="18" charset="-127"/>
            </a:endParaRPr>
          </a:p>
        </p:txBody>
      </p:sp>
      <p:pic>
        <p:nvPicPr>
          <p:cNvPr id="36" name="Picture 36" descr="금색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3" y="2381250"/>
            <a:ext cx="6638925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7" descr="금색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2882900"/>
            <a:ext cx="627856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8" descr="금색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3" y="3346450"/>
            <a:ext cx="5608637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9" descr="금색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3830638"/>
            <a:ext cx="45243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40"/>
          <p:cNvSpPr>
            <a:spLocks noChangeArrowheads="1"/>
          </p:cNvSpPr>
          <p:nvPr/>
        </p:nvSpPr>
        <p:spPr bwMode="auto">
          <a:xfrm>
            <a:off x="849313" y="4191000"/>
            <a:ext cx="2216150" cy="1866900"/>
          </a:xfrm>
          <a:prstGeom prst="rect">
            <a:avLst/>
          </a:prstGeom>
          <a:gradFill rotWithShape="1">
            <a:gsLst>
              <a:gs pos="0">
                <a:srgbClr val="4E9BC2">
                  <a:alpha val="60001"/>
                </a:srgbClr>
              </a:gs>
              <a:gs pos="100000">
                <a:srgbClr val="66CCFF">
                  <a:alpha val="60001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Rectangle 41"/>
          <p:cNvSpPr>
            <a:spLocks noChangeArrowheads="1"/>
          </p:cNvSpPr>
          <p:nvPr/>
        </p:nvSpPr>
        <p:spPr bwMode="auto">
          <a:xfrm>
            <a:off x="849313" y="2284413"/>
            <a:ext cx="2216150" cy="1905000"/>
          </a:xfrm>
          <a:prstGeom prst="rect">
            <a:avLst/>
          </a:prstGeom>
          <a:gradFill rotWithShape="1">
            <a:gsLst>
              <a:gs pos="0">
                <a:srgbClr val="594557">
                  <a:alpha val="75000"/>
                </a:srgbClr>
              </a:gs>
              <a:gs pos="100000">
                <a:srgbClr val="C096BB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Line 42"/>
          <p:cNvSpPr>
            <a:spLocks noChangeShapeType="1"/>
          </p:cNvSpPr>
          <p:nvPr/>
        </p:nvSpPr>
        <p:spPr bwMode="auto">
          <a:xfrm>
            <a:off x="3074988" y="1914525"/>
            <a:ext cx="0" cy="4143375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Line 43"/>
          <p:cNvSpPr>
            <a:spLocks noChangeShapeType="1"/>
          </p:cNvSpPr>
          <p:nvPr/>
        </p:nvSpPr>
        <p:spPr bwMode="auto">
          <a:xfrm>
            <a:off x="842963" y="2274888"/>
            <a:ext cx="0" cy="37830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Rectangle 44"/>
          <p:cNvSpPr>
            <a:spLocks noChangeArrowheads="1"/>
          </p:cNvSpPr>
          <p:nvPr/>
        </p:nvSpPr>
        <p:spPr bwMode="auto">
          <a:xfrm>
            <a:off x="842963" y="1912938"/>
            <a:ext cx="2232025" cy="361950"/>
          </a:xfrm>
          <a:prstGeom prst="rect">
            <a:avLst/>
          </a:prstGeom>
          <a:gradFill rotWithShape="1">
            <a:gsLst>
              <a:gs pos="0">
                <a:srgbClr val="1D568F"/>
              </a:gs>
              <a:gs pos="100000">
                <a:srgbClr val="3399FF"/>
              </a:gs>
            </a:gsLst>
            <a:lin ang="27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Solution</a:t>
            </a:r>
          </a:p>
        </p:txBody>
      </p:sp>
      <p:grpSp>
        <p:nvGrpSpPr>
          <p:cNvPr id="45" name="Group 45"/>
          <p:cNvGrpSpPr>
            <a:grpSpLocks/>
          </p:cNvGrpSpPr>
          <p:nvPr/>
        </p:nvGrpSpPr>
        <p:grpSpPr bwMode="auto">
          <a:xfrm>
            <a:off x="842963" y="2795588"/>
            <a:ext cx="2222500" cy="2803525"/>
            <a:chOff x="518" y="1805"/>
            <a:chExt cx="4689" cy="1766"/>
          </a:xfrm>
        </p:grpSpPr>
        <p:sp>
          <p:nvSpPr>
            <p:cNvPr id="46" name="Line 46"/>
            <p:cNvSpPr>
              <a:spLocks noChangeShapeType="1"/>
            </p:cNvSpPr>
            <p:nvPr/>
          </p:nvSpPr>
          <p:spPr bwMode="auto">
            <a:xfrm>
              <a:off x="518" y="1805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Line 47"/>
            <p:cNvSpPr>
              <a:spLocks noChangeShapeType="1"/>
            </p:cNvSpPr>
            <p:nvPr/>
          </p:nvSpPr>
          <p:spPr bwMode="auto">
            <a:xfrm>
              <a:off x="518" y="2102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Line 48"/>
            <p:cNvSpPr>
              <a:spLocks noChangeShapeType="1"/>
            </p:cNvSpPr>
            <p:nvPr/>
          </p:nvSpPr>
          <p:spPr bwMode="auto">
            <a:xfrm>
              <a:off x="518" y="2398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Line 49"/>
            <p:cNvSpPr>
              <a:spLocks noChangeShapeType="1"/>
            </p:cNvSpPr>
            <p:nvPr/>
          </p:nvSpPr>
          <p:spPr bwMode="auto">
            <a:xfrm>
              <a:off x="518" y="2998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Line 50"/>
            <p:cNvSpPr>
              <a:spLocks noChangeShapeType="1"/>
            </p:cNvSpPr>
            <p:nvPr/>
          </p:nvSpPr>
          <p:spPr bwMode="auto">
            <a:xfrm>
              <a:off x="518" y="3284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Line 51"/>
            <p:cNvSpPr>
              <a:spLocks noChangeShapeType="1"/>
            </p:cNvSpPr>
            <p:nvPr/>
          </p:nvSpPr>
          <p:spPr bwMode="auto">
            <a:xfrm>
              <a:off x="518" y="3571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" name="Rectangle 52"/>
          <p:cNvSpPr>
            <a:spLocks noChangeArrowheads="1"/>
          </p:cNvSpPr>
          <p:nvPr/>
        </p:nvSpPr>
        <p:spPr bwMode="auto">
          <a:xfrm>
            <a:off x="1109663" y="2217738"/>
            <a:ext cx="1498600" cy="383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ERP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CRM/DW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KMS/GW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EDMS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WCMS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Mailing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Community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B2B FAX</a:t>
            </a:r>
          </a:p>
        </p:txBody>
      </p:sp>
    </p:spTree>
    <p:extLst>
      <p:ext uri="{BB962C8B-B14F-4D97-AF65-F5344CB8AC3E}">
        <p14:creationId xmlns:p14="http://schemas.microsoft.com/office/powerpoint/2010/main" val="1090290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5273675" y="2274888"/>
            <a:ext cx="0" cy="3783012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6381750" y="2274888"/>
            <a:ext cx="0" cy="3783012"/>
          </a:xfrm>
          <a:prstGeom prst="line">
            <a:avLst/>
          </a:prstGeom>
          <a:noFill/>
          <a:ln w="9525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4183063" y="2274888"/>
            <a:ext cx="0" cy="3783012"/>
          </a:xfrm>
          <a:prstGeom prst="line">
            <a:avLst/>
          </a:prstGeom>
          <a:noFill/>
          <a:ln w="9525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Picture 5" descr="녹색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2322513"/>
            <a:ext cx="66008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녹색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2828925"/>
            <a:ext cx="62769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녹색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3309938"/>
            <a:ext cx="5618162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녹색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8" y="3771900"/>
            <a:ext cx="45656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코발트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5635625"/>
            <a:ext cx="672306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 descr="코발트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5191125"/>
            <a:ext cx="52546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코발트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4729163"/>
            <a:ext cx="5684837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 descr="코발트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4270375"/>
            <a:ext cx="484663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103563" y="1912938"/>
            <a:ext cx="5211762" cy="361950"/>
          </a:xfrm>
          <a:prstGeom prst="rect">
            <a:avLst/>
          </a:prstGeom>
          <a:solidFill>
            <a:srgbClr val="FFFF00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7469188" y="2033588"/>
            <a:ext cx="0" cy="2413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5281613" y="2033588"/>
            <a:ext cx="0" cy="24130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6378575" y="2152650"/>
            <a:ext cx="0" cy="1222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4176713" y="2152650"/>
            <a:ext cx="0" cy="1222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4973638" y="1644650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50%</a:t>
            </a: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7078663" y="1644650"/>
            <a:ext cx="615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100%</a:t>
            </a: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849313" y="4191000"/>
            <a:ext cx="2216150" cy="1866900"/>
          </a:xfrm>
          <a:prstGeom prst="rect">
            <a:avLst/>
          </a:prstGeom>
          <a:gradFill rotWithShape="1">
            <a:gsLst>
              <a:gs pos="0">
                <a:srgbClr val="4E9BC2">
                  <a:alpha val="60001"/>
                </a:srgbClr>
              </a:gs>
              <a:gs pos="100000">
                <a:srgbClr val="66CCFF">
                  <a:alpha val="60001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849313" y="2284413"/>
            <a:ext cx="2216150" cy="1905000"/>
          </a:xfrm>
          <a:prstGeom prst="rect">
            <a:avLst/>
          </a:prstGeom>
          <a:gradFill rotWithShape="1">
            <a:gsLst>
              <a:gs pos="0">
                <a:srgbClr val="7F637C">
                  <a:alpha val="60001"/>
                </a:srgbClr>
              </a:gs>
              <a:gs pos="100000">
                <a:srgbClr val="C096BB">
                  <a:alpha val="60001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>
            <a:off x="3074988" y="1914525"/>
            <a:ext cx="0" cy="4143375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>
            <a:off x="842963" y="2274888"/>
            <a:ext cx="0" cy="37830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842963" y="1912938"/>
            <a:ext cx="2232025" cy="361950"/>
          </a:xfrm>
          <a:prstGeom prst="rect">
            <a:avLst/>
          </a:prstGeom>
          <a:gradFill rotWithShape="1">
            <a:gsLst>
              <a:gs pos="0">
                <a:srgbClr val="1D721D"/>
              </a:gs>
              <a:gs pos="100000">
                <a:srgbClr val="33CC33"/>
              </a:gs>
            </a:gsLst>
            <a:lin ang="2700000" scaled="1"/>
          </a:gra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Solution</a:t>
            </a:r>
          </a:p>
        </p:txBody>
      </p:sp>
      <p:sp>
        <p:nvSpPr>
          <p:cNvPr id="25" name="Line 25"/>
          <p:cNvSpPr>
            <a:spLocks noChangeShapeType="1"/>
          </p:cNvSpPr>
          <p:nvPr/>
        </p:nvSpPr>
        <p:spPr bwMode="auto">
          <a:xfrm>
            <a:off x="842963" y="2274888"/>
            <a:ext cx="7443787" cy="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26"/>
          <p:cNvSpPr>
            <a:spLocks noChangeShapeType="1"/>
          </p:cNvSpPr>
          <p:nvPr/>
        </p:nvSpPr>
        <p:spPr bwMode="auto">
          <a:xfrm>
            <a:off x="842963" y="4200525"/>
            <a:ext cx="7443787" cy="0"/>
          </a:xfrm>
          <a:prstGeom prst="line">
            <a:avLst/>
          </a:prstGeom>
          <a:noFill/>
          <a:ln w="190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" name="Group 27"/>
          <p:cNvGrpSpPr>
            <a:grpSpLocks/>
          </p:cNvGrpSpPr>
          <p:nvPr/>
        </p:nvGrpSpPr>
        <p:grpSpPr bwMode="auto">
          <a:xfrm>
            <a:off x="842963" y="2795588"/>
            <a:ext cx="2222500" cy="2803525"/>
            <a:chOff x="518" y="1805"/>
            <a:chExt cx="4689" cy="1766"/>
          </a:xfrm>
        </p:grpSpPr>
        <p:sp>
          <p:nvSpPr>
            <p:cNvPr id="28" name="Line 28"/>
            <p:cNvSpPr>
              <a:spLocks noChangeShapeType="1"/>
            </p:cNvSpPr>
            <p:nvPr/>
          </p:nvSpPr>
          <p:spPr bwMode="auto">
            <a:xfrm>
              <a:off x="518" y="1805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>
              <a:off x="518" y="2102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518" y="2398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518" y="2998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>
              <a:off x="518" y="3284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518" y="3571"/>
              <a:ext cx="4689" cy="0"/>
            </a:xfrm>
            <a:prstGeom prst="line">
              <a:avLst/>
            </a:prstGeom>
            <a:noFill/>
            <a:ln w="9525">
              <a:solidFill>
                <a:srgbClr val="FFFFFF">
                  <a:alpha val="65097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Line 34"/>
          <p:cNvSpPr>
            <a:spLocks noChangeShapeType="1"/>
          </p:cNvSpPr>
          <p:nvPr/>
        </p:nvSpPr>
        <p:spPr bwMode="auto">
          <a:xfrm>
            <a:off x="842963" y="6054725"/>
            <a:ext cx="7443787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5" name="Group 35"/>
          <p:cNvGrpSpPr>
            <a:grpSpLocks/>
          </p:cNvGrpSpPr>
          <p:nvPr/>
        </p:nvGrpSpPr>
        <p:grpSpPr bwMode="auto">
          <a:xfrm>
            <a:off x="3097213" y="2787650"/>
            <a:ext cx="5189537" cy="2803525"/>
            <a:chOff x="518" y="1805"/>
            <a:chExt cx="4689" cy="1766"/>
          </a:xfrm>
        </p:grpSpPr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518" y="1805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Line 37"/>
            <p:cNvSpPr>
              <a:spLocks noChangeShapeType="1"/>
            </p:cNvSpPr>
            <p:nvPr/>
          </p:nvSpPr>
          <p:spPr bwMode="auto">
            <a:xfrm>
              <a:off x="518" y="2102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Line 38"/>
            <p:cNvSpPr>
              <a:spLocks noChangeShapeType="1"/>
            </p:cNvSpPr>
            <p:nvPr/>
          </p:nvSpPr>
          <p:spPr bwMode="auto">
            <a:xfrm>
              <a:off x="518" y="2398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Line 39"/>
            <p:cNvSpPr>
              <a:spLocks noChangeShapeType="1"/>
            </p:cNvSpPr>
            <p:nvPr/>
          </p:nvSpPr>
          <p:spPr bwMode="auto">
            <a:xfrm>
              <a:off x="518" y="2998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Line 40"/>
            <p:cNvSpPr>
              <a:spLocks noChangeShapeType="1"/>
            </p:cNvSpPr>
            <p:nvPr/>
          </p:nvSpPr>
          <p:spPr bwMode="auto">
            <a:xfrm>
              <a:off x="518" y="3284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>
              <a:off x="518" y="3571"/>
              <a:ext cx="4689" cy="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" name="Rectangle 42"/>
          <p:cNvSpPr>
            <a:spLocks noChangeArrowheads="1"/>
          </p:cNvSpPr>
          <p:nvPr/>
        </p:nvSpPr>
        <p:spPr bwMode="auto">
          <a:xfrm>
            <a:off x="1109663" y="2217738"/>
            <a:ext cx="1498600" cy="383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ERP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CRM/DW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KMS/GW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EDMS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WCMS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Mailing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Community</a:t>
            </a:r>
          </a:p>
          <a:p>
            <a:pPr algn="r" eaLnBrk="0" latinLnBrk="0" hangingPunct="0">
              <a:lnSpc>
                <a:spcPct val="220000"/>
              </a:lnSpc>
            </a:pPr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B2B FAX</a:t>
            </a:r>
          </a:p>
        </p:txBody>
      </p:sp>
      <p:sp>
        <p:nvSpPr>
          <p:cNvPr id="43" name="Text Box 43"/>
          <p:cNvSpPr txBox="1">
            <a:spLocks noChangeArrowheads="1"/>
          </p:cNvSpPr>
          <p:nvPr/>
        </p:nvSpPr>
        <p:spPr bwMode="auto">
          <a:xfrm>
            <a:off x="7319963" y="2390775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FF00"/>
                </a:solidFill>
                <a:latin typeface="HY견고딕" pitchFamily="18" charset="-127"/>
                <a:ea typeface="HY견고딕" pitchFamily="18" charset="-127"/>
              </a:rPr>
              <a:t>97%</a:t>
            </a:r>
          </a:p>
        </p:txBody>
      </p:sp>
      <p:sp>
        <p:nvSpPr>
          <p:cNvPr id="44" name="Text Box 44"/>
          <p:cNvSpPr txBox="1">
            <a:spLocks noChangeArrowheads="1"/>
          </p:cNvSpPr>
          <p:nvPr/>
        </p:nvSpPr>
        <p:spPr bwMode="auto">
          <a:xfrm>
            <a:off x="6935788" y="2892425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FF00"/>
                </a:solidFill>
                <a:latin typeface="HY견고딕" pitchFamily="18" charset="-127"/>
                <a:ea typeface="HY견고딕" pitchFamily="18" charset="-127"/>
              </a:rPr>
              <a:t>87%</a:t>
            </a:r>
          </a:p>
        </p:txBody>
      </p:sp>
      <p:sp>
        <p:nvSpPr>
          <p:cNvPr id="45" name="Text Box 45"/>
          <p:cNvSpPr txBox="1">
            <a:spLocks noChangeArrowheads="1"/>
          </p:cNvSpPr>
          <p:nvPr/>
        </p:nvSpPr>
        <p:spPr bwMode="auto">
          <a:xfrm>
            <a:off x="6324600" y="3394075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FF00"/>
                </a:solidFill>
                <a:latin typeface="HY견고딕" pitchFamily="18" charset="-127"/>
                <a:ea typeface="HY견고딕" pitchFamily="18" charset="-127"/>
              </a:rPr>
              <a:t>75%</a:t>
            </a:r>
          </a:p>
        </p:txBody>
      </p:sp>
      <p:sp>
        <p:nvSpPr>
          <p:cNvPr id="46" name="Text Box 46"/>
          <p:cNvSpPr txBox="1">
            <a:spLocks noChangeArrowheads="1"/>
          </p:cNvSpPr>
          <p:nvPr/>
        </p:nvSpPr>
        <p:spPr bwMode="auto">
          <a:xfrm>
            <a:off x="5291138" y="3830638"/>
            <a:ext cx="5207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FFFF00"/>
                </a:solidFill>
                <a:latin typeface="HY견고딕" pitchFamily="18" charset="-127"/>
                <a:ea typeface="HY견고딕" pitchFamily="18" charset="-127"/>
              </a:rPr>
              <a:t>52%</a:t>
            </a:r>
          </a:p>
        </p:txBody>
      </p:sp>
      <p:sp>
        <p:nvSpPr>
          <p:cNvPr id="47" name="Text Box 47"/>
          <p:cNvSpPr txBox="1">
            <a:spLocks noChangeArrowheads="1"/>
          </p:cNvSpPr>
          <p:nvPr/>
        </p:nvSpPr>
        <p:spPr bwMode="auto">
          <a:xfrm>
            <a:off x="5507038" y="4303713"/>
            <a:ext cx="5207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00FFFF"/>
                </a:solidFill>
                <a:latin typeface="HY견고딕" pitchFamily="18" charset="-127"/>
                <a:ea typeface="HY견고딕" pitchFamily="18" charset="-127"/>
              </a:rPr>
              <a:t>55%</a:t>
            </a:r>
          </a:p>
        </p:txBody>
      </p:sp>
      <p:sp>
        <p:nvSpPr>
          <p:cNvPr id="48" name="Text Box 48"/>
          <p:cNvSpPr txBox="1">
            <a:spLocks noChangeArrowheads="1"/>
          </p:cNvSpPr>
          <p:nvPr/>
        </p:nvSpPr>
        <p:spPr bwMode="auto">
          <a:xfrm>
            <a:off x="6381750" y="4794250"/>
            <a:ext cx="520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00FFFF"/>
                </a:solidFill>
                <a:latin typeface="HY견고딕" pitchFamily="18" charset="-127"/>
                <a:ea typeface="HY견고딕" pitchFamily="18" charset="-127"/>
              </a:rPr>
              <a:t>75%</a:t>
            </a:r>
          </a:p>
        </p:txBody>
      </p:sp>
      <p:sp>
        <p:nvSpPr>
          <p:cNvPr id="49" name="Text Box 49"/>
          <p:cNvSpPr txBox="1">
            <a:spLocks noChangeArrowheads="1"/>
          </p:cNvSpPr>
          <p:nvPr/>
        </p:nvSpPr>
        <p:spPr bwMode="auto">
          <a:xfrm>
            <a:off x="5899150" y="5256213"/>
            <a:ext cx="5207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00FFFF"/>
                </a:solidFill>
                <a:latin typeface="HY견고딕" pitchFamily="18" charset="-127"/>
                <a:ea typeface="HY견고딕" pitchFamily="18" charset="-127"/>
              </a:rPr>
              <a:t>65%</a:t>
            </a:r>
          </a:p>
        </p:txBody>
      </p:sp>
      <p:sp>
        <p:nvSpPr>
          <p:cNvPr id="50" name="Text Box 50"/>
          <p:cNvSpPr txBox="1">
            <a:spLocks noChangeArrowheads="1"/>
          </p:cNvSpPr>
          <p:nvPr/>
        </p:nvSpPr>
        <p:spPr bwMode="auto">
          <a:xfrm>
            <a:off x="7450138" y="5686425"/>
            <a:ext cx="615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200">
                <a:solidFill>
                  <a:srgbClr val="00FFFF"/>
                </a:solidFill>
                <a:latin typeface="HY견고딕" pitchFamily="18" charset="-127"/>
                <a:ea typeface="HY견고딕" pitchFamily="18" charset="-127"/>
              </a:rPr>
              <a:t>100%</a:t>
            </a:r>
          </a:p>
        </p:txBody>
      </p:sp>
      <p:sp>
        <p:nvSpPr>
          <p:cNvPr id="51" name="Line 51"/>
          <p:cNvSpPr>
            <a:spLocks noChangeShapeType="1"/>
          </p:cNvSpPr>
          <p:nvPr/>
        </p:nvSpPr>
        <p:spPr bwMode="auto">
          <a:xfrm>
            <a:off x="7473950" y="2281238"/>
            <a:ext cx="0" cy="3783012"/>
          </a:xfrm>
          <a:prstGeom prst="line">
            <a:avLst/>
          </a:prstGeom>
          <a:noFill/>
          <a:ln w="9525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Text Box 52"/>
          <p:cNvSpPr txBox="1">
            <a:spLocks noChangeArrowheads="1"/>
          </p:cNvSpPr>
          <p:nvPr/>
        </p:nvSpPr>
        <p:spPr bwMode="auto">
          <a:xfrm>
            <a:off x="782638" y="1171600"/>
            <a:ext cx="30235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buFont typeface="Wingdings" pitchFamily="2" charset="2"/>
              <a:buChar char="q"/>
            </a:pPr>
            <a:r>
              <a:rPr lang="en-US" altLang="ko-KR" sz="2400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文字内容文字内容</a:t>
            </a:r>
            <a:endParaRPr lang="ko-KR" altLang="en-US" sz="2400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HY각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1221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22929</TotalTime>
  <Words>460</Words>
  <Application>Microsoft Office PowerPoint</Application>
  <PresentationFormat>全屏显示(4:3)</PresentationFormat>
  <Paragraphs>119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1336</cp:revision>
  <dcterms:created xsi:type="dcterms:W3CDTF">2009-02-11T05:37:22Z</dcterms:created>
  <dcterms:modified xsi:type="dcterms:W3CDTF">2016-04-08T00:42:27Z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