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838" r:id="rId3"/>
    <p:sldId id="795" r:id="rId4"/>
    <p:sldId id="822" r:id="rId5"/>
    <p:sldId id="832" r:id="rId6"/>
    <p:sldId id="825" r:id="rId7"/>
    <p:sldId id="833" r:id="rId8"/>
    <p:sldId id="826" r:id="rId9"/>
    <p:sldId id="867" r:id="rId10"/>
    <p:sldId id="839" r:id="rId11"/>
    <p:sldId id="840" r:id="rId12"/>
    <p:sldId id="841" r:id="rId13"/>
    <p:sldId id="842" r:id="rId14"/>
    <p:sldId id="843" r:id="rId15"/>
    <p:sldId id="844" r:id="rId16"/>
    <p:sldId id="845" r:id="rId17"/>
    <p:sldId id="846" r:id="rId18"/>
    <p:sldId id="847" r:id="rId19"/>
    <p:sldId id="848" r:id="rId20"/>
    <p:sldId id="835" r:id="rId21"/>
    <p:sldId id="836" r:id="rId22"/>
    <p:sldId id="849" r:id="rId23"/>
    <p:sldId id="851" r:id="rId24"/>
    <p:sldId id="852" r:id="rId25"/>
    <p:sldId id="853" r:id="rId26"/>
    <p:sldId id="854" r:id="rId27"/>
    <p:sldId id="855" r:id="rId28"/>
    <p:sldId id="856" r:id="rId29"/>
    <p:sldId id="857" r:id="rId30"/>
    <p:sldId id="858" r:id="rId31"/>
    <p:sldId id="859" r:id="rId32"/>
    <p:sldId id="860" r:id="rId33"/>
    <p:sldId id="862" r:id="rId34"/>
    <p:sldId id="863" r:id="rId35"/>
    <p:sldId id="864" r:id="rId36"/>
    <p:sldId id="861" r:id="rId37"/>
    <p:sldId id="865" r:id="rId38"/>
    <p:sldId id="868" r:id="rId39"/>
  </p:sldIdLst>
  <p:sldSz cx="9144000" cy="6858000" type="screen4x3"/>
  <p:notesSz cx="6858000" cy="9144000"/>
  <p:custDataLst>
    <p:tags r:id="rId44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6" userDrawn="1">
          <p15:clr>
            <a:srgbClr val="A4A3A4"/>
          </p15:clr>
        </p15:guide>
        <p15:guide id="2" pos="274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D7683"/>
    <a:srgbClr val="537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7889"/>
    <p:restoredTop sz="94660"/>
  </p:normalViewPr>
  <p:slideViewPr>
    <p:cSldViewPr showGuides="1">
      <p:cViewPr varScale="1">
        <p:scale>
          <a:sx n="116" d="100"/>
          <a:sy n="116" d="100"/>
        </p:scale>
        <p:origin x="1122" y="108"/>
      </p:cViewPr>
      <p:guideLst>
        <p:guide orient="horz" pos="2236"/>
        <p:guide pos="274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4" Type="http://schemas.openxmlformats.org/officeDocument/2006/relationships/tags" Target="tags/tag1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21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7BB60A7-8DBA-450C-B166-79B6F729D38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CFE333-E4CC-4412-9C3B-0A2FFDF92F29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CFE333-E4CC-4412-9C3B-0A2FFDF92F29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CFE333-E4CC-4412-9C3B-0A2FFDF92F29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带描述的全景图片">
    <p:bg>
      <p:bgPr>
        <a:solidFill>
          <a:srgbClr val="EEE8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marR="0" lvl="0" indent="0" algn="ctr" defTabSz="685800" rtl="0" eaLnBrk="0" fontAlgn="base" latinLnBrk="0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18B80C-5631-4E4F-AA85-C52AA4608EE5}" type="datetime1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浭阳新城四区一标段项目策划书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12A2970-6B44-4599-8A87-B97218951AE6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CFE333-E4CC-4412-9C3B-0A2FFDF92F29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CFE333-E4CC-4412-9C3B-0A2FFDF92F29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CFE333-E4CC-4412-9C3B-0A2FFDF92F29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CFE333-E4CC-4412-9C3B-0A2FFDF92F29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CFE333-E4CC-4412-9C3B-0A2FFDF92F29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CFE333-E4CC-4412-9C3B-0A2FFDF92F29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CFE333-E4CC-4412-9C3B-0A2FFDF92F29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685800" rtl="0" eaLnBrk="0" fontAlgn="base" latinLnBrk="0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CFE333-E4CC-4412-9C3B-0A2FFDF92F29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ACFE333-E4CC-4412-9C3B-0A2FFDF92F29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平行四边形 8"/>
          <p:cNvSpPr/>
          <p:nvPr/>
        </p:nvSpPr>
        <p:spPr>
          <a:xfrm>
            <a:off x="1839913" y="2263775"/>
            <a:ext cx="5900737" cy="1209675"/>
          </a:xfrm>
          <a:prstGeom prst="parallelogram">
            <a:avLst>
              <a:gd name="adj" fmla="val 23214"/>
            </a:avLst>
          </a:prstGeom>
          <a:solidFill>
            <a:srgbClr val="A1D6E7"/>
          </a:solidFill>
          <a:ln w="9525">
            <a:noFill/>
          </a:ln>
        </p:spPr>
        <p:txBody>
          <a:bodyPr/>
          <a:p>
            <a:pPr algn="ctr" eaLnBrk="1" hangingPunct="1"/>
            <a:r>
              <a:rPr lang="zh-CN" altLang="en-US" sz="2400" b="1" dirty="0">
                <a:latin typeface="宋体" panose="02010600030101010101" pitchFamily="2" charset="-122"/>
              </a:rPr>
              <a:t>  一、软塑粉质黏土成为流塑粉质黏土原因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9" name="平行四边形 8"/>
          <p:cNvSpPr/>
          <p:nvPr/>
        </p:nvSpPr>
        <p:spPr>
          <a:xfrm>
            <a:off x="1546225" y="3948113"/>
            <a:ext cx="5905500" cy="1209675"/>
          </a:xfrm>
          <a:prstGeom prst="parallelogram">
            <a:avLst>
              <a:gd name="adj" fmla="val 23213"/>
            </a:avLst>
          </a:prstGeom>
          <a:solidFill>
            <a:srgbClr val="A1D6E7"/>
          </a:solidFill>
          <a:ln w="9525">
            <a:noFill/>
          </a:ln>
        </p:spPr>
        <p:txBody>
          <a:bodyPr/>
          <a:p>
            <a:pPr algn="ctr" eaLnBrk="1" hangingPunct="1"/>
            <a:r>
              <a:rPr lang="zh-CN" altLang="en-US" sz="2400" b="1" dirty="0">
                <a:latin typeface="宋体" panose="02010600030101010101" pitchFamily="2" charset="-122"/>
              </a:rPr>
              <a:t>二、溶洞复杂多样性分析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文本框 3"/>
          <p:cNvSpPr txBox="1">
            <a:spLocks noChangeArrowheads="1"/>
          </p:cNvSpPr>
          <p:nvPr/>
        </p:nvSpPr>
        <p:spPr bwMode="auto">
          <a:xfrm>
            <a:off x="1331913" y="476250"/>
            <a:ext cx="6677025" cy="95313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xxx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段公路改建工程穿跨越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xxx</a:t>
            </a:r>
            <a:r>
              <a:rPr kumimoji="0" lang="zh-CN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地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立交桥桩基复杂多样性报告</a:t>
            </a:r>
            <a:endParaRPr kumimoji="0" lang="zh-CN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1" name="平行四边形 8"/>
          <p:cNvSpPr/>
          <p:nvPr/>
        </p:nvSpPr>
        <p:spPr>
          <a:xfrm>
            <a:off x="1258888" y="5603875"/>
            <a:ext cx="5905500" cy="1209675"/>
          </a:xfrm>
          <a:prstGeom prst="parallelogram">
            <a:avLst>
              <a:gd name="adj" fmla="val 23213"/>
            </a:avLst>
          </a:prstGeom>
          <a:solidFill>
            <a:srgbClr val="A1D6E7"/>
          </a:solidFill>
          <a:ln w="9525">
            <a:noFill/>
          </a:ln>
        </p:spPr>
        <p:txBody>
          <a:bodyPr/>
          <a:p>
            <a:pPr algn="ctr" eaLnBrk="1" hangingPunct="1"/>
            <a:r>
              <a:rPr lang="zh-CN" altLang="en-US" sz="2400" b="1" dirty="0">
                <a:latin typeface="宋体" panose="02010600030101010101" pitchFamily="2" charset="-122"/>
              </a:rPr>
              <a:t>三、溶洞各种治理方法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827088" y="188913"/>
            <a:ext cx="7281862" cy="457200"/>
          </a:xfrm>
          <a:ln/>
        </p:spPr>
        <p:txBody>
          <a:bodyPr vert="horz" wrap="square" lIns="91440" tIns="45720" rIns="91440" bIns="45720" anchor="t" anchorCtr="0"/>
          <a:p>
            <a:pPr algn="ctr" defTabSz="685800">
              <a:buClrTx/>
              <a:buSzTx/>
            </a:pPr>
            <a:r>
              <a:rPr lang="zh-CN" altLang="en-US" b="1" kern="1200" dirty="0">
                <a:latin typeface="+mn-lt"/>
                <a:ea typeface="+mn-ea"/>
                <a:cs typeface="+mn-cs"/>
              </a:rPr>
              <a:t>地下塔林</a:t>
            </a:r>
            <a:endParaRPr lang="zh-CN" altLang="en-US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13315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288" y="692150"/>
            <a:ext cx="8064500" cy="616585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" name="直接箭头连接符 7"/>
          <p:cNvCxnSpPr/>
          <p:nvPr/>
        </p:nvCxnSpPr>
        <p:spPr>
          <a:xfrm>
            <a:off x="3633788" y="3860800"/>
            <a:ext cx="4508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>
            <a:off x="4284663" y="3860800"/>
            <a:ext cx="4286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8" name="文本框 18"/>
          <p:cNvSpPr txBox="1"/>
          <p:nvPr/>
        </p:nvSpPr>
        <p:spPr>
          <a:xfrm>
            <a:off x="4713288" y="3716338"/>
            <a:ext cx="1171575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孔径</a:t>
            </a:r>
            <a:r>
              <a:rPr lang="en-US" altLang="zh-CN" b="1" dirty="0">
                <a:latin typeface="Arial" panose="020B0604020202020204" pitchFamily="34" charset="0"/>
              </a:rPr>
              <a:t>1.8m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3933825" y="6246813"/>
            <a:ext cx="1428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H="1">
            <a:off x="4222750" y="6246813"/>
            <a:ext cx="1762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1" name="文本框 23"/>
          <p:cNvSpPr txBox="1"/>
          <p:nvPr/>
        </p:nvSpPr>
        <p:spPr>
          <a:xfrm>
            <a:off x="4270375" y="6021388"/>
            <a:ext cx="1768475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钻探孔径</a:t>
            </a:r>
            <a:r>
              <a:rPr lang="en-US" altLang="zh-CN" b="1" dirty="0">
                <a:latin typeface="Arial" panose="020B0604020202020204" pitchFamily="34" charset="0"/>
              </a:rPr>
              <a:t>0.09m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H="1">
            <a:off x="4076700" y="4797425"/>
            <a:ext cx="7938" cy="215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H="1" flipV="1">
            <a:off x="4076700" y="5084763"/>
            <a:ext cx="7938" cy="1444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4" name="文本框 23"/>
          <p:cNvSpPr txBox="1"/>
          <p:nvPr/>
        </p:nvSpPr>
        <p:spPr>
          <a:xfrm>
            <a:off x="3557588" y="4864100"/>
            <a:ext cx="519112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1m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>
            <a:off x="4932363" y="4792663"/>
            <a:ext cx="0" cy="436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flipV="1">
            <a:off x="4932363" y="5516563"/>
            <a:ext cx="0" cy="5048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7" name="文本框 23"/>
          <p:cNvSpPr txBox="1"/>
          <p:nvPr/>
        </p:nvSpPr>
        <p:spPr>
          <a:xfrm>
            <a:off x="4916488" y="5124450"/>
            <a:ext cx="519112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7m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338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71550" y="115888"/>
            <a:ext cx="7281863" cy="457200"/>
          </a:xfrm>
          <a:ln/>
        </p:spPr>
        <p:txBody>
          <a:bodyPr vert="horz" wrap="square" lIns="91440" tIns="45720" rIns="91440" bIns="45720" anchor="t" anchorCtr="0"/>
          <a:p>
            <a:pPr algn="ctr" defTabSz="685800">
              <a:buClrTx/>
              <a:buSzTx/>
            </a:pPr>
            <a:r>
              <a:rPr lang="en-US" altLang="zh-CN" sz="2000" kern="1200" dirty="0">
                <a:latin typeface="+mn-lt"/>
                <a:ea typeface="+mn-ea"/>
                <a:cs typeface="+mn-cs"/>
              </a:rPr>
              <a:t>2.</a:t>
            </a:r>
            <a:r>
              <a:rPr lang="zh-CN" altLang="en-US" sz="2000" kern="1200" dirty="0">
                <a:latin typeface="+mn-lt"/>
                <a:ea typeface="+mn-ea"/>
                <a:cs typeface="+mn-cs"/>
              </a:rPr>
              <a:t>石桥石树</a:t>
            </a:r>
            <a:endParaRPr lang="zh-CN" altLang="en-US" sz="2000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14339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0375" y="765175"/>
            <a:ext cx="7993063" cy="5832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684213" y="1557338"/>
            <a:ext cx="2079625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石桥</a:t>
            </a:r>
            <a:endParaRPr kumimoji="0" lang="zh-CN" altLang="en-US" sz="54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51275" y="5084763"/>
            <a:ext cx="208121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溶洞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48488" y="4792663"/>
            <a:ext cx="1504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溶洞</a:t>
            </a:r>
            <a:endParaRPr kumimoji="0" lang="zh-CN" altLang="en-US" sz="32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5362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188" y="404813"/>
            <a:ext cx="8137525" cy="6337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827088" y="1341438"/>
            <a:ext cx="2081213" cy="706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石树</a:t>
            </a:r>
            <a:endParaRPr kumimoji="0" lang="zh-CN" altLang="en-US" sz="40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68538" y="4652963"/>
            <a:ext cx="9017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溶洞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08025" y="4900613"/>
            <a:ext cx="9032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溶洞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502525" y="4391025"/>
            <a:ext cx="9032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溶洞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56188" y="5195888"/>
            <a:ext cx="9032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溶洞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8" name="矩形 11"/>
          <p:cNvSpPr/>
          <p:nvPr/>
        </p:nvSpPr>
        <p:spPr>
          <a:xfrm>
            <a:off x="4056063" y="22225"/>
            <a:ext cx="646112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石树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6386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827088" y="260350"/>
            <a:ext cx="7281862" cy="457200"/>
          </a:xfrm>
          <a:ln/>
        </p:spPr>
        <p:txBody>
          <a:bodyPr vert="horz" wrap="square" lIns="91440" tIns="45720" rIns="91440" bIns="45720" anchor="t" anchorCtr="0"/>
          <a:p>
            <a:pPr algn="ctr" defTabSz="685800">
              <a:buClrTx/>
              <a:buSzTx/>
            </a:pPr>
            <a:r>
              <a:rPr lang="en-US" altLang="zh-CN" kern="1200" dirty="0">
                <a:latin typeface="+mn-lt"/>
                <a:ea typeface="+mn-ea"/>
                <a:cs typeface="+mn-cs"/>
              </a:rPr>
              <a:t>3.</a:t>
            </a:r>
            <a:r>
              <a:rPr lang="zh-CN" altLang="en-US" kern="1200" dirty="0">
                <a:latin typeface="+mn-lt"/>
                <a:ea typeface="+mn-ea"/>
                <a:cs typeface="+mn-cs"/>
              </a:rPr>
              <a:t> 溶洞探头石</a:t>
            </a:r>
            <a:endParaRPr lang="zh-CN" altLang="en-US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16387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620713"/>
            <a:ext cx="8207375" cy="6121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1187450" y="1700213"/>
            <a:ext cx="1944688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探头石</a:t>
            </a:r>
            <a:endParaRPr kumimoji="0" lang="zh-CN" altLang="en-US" sz="32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79613" y="5013325"/>
            <a:ext cx="903288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溶洞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7410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288" y="620713"/>
            <a:ext cx="8353425" cy="5832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矩形 5"/>
          <p:cNvSpPr/>
          <p:nvPr/>
        </p:nvSpPr>
        <p:spPr>
          <a:xfrm>
            <a:off x="2195513" y="4868863"/>
            <a:ext cx="646112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溶洞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412" name="矩形 6"/>
          <p:cNvSpPr/>
          <p:nvPr/>
        </p:nvSpPr>
        <p:spPr>
          <a:xfrm>
            <a:off x="6372225" y="4868863"/>
            <a:ext cx="646113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溶洞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843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827088" y="188913"/>
            <a:ext cx="7281862" cy="457200"/>
          </a:xfrm>
          <a:ln/>
        </p:spPr>
        <p:txBody>
          <a:bodyPr vert="horz" wrap="square" lIns="91440" tIns="45720" rIns="91440" bIns="45720" anchor="t" anchorCtr="0"/>
          <a:p>
            <a:pPr algn="ctr" defTabSz="685800">
              <a:buClrTx/>
              <a:buSzTx/>
            </a:pPr>
            <a:r>
              <a:rPr lang="en-US" altLang="zh-CN" kern="1200" dirty="0">
                <a:latin typeface="+mn-lt"/>
                <a:ea typeface="+mn-ea"/>
                <a:cs typeface="+mn-cs"/>
              </a:rPr>
              <a:t>4.</a:t>
            </a:r>
            <a:r>
              <a:rPr lang="zh-CN" altLang="en-US" kern="1200" dirty="0">
                <a:latin typeface="+mn-lt"/>
                <a:ea typeface="+mn-ea"/>
                <a:cs typeface="+mn-cs"/>
              </a:rPr>
              <a:t> 洞中洞</a:t>
            </a:r>
            <a:endParaRPr lang="zh-CN" altLang="en-US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1843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636588"/>
            <a:ext cx="8351837" cy="5956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2268538" y="4652963"/>
            <a:ext cx="9017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溶洞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35600" y="4386263"/>
            <a:ext cx="903288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溶洞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51500" y="5356225"/>
            <a:ext cx="9032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溶洞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51275" y="5089525"/>
            <a:ext cx="9032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溶洞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9458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620713"/>
            <a:ext cx="8351837" cy="6156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1187450" y="5013325"/>
            <a:ext cx="903288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溶洞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300788" y="4797425"/>
            <a:ext cx="901700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溶洞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932363" y="5157788"/>
            <a:ext cx="901700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溶洞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482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827088" y="260350"/>
            <a:ext cx="7281862" cy="457200"/>
          </a:xfrm>
          <a:ln/>
        </p:spPr>
        <p:txBody>
          <a:bodyPr vert="horz" wrap="square" lIns="91440" tIns="45720" rIns="91440" bIns="45720" anchor="t" anchorCtr="0"/>
          <a:p>
            <a:pPr algn="ctr" defTabSz="685800">
              <a:buClrTx/>
              <a:buSzTx/>
            </a:pPr>
            <a:r>
              <a:rPr lang="en-US" altLang="zh-CN" kern="1200" dirty="0">
                <a:latin typeface="+mn-lt"/>
                <a:ea typeface="+mn-ea"/>
                <a:cs typeface="+mn-cs"/>
              </a:rPr>
              <a:t>5.</a:t>
            </a:r>
            <a:r>
              <a:rPr lang="zh-CN" altLang="en-US" kern="1200" dirty="0">
                <a:latin typeface="+mn-lt"/>
                <a:ea typeface="+mn-ea"/>
                <a:cs typeface="+mn-cs"/>
              </a:rPr>
              <a:t> 溶沟溶槽溶洞（共生）</a:t>
            </a:r>
            <a:endParaRPr lang="zh-CN" altLang="en-US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84663" y="5445125"/>
            <a:ext cx="9017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溶洞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484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688975"/>
            <a:ext cx="8281988" cy="6027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5" name="矩形 9"/>
          <p:cNvSpPr/>
          <p:nvPr/>
        </p:nvSpPr>
        <p:spPr>
          <a:xfrm>
            <a:off x="3806825" y="5338763"/>
            <a:ext cx="64770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溶洞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6" name="矩形 10"/>
          <p:cNvSpPr/>
          <p:nvPr/>
        </p:nvSpPr>
        <p:spPr>
          <a:xfrm>
            <a:off x="5122863" y="5092700"/>
            <a:ext cx="646112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溶沟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7" name="矩形 11"/>
          <p:cNvSpPr/>
          <p:nvPr/>
        </p:nvSpPr>
        <p:spPr>
          <a:xfrm>
            <a:off x="5768975" y="4508500"/>
            <a:ext cx="646113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溶槽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1506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288" y="476250"/>
            <a:ext cx="8353425" cy="6069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2268538" y="4652963"/>
            <a:ext cx="9017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溶洞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80063" y="4391025"/>
            <a:ext cx="9032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溶洞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509" name="矩形 7"/>
          <p:cNvSpPr/>
          <p:nvPr/>
        </p:nvSpPr>
        <p:spPr>
          <a:xfrm>
            <a:off x="2395538" y="5676900"/>
            <a:ext cx="646112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溶沟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10" name="矩形 8"/>
          <p:cNvSpPr/>
          <p:nvPr/>
        </p:nvSpPr>
        <p:spPr>
          <a:xfrm>
            <a:off x="5708650" y="6045200"/>
            <a:ext cx="646113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溶槽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11" name="矩形 9"/>
          <p:cNvSpPr/>
          <p:nvPr/>
        </p:nvSpPr>
        <p:spPr>
          <a:xfrm>
            <a:off x="6227763" y="5491163"/>
            <a:ext cx="646112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溶沟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253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288" y="635000"/>
            <a:ext cx="8208962" cy="5732463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3" name="直接箭头连接符 2"/>
          <p:cNvCxnSpPr/>
          <p:nvPr/>
        </p:nvCxnSpPr>
        <p:spPr>
          <a:xfrm>
            <a:off x="4427538" y="3632200"/>
            <a:ext cx="3603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H="1">
            <a:off x="4932363" y="3644900"/>
            <a:ext cx="3603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3" name="文本框 4"/>
          <p:cNvSpPr txBox="1"/>
          <p:nvPr/>
        </p:nvSpPr>
        <p:spPr>
          <a:xfrm>
            <a:off x="5343525" y="3500438"/>
            <a:ext cx="1173163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孔径</a:t>
            </a:r>
            <a:r>
              <a:rPr lang="en-US" altLang="zh-CN" b="1" dirty="0">
                <a:latin typeface="Arial" panose="020B0604020202020204" pitchFamily="34" charset="0"/>
              </a:rPr>
              <a:t>1.8m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22534" name="矩形 10"/>
          <p:cNvSpPr/>
          <p:nvPr/>
        </p:nvSpPr>
        <p:spPr>
          <a:xfrm>
            <a:off x="3530600" y="134938"/>
            <a:ext cx="1069975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en-US" altLang="zh-CN" dirty="0">
                <a:latin typeface="Arial" panose="020B0604020202020204" pitchFamily="34" charset="0"/>
              </a:rPr>
              <a:t>6.</a:t>
            </a:r>
            <a:r>
              <a:rPr lang="zh-CN" altLang="en-US" dirty="0">
                <a:latin typeface="Arial" panose="020B0604020202020204" pitchFamily="34" charset="0"/>
              </a:rPr>
              <a:t>溶洞壁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22535" name="文本框 13"/>
          <p:cNvSpPr txBox="1"/>
          <p:nvPr/>
        </p:nvSpPr>
        <p:spPr>
          <a:xfrm>
            <a:off x="5130800" y="868363"/>
            <a:ext cx="2620963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溶洞壁上有</a:t>
            </a:r>
            <a:r>
              <a:rPr lang="en-US" altLang="zh-CN" b="1" dirty="0">
                <a:latin typeface="Arial" panose="020B0604020202020204" pitchFamily="34" charset="0"/>
              </a:rPr>
              <a:t>6#</a:t>
            </a:r>
            <a:r>
              <a:rPr lang="zh-CN" altLang="en-US" b="1" dirty="0">
                <a:latin typeface="Arial" panose="020B0604020202020204" pitchFamily="34" charset="0"/>
              </a:rPr>
              <a:t>墩</a:t>
            </a:r>
            <a:r>
              <a:rPr lang="en-US" altLang="zh-CN" b="1" dirty="0">
                <a:latin typeface="Arial" panose="020B0604020202020204" pitchFamily="34" charset="0"/>
              </a:rPr>
              <a:t>2#</a:t>
            </a:r>
            <a:r>
              <a:rPr lang="zh-CN" altLang="en-US" b="1" dirty="0">
                <a:latin typeface="Arial" panose="020B0604020202020204" pitchFamily="34" charset="0"/>
              </a:rPr>
              <a:t>桩等</a:t>
            </a:r>
            <a:r>
              <a:rPr lang="en-US" altLang="zh-CN" b="1" dirty="0">
                <a:latin typeface="Arial" panose="020B0604020202020204" pitchFamily="34" charset="0"/>
              </a:rPr>
              <a:t> 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4643438" y="6237288"/>
            <a:ext cx="1444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>
            <a:off x="4932363" y="6237288"/>
            <a:ext cx="1762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8" name="文本框 16"/>
          <p:cNvSpPr txBox="1"/>
          <p:nvPr/>
        </p:nvSpPr>
        <p:spPr>
          <a:xfrm>
            <a:off x="4979988" y="6011863"/>
            <a:ext cx="1768475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钻探孔径</a:t>
            </a:r>
            <a:r>
              <a:rPr lang="en-US" altLang="zh-CN" b="1" dirty="0">
                <a:latin typeface="Arial" panose="020B0604020202020204" pitchFamily="34" charset="0"/>
              </a:rPr>
              <a:t>0.09m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22539" name="文本框 20"/>
          <p:cNvSpPr txBox="1"/>
          <p:nvPr/>
        </p:nvSpPr>
        <p:spPr>
          <a:xfrm>
            <a:off x="3419475" y="5013325"/>
            <a:ext cx="646113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溶洞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755650" y="188913"/>
            <a:ext cx="7953375" cy="1079500"/>
          </a:xfrm>
          <a:ln/>
        </p:spPr>
        <p:txBody>
          <a:bodyPr vert="horz" wrap="square" lIns="91440" tIns="45720" rIns="91440" bIns="45720" anchor="t" anchorCtr="0"/>
          <a:p>
            <a:pPr algn="ctr" defTabSz="685800" eaLnBrk="1" hangingPunct="1">
              <a:buClrTx/>
              <a:buSzTx/>
            </a:pPr>
            <a:r>
              <a:rPr lang="zh-CN" altLang="en-US" sz="2000" kern="1200" dirty="0">
                <a:latin typeface="+mn-lt"/>
                <a:ea typeface="+mn-ea"/>
                <a:cs typeface="+mn-cs"/>
              </a:rPr>
              <a:t>一、</a:t>
            </a:r>
            <a:r>
              <a:rPr lang="zh-CN" altLang="en-US" sz="2000" b="1" kern="1200" dirty="0">
                <a:latin typeface="宋体" panose="02010600030101010101" pitchFamily="2" charset="-122"/>
                <a:ea typeface="+mn-ea"/>
                <a:cs typeface="+mn-cs"/>
              </a:rPr>
              <a:t>软塑粉质黏土成为流塑粉质黏土原因</a:t>
            </a:r>
            <a:endPara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hangingPunct="1">
              <a:buClrTx/>
              <a:buSzTx/>
            </a:pPr>
            <a:endParaRPr lang="en-US" altLang="zh-CN" sz="2000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5123" name="文本框 1"/>
          <p:cNvSpPr txBox="1"/>
          <p:nvPr/>
        </p:nvSpPr>
        <p:spPr>
          <a:xfrm>
            <a:off x="987425" y="981075"/>
            <a:ext cx="7489825" cy="2586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dirty="0">
                <a:latin typeface="Arial" panose="020B0604020202020204" pitchFamily="34" charset="0"/>
              </a:rPr>
              <a:t>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）软塑层粉质粘土（承载力</a:t>
            </a:r>
            <a:r>
              <a:rPr lang="en-US" altLang="zh-CN" dirty="0">
                <a:latin typeface="Arial" panose="020B0604020202020204" pitchFamily="34" charset="0"/>
              </a:rPr>
              <a:t>&lt;100Kpa</a:t>
            </a:r>
            <a:r>
              <a:rPr lang="zh-CN" altLang="en-US" dirty="0">
                <a:latin typeface="Arial" panose="020B0604020202020204" pitchFamily="34" charset="0"/>
              </a:rPr>
              <a:t>）含水量饱和，遇水膨胀后使孔径缩小，成为淤质流塑粘土。</a:t>
            </a:r>
            <a:endParaRPr lang="en-US" altLang="zh-CN" dirty="0">
              <a:latin typeface="Arial" panose="020B0604020202020204" pitchFamily="34" charset="0"/>
            </a:endParaRPr>
          </a:p>
          <a:p>
            <a:pPr eaLnBrk="1" hangingPunct="1"/>
            <a:endParaRPr lang="en-US" altLang="zh-CN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dirty="0">
                <a:latin typeface="Arial" panose="020B0604020202020204" pitchFamily="34" charset="0"/>
              </a:rPr>
              <a:t>（</a:t>
            </a:r>
            <a:r>
              <a:rPr lang="en-US" altLang="zh-CN" dirty="0">
                <a:latin typeface="Arial" panose="020B0604020202020204" pitchFamily="34" charset="0"/>
              </a:rPr>
              <a:t>2</a:t>
            </a:r>
            <a:r>
              <a:rPr lang="zh-CN" altLang="en-US" dirty="0">
                <a:latin typeface="Arial" panose="020B0604020202020204" pitchFamily="34" charset="0"/>
              </a:rPr>
              <a:t>）</a:t>
            </a:r>
            <a:r>
              <a:rPr lang="zh-CN" altLang="zh-CN" dirty="0">
                <a:latin typeface="Arial" panose="020B0604020202020204" pitchFamily="34" charset="0"/>
              </a:rPr>
              <a:t>地勘取芯样钻头对地层的扰动性小，冲击钻钻头大又重，钻头在孔内对土层扰动性大，钻头上下冲击时带动孔内泥浆对土层造成巨大的压力，使孔壁土层无法承受，造成流塑状态（淤泥）。</a:t>
            </a:r>
            <a:endParaRPr lang="en-US" altLang="zh-CN" dirty="0">
              <a:latin typeface="Arial" panose="020B0604020202020204" pitchFamily="34" charset="0"/>
            </a:endParaRPr>
          </a:p>
          <a:p>
            <a:pPr eaLnBrk="1" hangingPunct="1"/>
            <a:endParaRPr lang="en-US" altLang="zh-CN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dirty="0">
                <a:latin typeface="Arial" panose="020B0604020202020204" pitchFamily="34" charset="0"/>
              </a:rPr>
              <a:t>（</a:t>
            </a:r>
            <a:r>
              <a:rPr lang="en-US" altLang="zh-CN" dirty="0">
                <a:latin typeface="Arial" panose="020B0604020202020204" pitchFamily="34" charset="0"/>
              </a:rPr>
              <a:t>3</a:t>
            </a:r>
            <a:r>
              <a:rPr lang="zh-CN" altLang="en-US" dirty="0">
                <a:latin typeface="Arial" panose="020B0604020202020204" pitchFamily="34" charset="0"/>
              </a:rPr>
              <a:t>）分布范围：</a:t>
            </a:r>
            <a:r>
              <a:rPr lang="en-US" altLang="zh-CN" dirty="0">
                <a:latin typeface="Arial" panose="020B0604020202020204" pitchFamily="34" charset="0"/>
              </a:rPr>
              <a:t>0#</a:t>
            </a:r>
            <a:r>
              <a:rPr lang="zh-CN" altLang="en-US" dirty="0">
                <a:latin typeface="Arial" panose="020B0604020202020204" pitchFamily="34" charset="0"/>
              </a:rPr>
              <a:t>台至</a:t>
            </a:r>
            <a:r>
              <a:rPr lang="en-US" altLang="zh-CN" dirty="0">
                <a:latin typeface="Arial" panose="020B0604020202020204" pitchFamily="34" charset="0"/>
              </a:rPr>
              <a:t>17#</a:t>
            </a:r>
            <a:r>
              <a:rPr lang="zh-CN" altLang="en-US" dirty="0">
                <a:latin typeface="Arial" panose="020B0604020202020204" pitchFamily="34" charset="0"/>
              </a:rPr>
              <a:t>台</a:t>
            </a:r>
            <a:endParaRPr lang="en-US" altLang="zh-CN" dirty="0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3554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549275"/>
            <a:ext cx="8137525" cy="6086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文本框 3"/>
          <p:cNvSpPr txBox="1"/>
          <p:nvPr/>
        </p:nvSpPr>
        <p:spPr>
          <a:xfrm>
            <a:off x="5148263" y="1341438"/>
            <a:ext cx="3679825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孔壁位于溶洞边缘有</a:t>
            </a:r>
            <a:r>
              <a:rPr lang="en-US" altLang="zh-CN" b="1" dirty="0">
                <a:latin typeface="Arial" panose="020B0604020202020204" pitchFamily="34" charset="0"/>
              </a:rPr>
              <a:t>17#</a:t>
            </a:r>
            <a:r>
              <a:rPr lang="zh-CN" altLang="en-US" b="1" dirty="0">
                <a:latin typeface="Arial" panose="020B0604020202020204" pitchFamily="34" charset="0"/>
              </a:rPr>
              <a:t>墩</a:t>
            </a:r>
            <a:r>
              <a:rPr lang="en-US" altLang="zh-CN" b="1" dirty="0">
                <a:latin typeface="Arial" panose="020B0604020202020204" pitchFamily="34" charset="0"/>
              </a:rPr>
              <a:t>2#</a:t>
            </a:r>
            <a:r>
              <a:rPr lang="zh-CN" altLang="en-US" b="1" dirty="0">
                <a:latin typeface="Arial" panose="020B0604020202020204" pitchFamily="34" charset="0"/>
              </a:rPr>
              <a:t>桩等</a:t>
            </a:r>
            <a:r>
              <a:rPr lang="en-US" altLang="zh-CN" b="1" dirty="0">
                <a:latin typeface="Arial" panose="020B0604020202020204" pitchFamily="34" charset="0"/>
              </a:rPr>
              <a:t> 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23556" name="文本框 4"/>
          <p:cNvSpPr txBox="1"/>
          <p:nvPr/>
        </p:nvSpPr>
        <p:spPr>
          <a:xfrm>
            <a:off x="6948488" y="5661025"/>
            <a:ext cx="1338262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半填充溶洞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>
            <a:off x="3295650" y="3754438"/>
            <a:ext cx="3603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H="1">
            <a:off x="3800475" y="3767138"/>
            <a:ext cx="3587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9" name="文本框 7"/>
          <p:cNvSpPr txBox="1"/>
          <p:nvPr/>
        </p:nvSpPr>
        <p:spPr>
          <a:xfrm>
            <a:off x="4211638" y="3622675"/>
            <a:ext cx="1173162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孔径</a:t>
            </a:r>
            <a:r>
              <a:rPr lang="en-US" altLang="zh-CN" b="1" dirty="0">
                <a:latin typeface="Arial" panose="020B0604020202020204" pitchFamily="34" charset="0"/>
              </a:rPr>
              <a:t>1.8m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3476625" y="6175375"/>
            <a:ext cx="1428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>
            <a:off x="3763963" y="6175375"/>
            <a:ext cx="1762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2" name="文本框 10"/>
          <p:cNvSpPr txBox="1"/>
          <p:nvPr/>
        </p:nvSpPr>
        <p:spPr>
          <a:xfrm>
            <a:off x="3811588" y="5949950"/>
            <a:ext cx="1768475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钻探孔径</a:t>
            </a:r>
            <a:r>
              <a:rPr lang="en-US" altLang="zh-CN" b="1" dirty="0">
                <a:latin typeface="Arial" panose="020B0604020202020204" pitchFamily="34" charset="0"/>
              </a:rPr>
              <a:t>0.09m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4578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71550" y="115888"/>
            <a:ext cx="7281863" cy="457200"/>
          </a:xfrm>
          <a:ln/>
        </p:spPr>
        <p:txBody>
          <a:bodyPr vert="horz" wrap="square" lIns="91440" tIns="45720" rIns="91440" bIns="45720" anchor="t" anchorCtr="0"/>
          <a:p>
            <a:pPr algn="ctr" defTabSz="685800">
              <a:buClrTx/>
              <a:buSzTx/>
            </a:pPr>
            <a:r>
              <a:rPr lang="en-US" altLang="zh-CN" kern="1200" dirty="0">
                <a:latin typeface="+mn-lt"/>
                <a:ea typeface="+mn-ea"/>
                <a:cs typeface="+mn-cs"/>
              </a:rPr>
              <a:t>7.</a:t>
            </a:r>
            <a:r>
              <a:rPr lang="zh-CN" altLang="en-US" kern="1200" dirty="0">
                <a:latin typeface="+mn-lt"/>
                <a:ea typeface="+mn-ea"/>
                <a:cs typeface="+mn-cs"/>
              </a:rPr>
              <a:t>溶沟溶槽共生</a:t>
            </a:r>
            <a:endParaRPr lang="zh-CN" altLang="en-US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24579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692150"/>
            <a:ext cx="7993063" cy="5983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5651500" y="5373688"/>
            <a:ext cx="64770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溶沟</a:t>
            </a:r>
            <a:endParaRPr kumimoji="0" lang="zh-CN" altLang="en-US" sz="1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45113" y="4581525"/>
            <a:ext cx="64770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溶槽</a:t>
            </a:r>
            <a:endParaRPr kumimoji="0" lang="zh-CN" altLang="en-US" sz="1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48038" y="5557838"/>
            <a:ext cx="6461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溶槽</a:t>
            </a:r>
            <a:endParaRPr kumimoji="0" lang="zh-CN" altLang="en-US" sz="1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916238" y="4625975"/>
            <a:ext cx="646113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溶槽</a:t>
            </a:r>
            <a:endParaRPr kumimoji="0" lang="zh-CN" altLang="en-US" sz="1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602" name="矩形 1"/>
          <p:cNvSpPr/>
          <p:nvPr/>
        </p:nvSpPr>
        <p:spPr>
          <a:xfrm>
            <a:off x="468313" y="476250"/>
            <a:ext cx="8207375" cy="1784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zh-CN" altLang="en-US" sz="2000" b="1" dirty="0">
                <a:latin typeface="宋体" panose="02010600030101010101" pitchFamily="2" charset="-122"/>
              </a:rPr>
              <a:t>三、溶洞各种治理方法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dirty="0">
                <a:latin typeface="Arial" panose="020B0604020202020204" pitchFamily="34" charset="0"/>
              </a:rPr>
              <a:t>      </a:t>
            </a:r>
            <a:r>
              <a:rPr lang="zh-CN" altLang="en-US" dirty="0">
                <a:latin typeface="Arial" panose="020B0604020202020204" pitchFamily="34" charset="0"/>
              </a:rPr>
              <a:t>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）钢护筒护壁法</a:t>
            </a:r>
            <a:endParaRPr lang="en-US" altLang="zh-CN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dirty="0">
                <a:latin typeface="Arial" panose="020B0604020202020204" pitchFamily="34" charset="0"/>
              </a:rPr>
              <a:t>      </a:t>
            </a:r>
            <a:r>
              <a:rPr lang="zh-CN" altLang="en-US" dirty="0">
                <a:latin typeface="Arial" panose="020B0604020202020204" pitchFamily="34" charset="0"/>
              </a:rPr>
              <a:t>（</a:t>
            </a:r>
            <a:r>
              <a:rPr lang="en-US" altLang="zh-CN" dirty="0">
                <a:latin typeface="Arial" panose="020B0604020202020204" pitchFamily="34" charset="0"/>
              </a:rPr>
              <a:t>2</a:t>
            </a:r>
            <a:r>
              <a:rPr lang="zh-CN" altLang="en-US" dirty="0">
                <a:latin typeface="Arial" panose="020B0604020202020204" pitchFamily="34" charset="0"/>
              </a:rPr>
              <a:t>）注浆法</a:t>
            </a:r>
            <a:endParaRPr lang="en-US" altLang="zh-CN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dirty="0">
                <a:latin typeface="Arial" panose="020B0604020202020204" pitchFamily="34" charset="0"/>
              </a:rPr>
              <a:t>      </a:t>
            </a:r>
            <a:r>
              <a:rPr lang="zh-CN" altLang="en-US" dirty="0">
                <a:latin typeface="Arial" panose="020B0604020202020204" pitchFamily="34" charset="0"/>
              </a:rPr>
              <a:t>（</a:t>
            </a:r>
            <a:r>
              <a:rPr lang="en-US" altLang="zh-CN" dirty="0">
                <a:latin typeface="Arial" panose="020B0604020202020204" pitchFamily="34" charset="0"/>
              </a:rPr>
              <a:t>3</a:t>
            </a:r>
            <a:r>
              <a:rPr lang="zh-CN" altLang="en-US" dirty="0">
                <a:latin typeface="Arial" panose="020B0604020202020204" pitchFamily="34" charset="0"/>
              </a:rPr>
              <a:t>）片石、粘土和水泥筑壁法</a:t>
            </a:r>
            <a:endParaRPr lang="en-US" altLang="zh-CN" dirty="0">
              <a:latin typeface="Arial" panose="020B0604020202020204" pitchFamily="34" charset="0"/>
            </a:endParaRPr>
          </a:p>
          <a:p>
            <a:pPr eaLnBrk="1" hangingPunct="1"/>
            <a:endParaRPr lang="en-US" altLang="zh-CN" dirty="0">
              <a:latin typeface="Arial" panose="020B0604020202020204" pitchFamily="34" charset="0"/>
            </a:endParaRPr>
          </a:p>
          <a:p>
            <a:pPr eaLnBrk="1" hangingPunct="1"/>
            <a:endParaRPr lang="en-US" altLang="zh-CN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6626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827088" y="188913"/>
            <a:ext cx="7281862" cy="719137"/>
          </a:xfrm>
          <a:ln/>
        </p:spPr>
        <p:txBody>
          <a:bodyPr vert="horz" wrap="square" lIns="91440" tIns="45720" rIns="91440" bIns="45720" anchor="t" anchorCtr="0"/>
          <a:p>
            <a:pPr algn="ctr" defTabSz="685800">
              <a:buClrTx/>
              <a:buSzTx/>
            </a:pPr>
            <a:r>
              <a:rPr lang="zh-CN" altLang="en-US" sz="2000" kern="1200" dirty="0">
                <a:latin typeface="+mn-lt"/>
                <a:ea typeface="+mn-ea"/>
                <a:cs typeface="+mn-cs"/>
              </a:rPr>
              <a:t>钢护筒护壁法</a:t>
            </a:r>
            <a:endParaRPr lang="en-US" altLang="zh-CN" sz="2000" kern="1200" dirty="0">
              <a:latin typeface="+mn-lt"/>
              <a:ea typeface="+mn-ea"/>
              <a:cs typeface="+mn-cs"/>
            </a:endParaRPr>
          </a:p>
          <a:p>
            <a:pPr defTabSz="685800">
              <a:buClrTx/>
              <a:buSzTx/>
            </a:pPr>
            <a:r>
              <a:rPr lang="zh-CN" altLang="en-US" kern="1200" dirty="0">
                <a:latin typeface="+mn-lt"/>
                <a:ea typeface="+mn-ea"/>
                <a:cs typeface="+mn-cs"/>
              </a:rPr>
              <a:t>第一步：采用</a:t>
            </a:r>
            <a:r>
              <a:rPr lang="en-US" altLang="zh-CN" kern="1200" dirty="0">
                <a:latin typeface="+mn-lt"/>
                <a:ea typeface="+mn-ea"/>
                <a:cs typeface="+mn-cs"/>
              </a:rPr>
              <a:t>1.9</a:t>
            </a:r>
            <a:r>
              <a:rPr lang="zh-CN" altLang="en-US" kern="1200" dirty="0">
                <a:latin typeface="+mn-lt"/>
                <a:ea typeface="+mn-ea"/>
                <a:cs typeface="+mn-cs"/>
              </a:rPr>
              <a:t>米的钻头，钻进溶洞顶板</a:t>
            </a:r>
            <a:endParaRPr lang="en-US" altLang="zh-CN" kern="1200" dirty="0">
              <a:latin typeface="+mn-lt"/>
              <a:ea typeface="+mn-ea"/>
              <a:cs typeface="+mn-cs"/>
            </a:endParaRPr>
          </a:p>
          <a:p>
            <a:pPr defTabSz="685800">
              <a:buClrTx/>
              <a:buSzTx/>
            </a:pPr>
            <a:endParaRPr lang="zh-CN" altLang="en-US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26627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1052513"/>
            <a:ext cx="8135937" cy="5616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7650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981075"/>
            <a:ext cx="8280400" cy="5884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文本占位符 3"/>
          <p:cNvSpPr txBox="1"/>
          <p:nvPr/>
        </p:nvSpPr>
        <p:spPr>
          <a:xfrm>
            <a:off x="971550" y="188913"/>
            <a:ext cx="7281863" cy="71913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buFontTx/>
              <a:buNone/>
            </a:pPr>
            <a:r>
              <a:rPr lang="zh-CN" altLang="en-US" sz="2000" dirty="0"/>
              <a:t>钢护筒护壁法</a:t>
            </a:r>
            <a:endParaRPr lang="en-US" altLang="zh-CN" sz="2000" dirty="0"/>
          </a:p>
          <a:p>
            <a:pPr marL="0" lvl="0" indent="0">
              <a:buFontTx/>
              <a:buNone/>
            </a:pPr>
            <a:r>
              <a:rPr lang="zh-CN" altLang="en-US" sz="1600" dirty="0"/>
              <a:t>第二步：采用片石回填法处理斜面</a:t>
            </a:r>
            <a:endParaRPr lang="zh-CN" altLang="en-US" sz="1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8674" name="文本占位符 3"/>
          <p:cNvSpPr txBox="1"/>
          <p:nvPr/>
        </p:nvSpPr>
        <p:spPr>
          <a:xfrm>
            <a:off x="971550" y="188913"/>
            <a:ext cx="7281863" cy="71913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buFontTx/>
              <a:buNone/>
            </a:pPr>
            <a:r>
              <a:rPr lang="zh-CN" altLang="en-US" sz="2000" dirty="0"/>
              <a:t>钢护筒护壁法</a:t>
            </a:r>
            <a:endParaRPr lang="en-US" altLang="zh-CN" sz="2000" dirty="0"/>
          </a:p>
          <a:p>
            <a:pPr marL="0" lvl="0" indent="0">
              <a:buFontTx/>
              <a:buNone/>
            </a:pPr>
            <a:r>
              <a:rPr lang="zh-CN" altLang="en-US" sz="1600" dirty="0"/>
              <a:t>第三步：采用片石回填复钻处理探头石等不良地质，确保孔壁垂直。</a:t>
            </a:r>
            <a:endParaRPr lang="zh-CN" altLang="en-US" sz="1600" dirty="0"/>
          </a:p>
        </p:txBody>
      </p:sp>
      <p:pic>
        <p:nvPicPr>
          <p:cNvPr id="28675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981075"/>
            <a:ext cx="8280400" cy="57610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9698" name="文本占位符 3"/>
          <p:cNvSpPr txBox="1"/>
          <p:nvPr/>
        </p:nvSpPr>
        <p:spPr>
          <a:xfrm>
            <a:off x="971550" y="188913"/>
            <a:ext cx="7281863" cy="71913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buFontTx/>
              <a:buNone/>
            </a:pPr>
            <a:r>
              <a:rPr lang="zh-CN" altLang="en-US" sz="2000" dirty="0"/>
              <a:t>钢护筒护壁法</a:t>
            </a:r>
            <a:endParaRPr lang="en-US" altLang="zh-CN" sz="2000" dirty="0"/>
          </a:p>
          <a:p>
            <a:pPr marL="0" lvl="0" indent="0">
              <a:buFontTx/>
              <a:buNone/>
            </a:pPr>
            <a:r>
              <a:rPr lang="zh-CN" altLang="en-US" sz="1600" dirty="0"/>
              <a:t>第四步：片石轻微护壁后，钻进至设计孔底高程</a:t>
            </a:r>
            <a:endParaRPr lang="zh-CN" altLang="en-US" sz="1600" dirty="0"/>
          </a:p>
        </p:txBody>
      </p:sp>
      <p:pic>
        <p:nvPicPr>
          <p:cNvPr id="29699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488" y="922338"/>
            <a:ext cx="8281987" cy="5854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22" name="文本占位符 3"/>
          <p:cNvSpPr txBox="1"/>
          <p:nvPr/>
        </p:nvSpPr>
        <p:spPr>
          <a:xfrm>
            <a:off x="971550" y="188913"/>
            <a:ext cx="7281863" cy="71913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buFontTx/>
              <a:buNone/>
            </a:pPr>
            <a:r>
              <a:rPr lang="zh-CN" altLang="en-US" sz="2000" dirty="0"/>
              <a:t>钢护筒护壁法</a:t>
            </a:r>
            <a:endParaRPr lang="en-US" altLang="zh-CN" sz="2000" dirty="0"/>
          </a:p>
          <a:p>
            <a:pPr marL="0" lvl="0" indent="0">
              <a:buFontTx/>
              <a:buNone/>
            </a:pPr>
            <a:r>
              <a:rPr lang="zh-CN" altLang="en-US" sz="1600" dirty="0"/>
              <a:t>第五步：安装</a:t>
            </a:r>
            <a:r>
              <a:rPr lang="en-US" altLang="zh-CN" sz="1600" dirty="0"/>
              <a:t>1.8</a:t>
            </a:r>
            <a:r>
              <a:rPr lang="zh-CN" altLang="en-US" sz="1600" dirty="0"/>
              <a:t>米的钢护筒</a:t>
            </a:r>
            <a:endParaRPr lang="zh-CN" altLang="en-US" sz="1600" dirty="0"/>
          </a:p>
        </p:txBody>
      </p:sp>
      <p:pic>
        <p:nvPicPr>
          <p:cNvPr id="30723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13" y="1052513"/>
            <a:ext cx="7934325" cy="5616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1746" name="文本占位符 3"/>
          <p:cNvSpPr txBox="1"/>
          <p:nvPr/>
        </p:nvSpPr>
        <p:spPr>
          <a:xfrm>
            <a:off x="395288" y="188913"/>
            <a:ext cx="8353425" cy="38163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buFontTx/>
              <a:buNone/>
            </a:pPr>
            <a:r>
              <a:rPr lang="zh-CN" altLang="en-US" sz="2000" dirty="0"/>
              <a:t>钢护筒护壁法（总结）</a:t>
            </a:r>
            <a:endParaRPr lang="en-US" altLang="zh-CN" sz="2000" dirty="0"/>
          </a:p>
          <a:p>
            <a:pPr marL="0" lvl="0" indent="0">
              <a:buFontTx/>
              <a:buNone/>
            </a:pPr>
            <a:r>
              <a:rPr lang="zh-CN" altLang="en-US" sz="1600" dirty="0"/>
              <a:t>优点：灌注桩基混凝土，超方量在可控范围以内。</a:t>
            </a:r>
            <a:endParaRPr lang="en-US" altLang="zh-CN" sz="1600" dirty="0"/>
          </a:p>
          <a:p>
            <a:pPr marL="0" lvl="0" indent="0">
              <a:buFontTx/>
              <a:buNone/>
            </a:pPr>
            <a:r>
              <a:rPr lang="zh-CN" altLang="en-US" sz="1600" dirty="0"/>
              <a:t>缺点：</a:t>
            </a:r>
            <a:r>
              <a:rPr lang="en-US" altLang="zh-CN" sz="1600" dirty="0"/>
              <a:t>1</a:t>
            </a:r>
            <a:r>
              <a:rPr lang="zh-CN" altLang="en-US" sz="1600" dirty="0"/>
              <a:t>，在技术上施工工艺复杂，需先片石护壁钻进成孔再安装钢护筒，工期延长。</a:t>
            </a:r>
            <a:endParaRPr lang="en-US" altLang="zh-CN" sz="1600" dirty="0"/>
          </a:p>
          <a:p>
            <a:pPr marL="0" lvl="0" indent="0">
              <a:buFontTx/>
              <a:buNone/>
            </a:pPr>
            <a:r>
              <a:rPr lang="en-US" altLang="zh-CN" sz="1600" dirty="0"/>
              <a:t>             2</a:t>
            </a:r>
            <a:r>
              <a:rPr lang="zh-CN" altLang="en-US" sz="1600" dirty="0"/>
              <a:t>，质量上会造成桩中点误差偏大，安装钢护筒很难确保垂直度。</a:t>
            </a:r>
            <a:endParaRPr lang="en-US" altLang="zh-CN" sz="1600" dirty="0"/>
          </a:p>
          <a:p>
            <a:pPr marL="0" lvl="0" indent="0">
              <a:buFontTx/>
              <a:buNone/>
            </a:pPr>
            <a:r>
              <a:rPr lang="en-US" altLang="zh-CN" sz="1600" dirty="0"/>
              <a:t>             3</a:t>
            </a:r>
            <a:r>
              <a:rPr lang="zh-CN" altLang="en-US" sz="1600" dirty="0"/>
              <a:t>，安装钢护筒难度大，钢护筒与岩层摩擦系数大，甚至无法安装至溶洞底。</a:t>
            </a:r>
            <a:endParaRPr lang="en-US" altLang="zh-CN" sz="1600" dirty="0"/>
          </a:p>
          <a:p>
            <a:pPr marL="0" lvl="0" indent="0">
              <a:buFontTx/>
              <a:buNone/>
            </a:pPr>
            <a:r>
              <a:rPr lang="en-US" altLang="zh-CN" sz="1600" dirty="0"/>
              <a:t>             4</a:t>
            </a:r>
            <a:r>
              <a:rPr lang="zh-CN" altLang="en-US" sz="1600" dirty="0"/>
              <a:t>，安全隐患大，成孔后，安装钢护筒周期长，容易塌孔。</a:t>
            </a:r>
            <a:endParaRPr lang="en-US" altLang="zh-CN" sz="1600" dirty="0"/>
          </a:p>
          <a:p>
            <a:pPr marL="0" lvl="0" indent="0">
              <a:buFontTx/>
              <a:buNone/>
            </a:pPr>
            <a:r>
              <a:rPr lang="en-US" altLang="zh-CN" sz="1600" dirty="0"/>
              <a:t>             5</a:t>
            </a:r>
            <a:r>
              <a:rPr lang="zh-CN" altLang="en-US" sz="1600" dirty="0"/>
              <a:t>，在经济上，安装机械设备费用为</a:t>
            </a:r>
            <a:r>
              <a:rPr lang="en-US" altLang="zh-CN" sz="1600" dirty="0"/>
              <a:t>2500</a:t>
            </a:r>
            <a:r>
              <a:rPr lang="zh-CN" altLang="en-US" sz="1600" dirty="0"/>
              <a:t>元</a:t>
            </a:r>
            <a:r>
              <a:rPr lang="en-US" altLang="zh-CN" sz="1600" dirty="0"/>
              <a:t>/</a:t>
            </a:r>
            <a:r>
              <a:rPr lang="zh-CN" altLang="en-US" sz="1600" dirty="0"/>
              <a:t>米，钢护筒材料费</a:t>
            </a:r>
            <a:r>
              <a:rPr lang="en-US" altLang="zh-CN" sz="1600" dirty="0"/>
              <a:t>5800</a:t>
            </a:r>
            <a:r>
              <a:rPr lang="zh-CN" altLang="en-US" sz="1600" dirty="0"/>
              <a:t>元</a:t>
            </a:r>
            <a:r>
              <a:rPr lang="en-US" altLang="zh-CN" sz="1600" dirty="0"/>
              <a:t>/</a:t>
            </a:r>
            <a:r>
              <a:rPr lang="zh-CN" altLang="en-US" sz="1600" dirty="0"/>
              <a:t>米</a:t>
            </a:r>
            <a:endParaRPr lang="en-US" altLang="zh-CN" sz="1600" dirty="0"/>
          </a:p>
          <a:p>
            <a:pPr marL="0" lvl="0" indent="0">
              <a:buFontTx/>
              <a:buNone/>
            </a:pPr>
            <a:endParaRPr lang="en-US" altLang="zh-CN" sz="1600" dirty="0"/>
          </a:p>
          <a:p>
            <a:pPr marL="0" lvl="0" indent="0">
              <a:buFontTx/>
              <a:buNone/>
            </a:pPr>
            <a:endParaRPr lang="zh-CN" altLang="en-US" sz="1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2770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042988" y="115888"/>
            <a:ext cx="7281862" cy="457200"/>
          </a:xfrm>
          <a:ln/>
        </p:spPr>
        <p:txBody>
          <a:bodyPr vert="horz" wrap="square" lIns="91440" tIns="45720" rIns="91440" bIns="45720" anchor="t" anchorCtr="0"/>
          <a:p>
            <a:pPr algn="ctr" defTabSz="685800">
              <a:buClrTx/>
              <a:buSzTx/>
            </a:pPr>
            <a:r>
              <a:rPr lang="en-US" altLang="zh-CN" kern="1200" dirty="0">
                <a:latin typeface="+mn-lt"/>
                <a:ea typeface="+mn-ea"/>
                <a:cs typeface="+mn-cs"/>
              </a:rPr>
              <a:t>2.</a:t>
            </a:r>
            <a:r>
              <a:rPr lang="zh-CN" altLang="en-US" kern="1200" dirty="0">
                <a:latin typeface="+mn-lt"/>
                <a:ea typeface="+mn-ea"/>
                <a:cs typeface="+mn-cs"/>
              </a:rPr>
              <a:t>注浆法</a:t>
            </a:r>
            <a:endParaRPr lang="zh-CN" altLang="en-US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32771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620713"/>
            <a:ext cx="8023225" cy="5903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左箭头 16"/>
          <p:cNvSpPr/>
          <p:nvPr/>
        </p:nvSpPr>
        <p:spPr>
          <a:xfrm>
            <a:off x="614363" y="4610100"/>
            <a:ext cx="1152525" cy="4333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右箭头 17"/>
          <p:cNvSpPr/>
          <p:nvPr/>
        </p:nvSpPr>
        <p:spPr>
          <a:xfrm rot="7965441">
            <a:off x="3709194" y="5257006"/>
            <a:ext cx="792163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右箭头 18"/>
          <p:cNvSpPr/>
          <p:nvPr/>
        </p:nvSpPr>
        <p:spPr>
          <a:xfrm rot="2738463">
            <a:off x="6500019" y="5325269"/>
            <a:ext cx="792163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右箭头 19"/>
          <p:cNvSpPr/>
          <p:nvPr/>
        </p:nvSpPr>
        <p:spPr>
          <a:xfrm rot="8791919">
            <a:off x="1511300" y="5057775"/>
            <a:ext cx="792163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左箭头 20"/>
          <p:cNvSpPr/>
          <p:nvPr/>
        </p:nvSpPr>
        <p:spPr>
          <a:xfrm rot="10408968">
            <a:off x="6997700" y="4868863"/>
            <a:ext cx="1152525" cy="4333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249488" y="3795713"/>
            <a:ext cx="800100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溶</a:t>
            </a:r>
            <a:endParaRPr kumimoji="0" lang="en-US" altLang="zh-CN" sz="4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洞</a:t>
            </a:r>
            <a:endParaRPr kumimoji="0" lang="zh-CN" altLang="en-US" sz="4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89450" y="4586288"/>
            <a:ext cx="901700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砂浆</a:t>
            </a:r>
            <a:endParaRPr kumimoji="0" lang="zh-CN" altLang="en-US" sz="28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146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1200" y="923925"/>
            <a:ext cx="7974013" cy="5324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文本框 12"/>
          <p:cNvSpPr txBox="1"/>
          <p:nvPr/>
        </p:nvSpPr>
        <p:spPr>
          <a:xfrm>
            <a:off x="711200" y="304800"/>
            <a:ext cx="4687888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dirty="0">
                <a:latin typeface="Arial" panose="020B0604020202020204" pitchFamily="34" charset="0"/>
              </a:rPr>
              <a:t>1</a:t>
            </a:r>
            <a:r>
              <a:rPr lang="zh-CN" altLang="en-US" sz="2000" dirty="0">
                <a:latin typeface="Arial" panose="020B0604020202020204" pitchFamily="34" charset="0"/>
              </a:rPr>
              <a:t>、现象：缩孔（孔径小于设计孔径）。</a:t>
            </a:r>
            <a:endParaRPr lang="en-US" altLang="zh-CN" sz="2000" dirty="0">
              <a:latin typeface="Arial" panose="020B0604020202020204" pitchFamily="34" charset="0"/>
            </a:endParaRPr>
          </a:p>
          <a:p>
            <a:endParaRPr lang="zh-CN" altLang="en-US" sz="2000" dirty="0">
              <a:latin typeface="Arial" panose="020B0604020202020204" pitchFamily="34" charset="0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4446588" y="4005263"/>
            <a:ext cx="5048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H="1">
            <a:off x="5080000" y="4005263"/>
            <a:ext cx="5048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0" name="文本框 18"/>
          <p:cNvSpPr txBox="1"/>
          <p:nvPr/>
        </p:nvSpPr>
        <p:spPr>
          <a:xfrm>
            <a:off x="4951413" y="4132263"/>
            <a:ext cx="696912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1.8m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>
            <a:off x="4519613" y="4775200"/>
            <a:ext cx="3587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>
            <a:off x="5180013" y="4797425"/>
            <a:ext cx="215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3" name="文本框 23"/>
          <p:cNvSpPr txBox="1"/>
          <p:nvPr/>
        </p:nvSpPr>
        <p:spPr>
          <a:xfrm>
            <a:off x="5006975" y="4852988"/>
            <a:ext cx="698500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1.6m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705475" y="1035050"/>
            <a:ext cx="2979738" cy="4000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自由落钻及卡钻</a:t>
            </a:r>
            <a:endParaRPr kumimoji="0" lang="zh-CN" altLang="en-US" sz="20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55" name="文本框 26"/>
          <p:cNvSpPr txBox="1"/>
          <p:nvPr/>
        </p:nvSpPr>
        <p:spPr>
          <a:xfrm>
            <a:off x="1463675" y="4090988"/>
            <a:ext cx="877888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硬塑层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6156" name="文本框 27"/>
          <p:cNvSpPr txBox="1"/>
          <p:nvPr/>
        </p:nvSpPr>
        <p:spPr>
          <a:xfrm>
            <a:off x="1681163" y="5073650"/>
            <a:ext cx="2492375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软塑层（流塑层黏土）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3794" name="文本占位符 3"/>
          <p:cNvSpPr txBox="1"/>
          <p:nvPr/>
        </p:nvSpPr>
        <p:spPr>
          <a:xfrm>
            <a:off x="395288" y="188913"/>
            <a:ext cx="8353425" cy="38163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buFontTx/>
              <a:buNone/>
            </a:pPr>
            <a:r>
              <a:rPr lang="en-US" altLang="zh-CN" sz="2000" dirty="0"/>
              <a:t>2</a:t>
            </a:r>
            <a:r>
              <a:rPr lang="zh-CN" altLang="en-US" sz="2000" dirty="0"/>
              <a:t>注浆法（总结）</a:t>
            </a:r>
            <a:endParaRPr lang="en-US" altLang="zh-CN" sz="2000" dirty="0"/>
          </a:p>
          <a:p>
            <a:pPr marL="0" lvl="0" indent="0">
              <a:buFontTx/>
              <a:buNone/>
            </a:pPr>
            <a:r>
              <a:rPr lang="zh-CN" altLang="en-US" sz="1600" dirty="0"/>
              <a:t>优点：减少塌孔机率及范围 。</a:t>
            </a:r>
            <a:endParaRPr lang="en-US" altLang="zh-CN" sz="1600" dirty="0"/>
          </a:p>
          <a:p>
            <a:pPr marL="0" lvl="0" indent="0">
              <a:buFontTx/>
              <a:buNone/>
            </a:pPr>
            <a:r>
              <a:rPr lang="zh-CN" altLang="en-US" sz="1600" dirty="0"/>
              <a:t>缺点：</a:t>
            </a:r>
            <a:r>
              <a:rPr lang="en-US" altLang="zh-CN" sz="1600" dirty="0"/>
              <a:t>1</a:t>
            </a:r>
            <a:r>
              <a:rPr lang="zh-CN" altLang="en-US" sz="1600" dirty="0"/>
              <a:t>，从技术上：砂浆无法把大溶洞填饱和，桩基施工时也会漏浆。</a:t>
            </a:r>
            <a:endParaRPr lang="en-US" altLang="zh-CN" sz="1600" dirty="0"/>
          </a:p>
          <a:p>
            <a:pPr marL="0" lvl="0" indent="0">
              <a:buFontTx/>
              <a:buNone/>
            </a:pPr>
            <a:r>
              <a:rPr lang="en-US" altLang="zh-CN" sz="1600" dirty="0"/>
              <a:t>             2</a:t>
            </a:r>
            <a:r>
              <a:rPr lang="zh-CN" altLang="en-US" sz="1600" dirty="0"/>
              <a:t>，质量上：对溶洞斜面探头石等不良地质没有起到作用。</a:t>
            </a:r>
            <a:endParaRPr lang="en-US" altLang="zh-CN" sz="1600" dirty="0"/>
          </a:p>
          <a:p>
            <a:pPr marL="0" lvl="0" indent="0">
              <a:buFontTx/>
              <a:buNone/>
            </a:pPr>
            <a:r>
              <a:rPr lang="en-US" altLang="zh-CN" sz="1600" dirty="0"/>
              <a:t>            3</a:t>
            </a:r>
            <a:r>
              <a:rPr lang="zh-CN" altLang="en-US" sz="1600" dirty="0"/>
              <a:t>，在经济上：大面积处理，砂浆用量大，随着溶沟溶槽流失</a:t>
            </a:r>
            <a:r>
              <a:rPr lang="en-US" altLang="zh-CN" sz="1600" dirty="0"/>
              <a:t> </a:t>
            </a:r>
            <a:r>
              <a:rPr lang="zh-CN" altLang="en-US" sz="1600" dirty="0"/>
              <a:t>，用量无法控制，增大     工程造价。</a:t>
            </a:r>
            <a:endParaRPr lang="en-US" altLang="zh-CN" sz="1600" dirty="0"/>
          </a:p>
          <a:p>
            <a:pPr marL="0" lvl="0" indent="0">
              <a:buFontTx/>
              <a:buNone/>
            </a:pPr>
            <a:endParaRPr lang="en-US" altLang="zh-CN" sz="1600" dirty="0"/>
          </a:p>
          <a:p>
            <a:pPr marL="0" lvl="0" indent="0">
              <a:buFontTx/>
              <a:buNone/>
            </a:pPr>
            <a:endParaRPr lang="zh-CN" altLang="en-US" sz="1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4818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116013" y="188913"/>
            <a:ext cx="7343775" cy="719137"/>
          </a:xfrm>
          <a:ln/>
        </p:spPr>
        <p:txBody>
          <a:bodyPr vert="horz" wrap="square" lIns="91440" tIns="45720" rIns="91440" bIns="45720" anchor="t" anchorCtr="0"/>
          <a:p>
            <a:pPr algn="ctr" defTabSz="685800">
              <a:buClrTx/>
              <a:buSzTx/>
            </a:pPr>
            <a:r>
              <a:rPr lang="en-US" altLang="zh-CN" sz="2000" kern="1200" dirty="0">
                <a:latin typeface="+mn-lt"/>
                <a:ea typeface="+mn-ea"/>
                <a:cs typeface="+mn-cs"/>
              </a:rPr>
              <a:t>3</a:t>
            </a:r>
            <a:r>
              <a:rPr lang="zh-CN" altLang="en-US" sz="2000" kern="1200" dirty="0">
                <a:latin typeface="+mn-lt"/>
                <a:ea typeface="+mn-ea"/>
                <a:cs typeface="+mn-cs"/>
              </a:rPr>
              <a:t>，片石、粘土和水泥筑壁法</a:t>
            </a:r>
            <a:endParaRPr lang="en-US" altLang="zh-CN" sz="2000" kern="1200" dirty="0">
              <a:latin typeface="+mn-lt"/>
              <a:ea typeface="+mn-ea"/>
              <a:cs typeface="+mn-cs"/>
            </a:endParaRPr>
          </a:p>
          <a:p>
            <a:pPr defTabSz="685800">
              <a:buClrTx/>
              <a:buSzTx/>
            </a:pPr>
            <a:endParaRPr lang="zh-CN" altLang="en-US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34819" name="文本占位符 3"/>
          <p:cNvSpPr txBox="1"/>
          <p:nvPr/>
        </p:nvSpPr>
        <p:spPr>
          <a:xfrm>
            <a:off x="1116013" y="561975"/>
            <a:ext cx="7343775" cy="71913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buFontTx/>
              <a:buNone/>
            </a:pPr>
            <a:r>
              <a:rPr lang="zh-CN" altLang="en-US" sz="1600" dirty="0"/>
              <a:t>第一步：进入溶洞后，反复抛填片石，反复挤压，形成孔壁骨架</a:t>
            </a:r>
            <a:endParaRPr lang="zh-CN" altLang="en-US" sz="1600" dirty="0"/>
          </a:p>
        </p:txBody>
      </p:sp>
      <p:pic>
        <p:nvPicPr>
          <p:cNvPr id="34820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922338"/>
            <a:ext cx="8064500" cy="5819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3275856" y="5589240"/>
            <a:ext cx="110799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 w="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纯片石</a:t>
            </a:r>
            <a:endParaRPr kumimoji="0" lang="zh-CN" altLang="en-US" sz="2400" b="1" i="0" u="none" strike="noStrike" kern="1200" cap="none" spc="0" normalizeH="0" baseline="0" noProof="0" dirty="0">
              <a:ln w="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5842" name="文本占位符 3"/>
          <p:cNvSpPr txBox="1"/>
          <p:nvPr/>
        </p:nvSpPr>
        <p:spPr>
          <a:xfrm>
            <a:off x="1116013" y="188913"/>
            <a:ext cx="7632700" cy="863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buFontTx/>
              <a:buNone/>
            </a:pPr>
            <a:r>
              <a:rPr lang="en-US" altLang="zh-CN" sz="2000" dirty="0"/>
              <a:t>3</a:t>
            </a:r>
            <a:r>
              <a:rPr lang="zh-CN" altLang="en-US" sz="2000" dirty="0"/>
              <a:t>，片石、粘土和水泥筑壁法</a:t>
            </a:r>
            <a:endParaRPr lang="en-US" altLang="zh-CN" sz="2000" dirty="0"/>
          </a:p>
          <a:p>
            <a:pPr marL="0" lvl="0" indent="0">
              <a:buFontTx/>
              <a:buNone/>
            </a:pPr>
            <a:r>
              <a:rPr lang="zh-CN" altLang="en-US" sz="1600" dirty="0"/>
              <a:t>第二步：反复抛填片石粘土混和物，反复挤压加固孔壁（片石粒径小</a:t>
            </a:r>
            <a:r>
              <a:rPr lang="en-US" altLang="zh-CN" sz="1600" dirty="0"/>
              <a:t>30cm</a:t>
            </a:r>
            <a:r>
              <a:rPr lang="zh-CN" altLang="en-US" sz="1600" dirty="0"/>
              <a:t>，石土比例</a:t>
            </a:r>
            <a:r>
              <a:rPr lang="en-US" altLang="zh-CN" sz="1600" dirty="0"/>
              <a:t>8</a:t>
            </a:r>
            <a:r>
              <a:rPr lang="zh-CN" altLang="en-US" sz="1600" dirty="0"/>
              <a:t>：</a:t>
            </a:r>
            <a:r>
              <a:rPr lang="en-US" altLang="zh-CN" sz="1600" dirty="0"/>
              <a:t>2</a:t>
            </a:r>
            <a:r>
              <a:rPr lang="zh-CN" altLang="en-US" sz="1600" dirty="0"/>
              <a:t>）</a:t>
            </a:r>
            <a:endParaRPr lang="zh-CN" altLang="en-US" sz="1600" dirty="0"/>
          </a:p>
        </p:txBody>
      </p:sp>
      <p:pic>
        <p:nvPicPr>
          <p:cNvPr id="35843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188" y="1052513"/>
            <a:ext cx="8208962" cy="54181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3991927" y="5013176"/>
            <a:ext cx="173156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 w="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石土混和物</a:t>
            </a:r>
            <a:endParaRPr kumimoji="0" lang="zh-CN" altLang="en-US" sz="2400" b="1" i="0" u="none" strike="noStrike" kern="1200" cap="none" spc="0" normalizeH="0" baseline="0" noProof="0" dirty="0">
              <a:ln w="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6866" name="文本占位符 3"/>
          <p:cNvSpPr txBox="1"/>
          <p:nvPr/>
        </p:nvSpPr>
        <p:spPr>
          <a:xfrm>
            <a:off x="1116013" y="188913"/>
            <a:ext cx="7632700" cy="9366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buFontTx/>
              <a:buNone/>
            </a:pPr>
            <a:r>
              <a:rPr lang="en-US" altLang="zh-CN" sz="2000" dirty="0"/>
              <a:t>3</a:t>
            </a:r>
            <a:r>
              <a:rPr lang="zh-CN" altLang="en-US" sz="2000" dirty="0"/>
              <a:t>，片石、粘土和水泥筑壁法</a:t>
            </a:r>
            <a:endParaRPr lang="en-US" altLang="zh-CN" sz="2000" dirty="0"/>
          </a:p>
          <a:p>
            <a:pPr marL="0" lvl="0" indent="0">
              <a:buFontTx/>
              <a:buNone/>
            </a:pPr>
            <a:r>
              <a:rPr lang="zh-CN" altLang="en-US" sz="1600" dirty="0"/>
              <a:t>第三步：</a:t>
            </a:r>
            <a:r>
              <a:rPr lang="en-US" altLang="zh-CN" sz="1600" dirty="0"/>
              <a:t> </a:t>
            </a:r>
            <a:r>
              <a:rPr lang="zh-CN" altLang="en-US" sz="1600" dirty="0"/>
              <a:t>反复回填小片石、粘土、水泥混和物加固孔壁（片石粒径小</a:t>
            </a:r>
            <a:r>
              <a:rPr lang="en-US" altLang="zh-CN" sz="1600" dirty="0"/>
              <a:t>10cm</a:t>
            </a:r>
            <a:r>
              <a:rPr lang="zh-CN" altLang="en-US" sz="1600" dirty="0"/>
              <a:t>，石土水泥比例为：</a:t>
            </a:r>
            <a:r>
              <a:rPr lang="en-US" altLang="zh-CN" sz="1600" dirty="0"/>
              <a:t>4</a:t>
            </a:r>
            <a:r>
              <a:rPr lang="zh-CN" altLang="en-US" sz="1600" dirty="0"/>
              <a:t>：</a:t>
            </a:r>
            <a:r>
              <a:rPr lang="en-US" altLang="zh-CN" sz="1600" dirty="0"/>
              <a:t>4</a:t>
            </a:r>
            <a:r>
              <a:rPr lang="zh-CN" altLang="en-US" sz="1600" dirty="0"/>
              <a:t>：</a:t>
            </a:r>
            <a:r>
              <a:rPr lang="en-US" altLang="zh-CN" sz="1600" dirty="0"/>
              <a:t>2</a:t>
            </a:r>
            <a:r>
              <a:rPr lang="zh-CN" altLang="en-US" sz="1600" dirty="0"/>
              <a:t>）</a:t>
            </a:r>
            <a:endParaRPr lang="zh-CN" altLang="en-US" sz="1600" dirty="0"/>
          </a:p>
        </p:txBody>
      </p:sp>
      <p:pic>
        <p:nvPicPr>
          <p:cNvPr id="36867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0113" y="1196975"/>
            <a:ext cx="7993062" cy="5483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4139952" y="5229200"/>
            <a:ext cx="235032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 w="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石土水泥混和物</a:t>
            </a:r>
            <a:endParaRPr kumimoji="0" lang="zh-CN" altLang="en-US" sz="2400" b="1" i="0" u="none" strike="noStrike" kern="1200" cap="none" spc="0" normalizeH="0" baseline="0" noProof="0" dirty="0">
              <a:ln w="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7890" name="文本占位符 3"/>
          <p:cNvSpPr txBox="1"/>
          <p:nvPr/>
        </p:nvSpPr>
        <p:spPr>
          <a:xfrm>
            <a:off x="1116013" y="188913"/>
            <a:ext cx="7632700" cy="9366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buFontTx/>
              <a:buNone/>
            </a:pPr>
            <a:endParaRPr lang="zh-CN" altLang="en-US" sz="1600" dirty="0"/>
          </a:p>
        </p:txBody>
      </p:sp>
      <p:sp>
        <p:nvSpPr>
          <p:cNvPr id="37891" name="文本占位符 3"/>
          <p:cNvSpPr txBox="1"/>
          <p:nvPr/>
        </p:nvSpPr>
        <p:spPr>
          <a:xfrm>
            <a:off x="827088" y="188913"/>
            <a:ext cx="7632700" cy="9366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buFontTx/>
              <a:buNone/>
            </a:pPr>
            <a:r>
              <a:rPr lang="en-US" altLang="zh-CN" sz="2000" dirty="0"/>
              <a:t>3</a:t>
            </a:r>
            <a:r>
              <a:rPr lang="zh-CN" altLang="en-US" sz="2000" dirty="0"/>
              <a:t>，片石、粘土和水泥筑壁法</a:t>
            </a:r>
            <a:endParaRPr lang="en-US" altLang="zh-CN" sz="2000" dirty="0"/>
          </a:p>
          <a:p>
            <a:pPr marL="0" lvl="0" indent="0">
              <a:buFontTx/>
              <a:buNone/>
            </a:pPr>
            <a:r>
              <a:rPr lang="zh-CN" altLang="en-US" sz="1600" dirty="0"/>
              <a:t>第四步：钻进设计高程后，抛填水泥粘土混和物进行扫孔，用量按孔深每</a:t>
            </a:r>
            <a:r>
              <a:rPr lang="en-US" altLang="zh-CN" sz="1600" dirty="0"/>
              <a:t>3</a:t>
            </a:r>
            <a:r>
              <a:rPr lang="zh-CN" altLang="en-US" sz="1600" dirty="0"/>
              <a:t>米一包水泥造浆挤压，直至无漏浆为止</a:t>
            </a:r>
            <a:endParaRPr lang="zh-CN" altLang="en-US" sz="1600" dirty="0"/>
          </a:p>
        </p:txBody>
      </p:sp>
      <p:pic>
        <p:nvPicPr>
          <p:cNvPr id="37892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1196975"/>
            <a:ext cx="8496300" cy="55451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8914" name="文本占位符 3"/>
          <p:cNvSpPr txBox="1"/>
          <p:nvPr/>
        </p:nvSpPr>
        <p:spPr>
          <a:xfrm>
            <a:off x="395288" y="188913"/>
            <a:ext cx="8353425" cy="35274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buFontTx/>
              <a:buNone/>
            </a:pPr>
            <a:r>
              <a:rPr lang="en-US" altLang="zh-CN" sz="2000" dirty="0"/>
              <a:t>3</a:t>
            </a:r>
            <a:r>
              <a:rPr lang="zh-CN" altLang="en-US" sz="2000" dirty="0"/>
              <a:t>，片石、粘土和水泥筑壁法（总结）</a:t>
            </a:r>
            <a:endParaRPr lang="en-US" altLang="zh-CN" sz="2000" dirty="0"/>
          </a:p>
          <a:p>
            <a:pPr marL="0" lvl="0" indent="0">
              <a:buFontTx/>
              <a:buNone/>
            </a:pPr>
            <a:endParaRPr lang="en-US" altLang="zh-CN" sz="2000" dirty="0"/>
          </a:p>
          <a:p>
            <a:pPr marL="0" lvl="0" indent="0">
              <a:buFontTx/>
              <a:buNone/>
            </a:pPr>
            <a:r>
              <a:rPr lang="en-US" altLang="zh-CN" sz="1600" dirty="0"/>
              <a:t> </a:t>
            </a:r>
            <a:r>
              <a:rPr lang="zh-CN" altLang="en-US" sz="1600" dirty="0"/>
              <a:t>优点：</a:t>
            </a:r>
            <a:r>
              <a:rPr lang="en-US" altLang="zh-CN" sz="1600" dirty="0"/>
              <a:t>1</a:t>
            </a:r>
            <a:r>
              <a:rPr lang="zh-CN" altLang="en-US" sz="1600" dirty="0"/>
              <a:t>，从质量上，确保桩基的垂直度，加厚了钢筋保护层，增加了桩与地层的摩擦力，加大了桩基的承载力。</a:t>
            </a:r>
            <a:endParaRPr lang="en-US" altLang="zh-CN" sz="1600" dirty="0"/>
          </a:p>
          <a:p>
            <a:pPr marL="0" lvl="0" indent="0">
              <a:buFontTx/>
              <a:buNone/>
            </a:pPr>
            <a:r>
              <a:rPr lang="en-US" altLang="zh-CN" sz="1600" dirty="0"/>
              <a:t>              2</a:t>
            </a:r>
            <a:r>
              <a:rPr lang="zh-CN" altLang="en-US" sz="1600" dirty="0"/>
              <a:t>，从技术上施工工艺简单，加快了施工进度。</a:t>
            </a:r>
            <a:endParaRPr lang="en-US" altLang="zh-CN" sz="1600" dirty="0"/>
          </a:p>
          <a:p>
            <a:pPr marL="0" lvl="0" indent="0">
              <a:buFontTx/>
              <a:buNone/>
            </a:pPr>
            <a:r>
              <a:rPr lang="en-US" altLang="zh-CN" sz="1600" dirty="0"/>
              <a:t>              3</a:t>
            </a:r>
            <a:r>
              <a:rPr lang="zh-CN" altLang="en-US" sz="1600" dirty="0"/>
              <a:t>，安全上，进溶洞漏浆后及时回填，处理时间短，避免大面积坍塌事故发生。</a:t>
            </a:r>
            <a:endParaRPr lang="en-US" altLang="zh-CN" sz="1600" dirty="0"/>
          </a:p>
          <a:p>
            <a:pPr marL="0" lvl="0" indent="0">
              <a:buFontTx/>
              <a:buNone/>
            </a:pPr>
            <a:r>
              <a:rPr lang="en-US" altLang="zh-CN" sz="1600" dirty="0"/>
              <a:t>              4</a:t>
            </a:r>
            <a:r>
              <a:rPr lang="zh-CN" altLang="en-US" sz="1600" dirty="0"/>
              <a:t>，从经济上造价成本低。</a:t>
            </a:r>
            <a:endParaRPr lang="en-US" altLang="zh-CN" sz="1600" dirty="0"/>
          </a:p>
          <a:p>
            <a:pPr marL="0" lvl="0" indent="0">
              <a:buFontTx/>
              <a:buNone/>
            </a:pPr>
            <a:r>
              <a:rPr lang="zh-CN" altLang="en-US" sz="1600" dirty="0"/>
              <a:t>缺点：灌注混凝土轻度超方量。</a:t>
            </a:r>
            <a:endParaRPr lang="zh-CN" altLang="en-US" sz="1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9938" name="文本占位符 3"/>
          <p:cNvSpPr txBox="1"/>
          <p:nvPr/>
        </p:nvSpPr>
        <p:spPr>
          <a:xfrm>
            <a:off x="395288" y="692150"/>
            <a:ext cx="8353425" cy="35274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buFontTx/>
              <a:buNone/>
            </a:pPr>
            <a:r>
              <a:rPr lang="en-US" altLang="zh-CN" sz="4400" dirty="0"/>
              <a:t>4.</a:t>
            </a:r>
            <a:r>
              <a:rPr lang="zh-CN" altLang="en-US" sz="4400" dirty="0"/>
              <a:t>总结</a:t>
            </a:r>
            <a:endParaRPr lang="en-US" altLang="zh-CN" sz="4400" dirty="0"/>
          </a:p>
          <a:p>
            <a:pPr marL="0" lvl="0" indent="0">
              <a:buFontTx/>
              <a:buNone/>
            </a:pPr>
            <a:endParaRPr lang="en-US" altLang="zh-CN" sz="2000" dirty="0"/>
          </a:p>
          <a:p>
            <a:pPr marL="0" lvl="0" indent="0">
              <a:buFontTx/>
              <a:buNone/>
            </a:pPr>
            <a:r>
              <a:rPr lang="en-US" altLang="zh-CN" sz="1600" dirty="0"/>
              <a:t> </a:t>
            </a:r>
            <a:r>
              <a:rPr lang="zh-CN" altLang="en-US" sz="2000" dirty="0"/>
              <a:t>综合以上三种方法，片石、粘土、水泥筑壁法，具有以下优势：</a:t>
            </a:r>
            <a:endParaRPr lang="en-US" altLang="zh-CN" sz="2000" dirty="0"/>
          </a:p>
          <a:p>
            <a:pPr marL="0" lvl="0" indent="0">
              <a:buFontTx/>
              <a:buNone/>
            </a:pPr>
            <a:r>
              <a:rPr lang="en-US" altLang="zh-CN" sz="2000" dirty="0"/>
              <a:t>1</a:t>
            </a:r>
            <a:r>
              <a:rPr lang="zh-CN" altLang="en-US" sz="2000" dirty="0"/>
              <a:t>，技术最优</a:t>
            </a:r>
            <a:endParaRPr lang="en-US" altLang="zh-CN" sz="2000" dirty="0"/>
          </a:p>
          <a:p>
            <a:pPr marL="0" lvl="0" indent="0">
              <a:buFontTx/>
              <a:buNone/>
            </a:pPr>
            <a:r>
              <a:rPr lang="en-US" altLang="zh-CN" sz="2000" dirty="0"/>
              <a:t>2</a:t>
            </a:r>
            <a:r>
              <a:rPr lang="zh-CN" altLang="en-US" sz="2000" dirty="0"/>
              <a:t>，安全最可靠</a:t>
            </a:r>
            <a:endParaRPr lang="en-US" altLang="zh-CN" sz="2000" dirty="0"/>
          </a:p>
          <a:p>
            <a:pPr marL="0" lvl="0" indent="0">
              <a:buFontTx/>
              <a:buNone/>
            </a:pPr>
            <a:r>
              <a:rPr lang="en-US" altLang="zh-CN" sz="2000" dirty="0"/>
              <a:t>3</a:t>
            </a:r>
            <a:r>
              <a:rPr lang="zh-CN" altLang="en-US" sz="2000" dirty="0"/>
              <a:t>，质量最佳</a:t>
            </a:r>
            <a:endParaRPr lang="en-US" altLang="zh-CN" sz="2000" dirty="0"/>
          </a:p>
          <a:p>
            <a:pPr marL="0" lvl="0" indent="0">
              <a:buFontTx/>
              <a:buNone/>
            </a:pPr>
            <a:r>
              <a:rPr lang="en-US" altLang="zh-CN" sz="2000" dirty="0"/>
              <a:t>4</a:t>
            </a:r>
            <a:r>
              <a:rPr lang="zh-CN" altLang="en-US" sz="2000" dirty="0"/>
              <a:t>，经济最省。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62" name="标题 1"/>
          <p:cNvSpPr>
            <a:spLocks noGrp="1"/>
          </p:cNvSpPr>
          <p:nvPr>
            <p:ph type="title"/>
          </p:nvPr>
        </p:nvSpPr>
        <p:spPr>
          <a:xfrm>
            <a:off x="1331913" y="3213100"/>
            <a:ext cx="6480175" cy="863600"/>
          </a:xfrm>
          <a:ln/>
        </p:spPr>
        <p:txBody>
          <a:bodyPr vert="horz" wrap="square" lIns="91440" tIns="45720" rIns="91440" bIns="45720" anchor="ctr" anchorCtr="0"/>
          <a:p>
            <a:r>
              <a:rPr lang="zh-CN" altLang="en-US" dirty="0"/>
              <a:t>                      谢谢观赏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7170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300" y="765175"/>
            <a:ext cx="7488238" cy="5967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6084888" y="1103313"/>
            <a:ext cx="1971675" cy="4000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缩孔严重</a:t>
            </a:r>
            <a:endParaRPr kumimoji="0" lang="zh-CN" altLang="en-US" sz="20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>
            <a:off x="4378325" y="5287963"/>
            <a:ext cx="215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>
            <a:off x="4643438" y="5286375"/>
            <a:ext cx="2889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4" name="文本框 14"/>
          <p:cNvSpPr txBox="1"/>
          <p:nvPr/>
        </p:nvSpPr>
        <p:spPr>
          <a:xfrm>
            <a:off x="4306888" y="5270500"/>
            <a:ext cx="69850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1.5m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>
            <a:off x="4176713" y="4267200"/>
            <a:ext cx="2619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H="1">
            <a:off x="5003800" y="4267200"/>
            <a:ext cx="2889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7" name="文本框 17"/>
          <p:cNvSpPr txBox="1"/>
          <p:nvPr/>
        </p:nvSpPr>
        <p:spPr>
          <a:xfrm>
            <a:off x="4378325" y="4076700"/>
            <a:ext cx="69850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1.8m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4176713" y="3717925"/>
            <a:ext cx="2619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H="1">
            <a:off x="4932363" y="3717925"/>
            <a:ext cx="2873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0" name="文本框 21"/>
          <p:cNvSpPr txBox="1"/>
          <p:nvPr/>
        </p:nvSpPr>
        <p:spPr>
          <a:xfrm>
            <a:off x="4367213" y="3521075"/>
            <a:ext cx="696912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1.8m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81" name="文本框 22"/>
          <p:cNvSpPr txBox="1"/>
          <p:nvPr/>
        </p:nvSpPr>
        <p:spPr>
          <a:xfrm>
            <a:off x="611188" y="0"/>
            <a:ext cx="6880225" cy="1016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000" dirty="0">
                <a:latin typeface="Arial" panose="020B0604020202020204" pitchFamily="34" charset="0"/>
              </a:rPr>
              <a:t>2.</a:t>
            </a:r>
            <a:r>
              <a:rPr lang="zh-CN" altLang="en-US" sz="2000" dirty="0">
                <a:latin typeface="Arial" panose="020B0604020202020204" pitchFamily="34" charset="0"/>
              </a:rPr>
              <a:t>危害</a:t>
            </a:r>
            <a:r>
              <a:rPr lang="en-US" altLang="zh-CN" sz="2000" dirty="0">
                <a:latin typeface="Arial" panose="020B0604020202020204" pitchFamily="34" charset="0"/>
              </a:rPr>
              <a:t>:</a:t>
            </a:r>
            <a:r>
              <a:rPr lang="zh-CN" altLang="en-US" sz="2000" dirty="0">
                <a:latin typeface="Arial" panose="020B0604020202020204" pitchFamily="34" charset="0"/>
              </a:rPr>
              <a:t>产生卡钻，埋钻，粘钻，无法进尺，钢筋笼的混凝土</a:t>
            </a:r>
            <a:endParaRPr lang="en-US" altLang="zh-CN" sz="2000" dirty="0">
              <a:latin typeface="Arial" panose="020B0604020202020204" pitchFamily="34" charset="0"/>
            </a:endParaRPr>
          </a:p>
          <a:p>
            <a:r>
              <a:rPr lang="zh-CN" altLang="en-US" sz="2000" dirty="0">
                <a:latin typeface="Arial" panose="020B0604020202020204" pitchFamily="34" charset="0"/>
              </a:rPr>
              <a:t>保护层过小及降低桩承载力的质量问题。</a:t>
            </a:r>
            <a:br>
              <a:rPr lang="en-US" altLang="zh-CN" sz="2000" dirty="0">
                <a:latin typeface="Arial" panose="020B0604020202020204" pitchFamily="34" charset="0"/>
              </a:rPr>
            </a:br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7182" name="文本框 23"/>
          <p:cNvSpPr txBox="1"/>
          <p:nvPr/>
        </p:nvSpPr>
        <p:spPr>
          <a:xfrm>
            <a:off x="1547813" y="4286250"/>
            <a:ext cx="87630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硬塑层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3" name="文本框 24"/>
          <p:cNvSpPr txBox="1"/>
          <p:nvPr/>
        </p:nvSpPr>
        <p:spPr>
          <a:xfrm>
            <a:off x="1763713" y="5270500"/>
            <a:ext cx="2492375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软塑层（流塑层黏土）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8194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9438" y="676275"/>
            <a:ext cx="7632700" cy="5954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6124575" y="1341438"/>
            <a:ext cx="2087563" cy="4000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 w="0"/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抛填片石</a:t>
            </a:r>
            <a:endParaRPr kumimoji="0" lang="zh-CN" altLang="en-US" sz="2000" b="0" i="0" u="none" strike="noStrike" kern="1200" cap="none" spc="0" normalizeH="0" baseline="0" noProof="0" dirty="0">
              <a:ln w="0"/>
              <a:solidFill>
                <a:schemeClr val="dk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96" name="文本框 7"/>
          <p:cNvSpPr txBox="1"/>
          <p:nvPr/>
        </p:nvSpPr>
        <p:spPr>
          <a:xfrm>
            <a:off x="1547813" y="4286250"/>
            <a:ext cx="87630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硬塑层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8197" name="文本框 8"/>
          <p:cNvSpPr txBox="1"/>
          <p:nvPr/>
        </p:nvSpPr>
        <p:spPr>
          <a:xfrm>
            <a:off x="1763713" y="5270500"/>
            <a:ext cx="2492375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软塑层（流塑层黏土）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8198" name="标题 1"/>
          <p:cNvSpPr>
            <a:spLocks noGrp="1"/>
          </p:cNvSpPr>
          <p:nvPr>
            <p:ph type="title"/>
          </p:nvPr>
        </p:nvSpPr>
        <p:spPr>
          <a:xfrm>
            <a:off x="979488" y="115888"/>
            <a:ext cx="6832600" cy="433387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br>
              <a:rPr lang="en-US" altLang="zh-CN" sz="1600" dirty="0">
                <a:solidFill>
                  <a:srgbClr val="7030A0"/>
                </a:solidFill>
              </a:rPr>
            </a:br>
            <a:br>
              <a:rPr lang="en-US" altLang="zh-CN" sz="1600" dirty="0">
                <a:solidFill>
                  <a:srgbClr val="7030A0"/>
                </a:solidFill>
              </a:rPr>
            </a:br>
            <a:r>
              <a:rPr lang="en-US" altLang="zh-CN" sz="2000" dirty="0"/>
              <a:t>3</a:t>
            </a:r>
            <a:r>
              <a:rPr lang="zh-CN" altLang="en-US" sz="2000" dirty="0"/>
              <a:t>、治理：采用多次抛片石，多次复钻挤压，机械护壁。</a:t>
            </a:r>
            <a:br>
              <a:rPr lang="en-US" altLang="zh-CN" sz="2000" dirty="0"/>
            </a:br>
            <a:br>
              <a:rPr lang="en-US" altLang="zh-CN" sz="2000" dirty="0"/>
            </a:br>
            <a:endParaRPr lang="zh-CN" alt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9218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0113" y="549275"/>
            <a:ext cx="7559675" cy="5948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156325" y="1125538"/>
            <a:ext cx="1987550" cy="4000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多次复钻挤压</a:t>
            </a:r>
            <a:endParaRPr kumimoji="0" lang="zh-CN" altLang="en-US" sz="20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42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4213" y="115888"/>
            <a:ext cx="7343775" cy="6545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5940425" y="765175"/>
            <a:ext cx="2087563" cy="4000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治理后效果</a:t>
            </a:r>
            <a:endParaRPr kumimoji="0" lang="zh-CN" altLang="en-US" sz="20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266" name="矩形 1"/>
          <p:cNvSpPr/>
          <p:nvPr/>
        </p:nvSpPr>
        <p:spPr>
          <a:xfrm>
            <a:off x="468313" y="404813"/>
            <a:ext cx="8280400" cy="26463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zh-CN" altLang="en-US" sz="2000" b="1" dirty="0">
                <a:latin typeface="宋体" panose="02010600030101010101" pitchFamily="2" charset="-122"/>
              </a:rPr>
              <a:t>二、溶洞复杂多样性分析</a:t>
            </a:r>
            <a:endParaRPr lang="en-US" altLang="zh-CN" sz="2000" b="1" dirty="0">
              <a:latin typeface="宋体" panose="02010600030101010101" pitchFamily="2" charset="-122"/>
            </a:endParaRPr>
          </a:p>
          <a:p>
            <a:pPr algn="ctr" eaLnBrk="1" hangingPunct="1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dirty="0">
                <a:latin typeface="Arial" panose="020B0604020202020204" pitchFamily="34" charset="0"/>
              </a:rPr>
              <a:t>      </a:t>
            </a:r>
            <a:r>
              <a:rPr lang="zh-CN" altLang="zh-CN" dirty="0">
                <a:latin typeface="Arial" panose="020B0604020202020204" pitchFamily="34" charset="0"/>
              </a:rPr>
              <a:t>因为本桥石灰岩形成时间（年代久远）及地下水丰富，为溶岩发育创造了良好条件，加快了溶洞、溶沟、溶槽及地下河的形成，并且数量多、体积大（溶洞最大高度25m）、又极其复杂（单个溶洞、串珠溶洞、溶沟、溶槽、地下河、石笋、石幔、石柱、孤石、探头石等相互共生），造成隐蔽性强。</a:t>
            </a:r>
            <a:r>
              <a:rPr lang="zh-CN" altLang="en-US" dirty="0">
                <a:latin typeface="Arial" panose="020B0604020202020204" pitchFamily="34" charset="0"/>
              </a:rPr>
              <a:t>由于溶洞复杂多变</a:t>
            </a:r>
            <a:r>
              <a:rPr lang="zh-CN" altLang="zh-CN" dirty="0">
                <a:latin typeface="Arial" panose="020B0604020202020204" pitchFamily="34" charset="0"/>
              </a:rPr>
              <a:t>，地勘的</a:t>
            </a:r>
            <a:r>
              <a:rPr lang="zh-CN" altLang="en-US" dirty="0">
                <a:latin typeface="Arial" panose="020B0604020202020204" pitchFamily="34" charset="0"/>
              </a:rPr>
              <a:t>钻机</a:t>
            </a:r>
            <a:r>
              <a:rPr lang="zh-CN" altLang="zh-CN" dirty="0">
                <a:latin typeface="Arial" panose="020B0604020202020204" pitchFamily="34" charset="0"/>
              </a:rPr>
              <a:t>钻头面积小，直径为9cm，所取芯样只代表周边小范围。地勘</a:t>
            </a:r>
            <a:r>
              <a:rPr lang="zh-CN" altLang="en-US" dirty="0">
                <a:latin typeface="Arial" panose="020B0604020202020204" pitchFamily="34" charset="0"/>
              </a:rPr>
              <a:t>钻探时很难探明溶洞的几何尺寸及分布情况。</a:t>
            </a:r>
            <a:endParaRPr lang="en-US" altLang="zh-CN" dirty="0">
              <a:latin typeface="Arial" panose="020B0604020202020204" pitchFamily="34" charset="0"/>
            </a:endParaRPr>
          </a:p>
          <a:p>
            <a:pPr eaLnBrk="1" hangingPunct="1"/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DF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229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988" y="620713"/>
            <a:ext cx="8863012" cy="5976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矩形 1"/>
          <p:cNvSpPr/>
          <p:nvPr/>
        </p:nvSpPr>
        <p:spPr>
          <a:xfrm>
            <a:off x="3798888" y="122238"/>
            <a:ext cx="1243012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b="1" dirty="0">
                <a:latin typeface="Arial" panose="020B0604020202020204" pitchFamily="34" charset="0"/>
              </a:rPr>
              <a:t>1</a:t>
            </a:r>
            <a:r>
              <a:rPr lang="zh-CN" altLang="en-US" b="1" dirty="0">
                <a:latin typeface="Arial" panose="020B0604020202020204" pitchFamily="34" charset="0"/>
              </a:rPr>
              <a:t>地下塔林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12292" name="文本框 2"/>
          <p:cNvSpPr txBox="1"/>
          <p:nvPr/>
        </p:nvSpPr>
        <p:spPr>
          <a:xfrm>
            <a:off x="5075238" y="4802188"/>
            <a:ext cx="646112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溶洞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>
            <a:off x="4084638" y="5300663"/>
            <a:ext cx="0" cy="215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V="1">
            <a:off x="4084638" y="5589588"/>
            <a:ext cx="0" cy="287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5" name="文本框 8"/>
          <p:cNvSpPr txBox="1"/>
          <p:nvPr/>
        </p:nvSpPr>
        <p:spPr>
          <a:xfrm>
            <a:off x="3633788" y="5345113"/>
            <a:ext cx="504825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3m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4716463" y="4652963"/>
            <a:ext cx="0" cy="431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V="1">
            <a:off x="4713288" y="5341938"/>
            <a:ext cx="0" cy="5349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8" name="文本框 13"/>
          <p:cNvSpPr txBox="1"/>
          <p:nvPr/>
        </p:nvSpPr>
        <p:spPr>
          <a:xfrm>
            <a:off x="4460875" y="5064125"/>
            <a:ext cx="504825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6m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3633788" y="3860800"/>
            <a:ext cx="4508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H="1">
            <a:off x="4284663" y="3860800"/>
            <a:ext cx="4286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1" name="文本框 18"/>
          <p:cNvSpPr txBox="1"/>
          <p:nvPr/>
        </p:nvSpPr>
        <p:spPr>
          <a:xfrm>
            <a:off x="4713288" y="3716338"/>
            <a:ext cx="1171575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孔径</a:t>
            </a:r>
            <a:r>
              <a:rPr lang="en-US" altLang="zh-CN" b="1" dirty="0">
                <a:latin typeface="Arial" panose="020B0604020202020204" pitchFamily="34" charset="0"/>
              </a:rPr>
              <a:t>1.8m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3995738" y="6237288"/>
            <a:ext cx="1428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>
            <a:off x="4284663" y="6237288"/>
            <a:ext cx="1762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4" name="文本框 23"/>
          <p:cNvSpPr txBox="1"/>
          <p:nvPr/>
        </p:nvSpPr>
        <p:spPr>
          <a:xfrm>
            <a:off x="4332288" y="6011863"/>
            <a:ext cx="1768475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钻探孔径</a:t>
            </a:r>
            <a:r>
              <a:rPr lang="en-US" altLang="zh-CN" b="1" dirty="0">
                <a:latin typeface="Arial" panose="020B0604020202020204" pitchFamily="34" charset="0"/>
              </a:rPr>
              <a:t>0.09m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2305" name="文本框 24"/>
          <p:cNvSpPr txBox="1"/>
          <p:nvPr/>
        </p:nvSpPr>
        <p:spPr>
          <a:xfrm>
            <a:off x="5041900" y="1298575"/>
            <a:ext cx="397510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钻探位于石柱上有</a:t>
            </a:r>
            <a:r>
              <a:rPr lang="en-US" altLang="zh-CN" b="1" dirty="0">
                <a:latin typeface="Arial" panose="020B0604020202020204" pitchFamily="34" charset="0"/>
              </a:rPr>
              <a:t>1#</a:t>
            </a:r>
            <a:r>
              <a:rPr lang="zh-CN" altLang="en-US" b="1" dirty="0">
                <a:latin typeface="Arial" panose="020B0604020202020204" pitchFamily="34" charset="0"/>
              </a:rPr>
              <a:t>墩</a:t>
            </a:r>
            <a:r>
              <a:rPr lang="en-US" altLang="zh-CN" b="1" dirty="0">
                <a:latin typeface="Arial" panose="020B0604020202020204" pitchFamily="34" charset="0"/>
              </a:rPr>
              <a:t>3#</a:t>
            </a:r>
            <a:r>
              <a:rPr lang="zh-CN" altLang="en-US" b="1" dirty="0">
                <a:latin typeface="Arial" panose="020B0604020202020204" pitchFamily="34" charset="0"/>
              </a:rPr>
              <a:t>桩和</a:t>
            </a:r>
            <a:r>
              <a:rPr lang="en-US" altLang="zh-CN" b="1" dirty="0">
                <a:latin typeface="Arial" panose="020B0604020202020204" pitchFamily="34" charset="0"/>
              </a:rPr>
              <a:t>4#</a:t>
            </a:r>
            <a:r>
              <a:rPr lang="zh-CN" altLang="en-US" b="1" dirty="0">
                <a:latin typeface="Arial" panose="020B0604020202020204" pitchFamily="34" charset="0"/>
              </a:rPr>
              <a:t>墩等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78e03e24-bb63-4813-af8d-b20c4fb5a0bd"/>
  <p:tag name="COMMONDATA" val="eyJoZGlkIjoiYWZlNGNiNjAyNjBkNWIwYTMyZDk3N2Y1MDZlYjJlYzIifQ=="/>
</p:tagLst>
</file>

<file path=ppt/theme/theme1.xml><?xml version="1.0" encoding="utf-8"?>
<a:theme xmlns:a="http://schemas.openxmlformats.org/drawingml/2006/main" name="Office 主题">
  <a:themeElements>
    <a:clrScheme name="蓝色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1989</Words>
  <Application>WPS 演示</Application>
  <PresentationFormat>全屏显示(4:3)</PresentationFormat>
  <Paragraphs>267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5" baseType="lpstr">
      <vt:lpstr>Arial</vt:lpstr>
      <vt:lpstr>宋体</vt:lpstr>
      <vt:lpstr>Wingdings</vt:lpstr>
      <vt:lpstr>Calibri Light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安全教育</Company>
  <LinksUpToDate>false</LinksUpToDate>
  <SharedDoc>false</SharedDoc>
  <HyperlinksChanged>false</HyperlinksChanged>
  <AppVersion>14.0000</AppVersion>
  <Manager>安全教育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安全教育</dc:title>
  <dc:creator>安全教育</dc:creator>
  <cp:keywords>安全教育</cp:keywords>
  <dc:description>安全教育</dc:description>
  <dc:subject>安全教育</dc:subject>
  <cp:category>安全教育</cp:category>
  <cp:lastModifiedBy>吴为</cp:lastModifiedBy>
  <cp:revision>431</cp:revision>
  <dcterms:created xsi:type="dcterms:W3CDTF">2017-02-13T01:07:32Z</dcterms:created>
  <dcterms:modified xsi:type="dcterms:W3CDTF">2023-05-04T06:24:51Z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90842D1364C84C878270CE99D476E289_13</vt:lpwstr>
  </property>
  <property fmtid="{D5CDD505-2E9C-101B-9397-08002B2CF9AE}" pid="3" name="KSOProductBuildVer">
    <vt:lpwstr>2052-11.1.0.14036</vt:lpwstr>
  </property>
</Properties>
</file>