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handoutMasterIdLst>
    <p:handoutMasterId r:id="rId29"/>
  </p:handoutMasterIdLst>
  <p:sldIdLst>
    <p:sldId id="256" r:id="rId4"/>
    <p:sldId id="257" r:id="rId6"/>
    <p:sldId id="259" r:id="rId7"/>
    <p:sldId id="266" r:id="rId8"/>
    <p:sldId id="267" r:id="rId9"/>
    <p:sldId id="260" r:id="rId10"/>
    <p:sldId id="268" r:id="rId11"/>
    <p:sldId id="269" r:id="rId12"/>
    <p:sldId id="270" r:id="rId13"/>
    <p:sldId id="261" r:id="rId14"/>
    <p:sldId id="271" r:id="rId15"/>
    <p:sldId id="272" r:id="rId16"/>
    <p:sldId id="262" r:id="rId17"/>
    <p:sldId id="273" r:id="rId18"/>
    <p:sldId id="274" r:id="rId19"/>
    <p:sldId id="263" r:id="rId20"/>
    <p:sldId id="275" r:id="rId21"/>
    <p:sldId id="276" r:id="rId22"/>
    <p:sldId id="264" r:id="rId23"/>
    <p:sldId id="277" r:id="rId24"/>
    <p:sldId id="278" r:id="rId25"/>
    <p:sldId id="265" r:id="rId26"/>
    <p:sldId id="279" r:id="rId27"/>
    <p:sldId id="258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9F1"/>
    <a:srgbClr val="8DC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53" autoAdjust="0"/>
    <p:restoredTop sz="95437" autoAdjust="0"/>
  </p:normalViewPr>
  <p:slideViewPr>
    <p:cSldViewPr snapToGrid="0" showGuides="1">
      <p:cViewPr>
        <p:scale>
          <a:sx n="66" d="100"/>
          <a:sy n="66" d="100"/>
        </p:scale>
        <p:origin x="2088" y="9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1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EC273-E6C1-4694-8163-A2366A1EB93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75391-ED03-4046-8572-51F235C41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D0082-1D4A-4A44-8B8E-13153434F3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E32BE-FF14-469C-A980-2BE57F58115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4462470"/>
            <a:ext cx="12190992" cy="239553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D992-2FE0-42C0-8783-6387DF53A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24C9F-986F-402C-A81B-810731B1AAD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71739" y="1891262"/>
            <a:ext cx="86485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noProof="1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养成良好的个人卫生习惯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98396" y="3283281"/>
            <a:ext cx="3762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rgbClr val="8DC775"/>
                </a:solidFill>
                <a:cs typeface="+mn-ea"/>
                <a:sym typeface="+mn-lt"/>
              </a:rPr>
              <a:t>三年级五班主题班会</a:t>
            </a:r>
            <a:endParaRPr lang="zh-CN" altLang="en-US" sz="2800" spc="300" dirty="0">
              <a:solidFill>
                <a:srgbClr val="8DC77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12803" y="1940004"/>
            <a:ext cx="83663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三、爱护卫生 </a:t>
            </a:r>
            <a:r>
              <a:rPr lang="en-US" altLang="zh-CN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— </a:t>
            </a:r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刷牙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08033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srgbClr val="8DC775"/>
                  </a:solidFill>
                  <a:cs typeface="+mn-ea"/>
                  <a:sym typeface="+mn-lt"/>
                </a:rPr>
                <a:t>爱护卫生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5573720" y="2395728"/>
            <a:ext cx="6096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顺着牙缝刷，刷上牙时，从上往下刷；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刷下牙时，从下往上刷；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刷牙齿咬颌面时，前后来回刷；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每一颗牙齿至少刷五次，里里外外都要刷；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轻轻刷刷舌头，清除舌头上的细菌，保持口气清新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73720" y="1614000"/>
            <a:ext cx="295465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600">
                <a:solidFill>
                  <a:srgbClr val="8DC775"/>
                </a:solidFill>
                <a:cs typeface="+mn-ea"/>
                <a:sym typeface="+mn-lt"/>
              </a:rPr>
              <a:t>你会刷牙吗？</a:t>
            </a:r>
            <a:endParaRPr lang="zh-CN" altLang="en-US" sz="3600">
              <a:solidFill>
                <a:srgbClr val="8DC775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89418" y="1527243"/>
            <a:ext cx="3476619" cy="347661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4702602" y="152668"/>
              <a:ext cx="29546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怎样保护牙齿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2255753" y="2786963"/>
            <a:ext cx="656810" cy="590241"/>
            <a:chOff x="6842760" y="2608000"/>
            <a:chExt cx="1203960" cy="108083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六边形 40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61"/>
            <p:cNvSpPr txBox="1"/>
            <p:nvPr/>
          </p:nvSpPr>
          <p:spPr>
            <a:xfrm>
              <a:off x="6983583" y="2608000"/>
              <a:ext cx="820724" cy="10708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283970" y="1699068"/>
            <a:ext cx="612409" cy="633187"/>
            <a:chOff x="5525852" y="1737451"/>
            <a:chExt cx="1042380" cy="1076641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六边形 43"/>
            <p:cNvSpPr/>
            <p:nvPr/>
          </p:nvSpPr>
          <p:spPr>
            <a:xfrm>
              <a:off x="5525852" y="1879080"/>
              <a:ext cx="1042380" cy="910432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64"/>
            <p:cNvSpPr txBox="1"/>
            <p:nvPr/>
          </p:nvSpPr>
          <p:spPr>
            <a:xfrm>
              <a:off x="5605878" y="1737451"/>
              <a:ext cx="882323" cy="107664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lnSpc>
                  <a:spcPct val="120000"/>
                </a:lnSpc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258837" y="3735838"/>
            <a:ext cx="637542" cy="722279"/>
            <a:chOff x="6842760" y="3697847"/>
            <a:chExt cx="1203960" cy="1362583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六边形 46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67"/>
            <p:cNvSpPr txBox="1"/>
            <p:nvPr/>
          </p:nvSpPr>
          <p:spPr>
            <a:xfrm rot="1007647">
              <a:off x="6995297" y="3697847"/>
              <a:ext cx="926210" cy="119451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lnSpc>
                  <a:spcPct val="120000"/>
                </a:lnSpc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877822" y="2852988"/>
            <a:ext cx="637543" cy="633187"/>
            <a:chOff x="4206240" y="3888181"/>
            <a:chExt cx="1203960" cy="119451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0" name="六边形 4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70"/>
            <p:cNvSpPr txBox="1"/>
            <p:nvPr/>
          </p:nvSpPr>
          <p:spPr>
            <a:xfrm>
              <a:off x="4355817" y="3888181"/>
              <a:ext cx="820724" cy="11945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lnSpc>
                  <a:spcPct val="120000"/>
                </a:lnSpc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5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78234" y="3931972"/>
            <a:ext cx="690544" cy="618386"/>
            <a:chOff x="4206240" y="2611780"/>
            <a:chExt cx="1203960" cy="107705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六边形 52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73"/>
            <p:cNvSpPr txBox="1"/>
            <p:nvPr/>
          </p:nvSpPr>
          <p:spPr>
            <a:xfrm>
              <a:off x="4239420" y="2611780"/>
              <a:ext cx="1137597" cy="101850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6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3215326" y="1803563"/>
            <a:ext cx="2013909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吃东西后漱口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839057" y="3949941"/>
            <a:ext cx="2321686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患牙病及时治疗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39057" y="2943330"/>
            <a:ext cx="2013909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睡前不吃东西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270943" y="2863596"/>
            <a:ext cx="1398357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早晚刷牙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215326" y="3951998"/>
            <a:ext cx="2013909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不咬过硬东西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789077" y="1903335"/>
            <a:ext cx="2937240" cy="452957"/>
          </a:xfrm>
          <a:prstGeom prst="rect">
            <a:avLst/>
          </a:prstGeom>
        </p:spPr>
        <p:txBody>
          <a:bodyPr wrap="none" lIns="82816" tIns="41408" rIns="82816" bIns="41408">
            <a:spAutoFit/>
          </a:bodyPr>
          <a:lstStyle/>
          <a:p>
            <a:pPr algn="r" defTabSz="1219200">
              <a:defRPr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不吃过冷过热的东西</a:t>
            </a:r>
            <a:endParaRPr lang="en-US" altLang="zh-CN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6877822" y="1778802"/>
            <a:ext cx="668840" cy="611803"/>
            <a:chOff x="5525852" y="4634637"/>
            <a:chExt cx="1203960" cy="1100163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5" name="六边形 74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8DC77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135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6" name="文本框 76"/>
            <p:cNvSpPr txBox="1"/>
            <p:nvPr/>
          </p:nvSpPr>
          <p:spPr>
            <a:xfrm>
              <a:off x="5700977" y="4634637"/>
              <a:ext cx="820725" cy="105156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 defTabSz="1219200">
                <a:defRPr/>
              </a:pPr>
              <a:r>
                <a:rPr lang="en-US" altLang="zh-CN" sz="3200">
                  <a:solidFill>
                    <a:prstClr val="white"/>
                  </a:solidFill>
                  <a:cs typeface="+mn-ea"/>
                  <a:sym typeface="+mn-lt"/>
                </a:rPr>
                <a:t>4</a:t>
              </a:r>
              <a:endParaRPr lang="zh-CN" altLang="en-US" sz="3200" baseline="-3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7" grpId="0"/>
      <p:bldP spid="59" grpId="0"/>
      <p:bldP spid="61" grpId="0"/>
      <p:bldP spid="63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12803" y="2004012"/>
            <a:ext cx="83663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四、爱护卫生 </a:t>
            </a:r>
            <a:r>
              <a:rPr lang="en-US" altLang="zh-CN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— </a:t>
            </a:r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护眼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3600">
                  <a:solidFill>
                    <a:srgbClr val="8DC775"/>
                  </a:solidFill>
                  <a:cs typeface="+mn-ea"/>
                  <a:sym typeface="+mn-lt"/>
                </a:rPr>
                <a:t>爱护眼睛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4" descr="20100716175016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7699" y="1747099"/>
            <a:ext cx="2819400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451287" y="1582731"/>
            <a:ext cx="6096000" cy="14229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看书、绘画时保持正确的姿势，要做到肩平、身直、头正、大腿平放、两小腿并拢。写字时头稍向前倾，两臂自然放在桌面上，放正纸张。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1767" y="3351199"/>
            <a:ext cx="3017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眼离书本一尺远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9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endParaRPr lang="en-US" altLang="zh-CN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9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身离桌子一拳远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9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endParaRPr lang="en-US" altLang="zh-CN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9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手离笔尖一寸远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爱护眼睛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5947868" y="201572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不要在光线太弱、太强的地方下看书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不要在行走的车上看书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不要躺着看书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不用手和脏手帕擦眼睛</a:t>
            </a:r>
            <a:endParaRPr lang="en-US" altLang="zh-CN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保持正确的姿势，保持与书本一尺的距离</a:t>
            </a:r>
            <a:endParaRPr lang="en-US" altLang="zh-CN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认真做好眼保健操</a:t>
            </a:r>
            <a:endParaRPr lang="zh-CN" altLang="en-US" sz="20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47868" y="1380115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8DC775"/>
                </a:solidFill>
                <a:cs typeface="+mn-ea"/>
                <a:sym typeface="+mn-lt"/>
              </a:rPr>
              <a:t>保护眼睛还要做到</a:t>
            </a:r>
            <a:endParaRPr lang="zh-CN" altLang="en-US" sz="2800">
              <a:solidFill>
                <a:srgbClr val="8DC775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13401" y="1765335"/>
            <a:ext cx="3200162" cy="336309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12803" y="1834330"/>
            <a:ext cx="83663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五、爱护卫生 </a:t>
            </a:r>
            <a:r>
              <a:rPr lang="en-US" altLang="zh-CN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— </a:t>
            </a:r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护鼻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爱护鼻子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830132" y="1903335"/>
            <a:ext cx="6757259" cy="2880348"/>
            <a:chOff x="961911" y="1941589"/>
            <a:chExt cx="6757259" cy="2880348"/>
          </a:xfrm>
        </p:grpSpPr>
        <p:sp>
          <p:nvSpPr>
            <p:cNvPr id="3" name="矩形 2"/>
            <p:cNvSpPr/>
            <p:nvPr/>
          </p:nvSpPr>
          <p:spPr>
            <a:xfrm>
              <a:off x="1623170" y="1959615"/>
              <a:ext cx="6096000" cy="286232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en-US" sz="20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抠鼻孔往往是引起鼻出血的最常见的原因</a:t>
              </a:r>
              <a:endPara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0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此外，手到处触摸，又不及时洗手时，手指一定很脏，经常抠鼻孔，易患鼻炎、鼻疮、鼻窦炎等疾病。</a:t>
              </a:r>
              <a:endPara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0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鼻孔的粘膜薄，血管丰富，容易被细菌侵入。</a:t>
              </a:r>
              <a:endPara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0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用鼻子呼吸，可以使吸入的空气经过鼻道时变得干净、湿润和温暖，以保护呼吸道和肺，是它们免得疾病。</a:t>
              </a:r>
              <a:endPara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961911" y="1941589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1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61911" y="2693709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2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961911" y="3453350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3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961911" y="4222299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4</a:t>
              </a:r>
              <a:endParaRPr lang="zh-CN" altLang="en-US" sz="2000">
                <a:cs typeface="+mn-ea"/>
                <a:sym typeface="+mn-lt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08729" y="1338060"/>
            <a:ext cx="2566544" cy="342205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爱护鼻子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5660141" y="1750666"/>
            <a:ext cx="1024466" cy="1022349"/>
          </a:xfrm>
          <a:prstGeom prst="ellipse">
            <a:avLst/>
          </a:prstGeom>
          <a:solidFill>
            <a:srgbClr val="8DC775"/>
          </a:solidFill>
          <a:ln>
            <a:noFill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5797726" y="3189999"/>
            <a:ext cx="766234" cy="766234"/>
          </a:xfrm>
          <a:prstGeom prst="ellipse">
            <a:avLst/>
          </a:prstGeom>
          <a:solidFill>
            <a:srgbClr val="8DC775"/>
          </a:solidFill>
          <a:ln w="9525" cmpd="sng">
            <a:noFill/>
            <a:round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6968242" y="3058766"/>
            <a:ext cx="1022350" cy="1022349"/>
          </a:xfrm>
          <a:prstGeom prst="ellipse">
            <a:avLst/>
          </a:prstGeom>
          <a:solidFill>
            <a:srgbClr val="8DC775"/>
          </a:solidFill>
          <a:ln>
            <a:noFill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354159" y="3058766"/>
            <a:ext cx="1022349" cy="1022349"/>
          </a:xfrm>
          <a:prstGeom prst="ellipse">
            <a:avLst/>
          </a:prstGeom>
          <a:solidFill>
            <a:srgbClr val="8DC775"/>
          </a:solidFill>
          <a:ln>
            <a:noFill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5660141" y="4364748"/>
            <a:ext cx="1024466" cy="1024466"/>
          </a:xfrm>
          <a:prstGeom prst="ellipse">
            <a:avLst/>
          </a:prstGeom>
          <a:solidFill>
            <a:srgbClr val="8DC775"/>
          </a:solidFill>
          <a:ln>
            <a:noFill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Freeform 7"/>
          <p:cNvSpPr/>
          <p:nvPr/>
        </p:nvSpPr>
        <p:spPr bwMode="auto">
          <a:xfrm>
            <a:off x="3850393" y="1864966"/>
            <a:ext cx="1638300" cy="444500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8DC775"/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Freeform 8"/>
          <p:cNvSpPr/>
          <p:nvPr/>
        </p:nvSpPr>
        <p:spPr bwMode="auto">
          <a:xfrm>
            <a:off x="7512226" y="1864967"/>
            <a:ext cx="757767" cy="1020233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rgbClr val="8DC775"/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7" name="Freeform 9"/>
          <p:cNvSpPr/>
          <p:nvPr/>
        </p:nvSpPr>
        <p:spPr bwMode="auto">
          <a:xfrm>
            <a:off x="6856059" y="4459999"/>
            <a:ext cx="1352549" cy="444500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rgbClr val="8DC775"/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Freeform 10"/>
          <p:cNvSpPr/>
          <p:nvPr/>
        </p:nvSpPr>
        <p:spPr bwMode="auto">
          <a:xfrm>
            <a:off x="3850392" y="4180598"/>
            <a:ext cx="1013882" cy="29421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rgbClr val="8DC775"/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9" name="Freeform 11"/>
          <p:cNvSpPr/>
          <p:nvPr/>
        </p:nvSpPr>
        <p:spPr bwMode="auto">
          <a:xfrm>
            <a:off x="6758692" y="3484216"/>
            <a:ext cx="91016" cy="182033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0" name="Freeform 12"/>
          <p:cNvSpPr/>
          <p:nvPr/>
        </p:nvSpPr>
        <p:spPr bwMode="auto">
          <a:xfrm>
            <a:off x="5495042" y="3484216"/>
            <a:ext cx="91017" cy="182033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1" name="Freeform 13"/>
          <p:cNvSpPr/>
          <p:nvPr/>
        </p:nvSpPr>
        <p:spPr bwMode="auto">
          <a:xfrm>
            <a:off x="6081359" y="4161549"/>
            <a:ext cx="182033" cy="91017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2" name="Freeform 14"/>
          <p:cNvSpPr/>
          <p:nvPr/>
        </p:nvSpPr>
        <p:spPr bwMode="auto">
          <a:xfrm>
            <a:off x="6081359" y="2897899"/>
            <a:ext cx="182033" cy="91016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5" name="Freeform 19"/>
          <p:cNvSpPr>
            <a:spLocks noEditPoints="1"/>
          </p:cNvSpPr>
          <p:nvPr/>
        </p:nvSpPr>
        <p:spPr bwMode="auto">
          <a:xfrm>
            <a:off x="6000925" y="2082981"/>
            <a:ext cx="372533" cy="381000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26" name="Group 20"/>
          <p:cNvGrpSpPr/>
          <p:nvPr/>
        </p:nvGrpSpPr>
        <p:grpSpPr bwMode="auto">
          <a:xfrm>
            <a:off x="4650492" y="3344516"/>
            <a:ext cx="469900" cy="478366"/>
            <a:chOff x="0" y="0"/>
            <a:chExt cx="276" cy="281"/>
          </a:xfrm>
        </p:grpSpPr>
        <p:sp>
          <p:nvSpPr>
            <p:cNvPr id="27" name="Freeform 21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705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705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5973408" y="4675899"/>
            <a:ext cx="414867" cy="440267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30" name="Group 24"/>
          <p:cNvGrpSpPr/>
          <p:nvPr/>
        </p:nvGrpSpPr>
        <p:grpSpPr bwMode="auto">
          <a:xfrm>
            <a:off x="7283626" y="3378381"/>
            <a:ext cx="410633" cy="351367"/>
            <a:chOff x="0" y="0"/>
            <a:chExt cx="280" cy="240"/>
          </a:xfrm>
        </p:grpSpPr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705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705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Freeform 27"/>
          <p:cNvSpPr>
            <a:spLocks noEditPoints="1"/>
          </p:cNvSpPr>
          <p:nvPr/>
        </p:nvSpPr>
        <p:spPr bwMode="auto">
          <a:xfrm>
            <a:off x="6026325" y="3431299"/>
            <a:ext cx="309034" cy="287866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86677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705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86552" y="2014666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清洗鼻腔，用冷水清洗鼻腔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69993" y="382769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保持鼻腔湿润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17788" y="428935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克服不良卫生习惯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60103" y="215977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不可经常用手乱挖鼻孔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4" grpId="0" animBg="1"/>
          <p:bldP spid="14" grpId="1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9" grpId="0" animBg="1"/>
          <p:bldP spid="29" grpId="1" animBg="1"/>
          <p:bldP spid="33" grpId="0" animBg="1"/>
          <p:bldP spid="33" grpId="1" animBg="1"/>
          <p:bldP spid="2" grpId="0"/>
          <p:bldP spid="4" grpId="0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4" grpId="0" animBg="1"/>
          <p:bldP spid="14" grpId="1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5" grpId="1" animBg="1"/>
          <p:bldP spid="29" grpId="0" animBg="1"/>
          <p:bldP spid="29" grpId="1" animBg="1"/>
          <p:bldP spid="33" grpId="0" animBg="1"/>
          <p:bldP spid="33" grpId="1" animBg="1"/>
          <p:bldP spid="2" grpId="0"/>
          <p:bldP spid="4" grpId="0"/>
          <p:bldP spid="34" grpId="0"/>
          <p:bldP spid="3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44891" y="2004012"/>
            <a:ext cx="83663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六、爱护卫生 </a:t>
            </a:r>
            <a:r>
              <a:rPr lang="en-US" altLang="zh-CN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— </a:t>
            </a:r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护耳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/>
          <p:nvPr/>
        </p:nvSpPr>
        <p:spPr>
          <a:xfrm>
            <a:off x="0" y="0"/>
            <a:ext cx="45365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cs typeface="+mn-ea"/>
                <a:sym typeface="+mn-lt"/>
              </a:rPr>
              <a:t>行业</a:t>
            </a:r>
            <a:r>
              <a:rPr lang="en-US" altLang="zh-CN" sz="100" dirty="0">
                <a:cs typeface="+mn-ea"/>
                <a:sym typeface="+mn-lt"/>
              </a:rPr>
              <a:t>PPT</a:t>
            </a:r>
            <a:r>
              <a:rPr lang="zh-CN" altLang="en-US" sz="100" dirty="0">
                <a:cs typeface="+mn-ea"/>
                <a:sym typeface="+mn-lt"/>
              </a:rPr>
              <a:t>模板</a:t>
            </a:r>
            <a:r>
              <a:rPr lang="en-US" altLang="zh-CN" sz="100" dirty="0">
                <a:cs typeface="+mn-ea"/>
                <a:sym typeface="+mn-lt"/>
              </a:rPr>
              <a:t>http://www.1ppt.com/hangye/</a:t>
            </a:r>
            <a:endParaRPr lang="en-US" altLang="zh-CN" sz="1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82053" y="859154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一、卫生小知识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二、爱护卫生</a:t>
            </a:r>
            <a:r>
              <a:rPr lang="en-US" altLang="zh-CN" sz="2800" dirty="0">
                <a:solidFill>
                  <a:srgbClr val="8DC775"/>
                </a:solidFill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洗手洗脸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三、爱护卫生</a:t>
            </a:r>
            <a:r>
              <a:rPr lang="en-US" altLang="zh-CN" sz="2800" dirty="0">
                <a:solidFill>
                  <a:srgbClr val="8DC775"/>
                </a:solidFill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刷牙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四、爱护卫生</a:t>
            </a:r>
            <a:r>
              <a:rPr lang="en-US" altLang="zh-CN" sz="2800" dirty="0">
                <a:solidFill>
                  <a:srgbClr val="8DC775"/>
                </a:solidFill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护眼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五、爱护卫生</a:t>
            </a:r>
            <a:r>
              <a:rPr lang="en-US" altLang="zh-CN" sz="2800" dirty="0">
                <a:solidFill>
                  <a:srgbClr val="8DC775"/>
                </a:solidFill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护鼻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六、爱护卫生</a:t>
            </a:r>
            <a:r>
              <a:rPr lang="en-US" altLang="zh-CN" sz="2800" dirty="0">
                <a:solidFill>
                  <a:srgbClr val="8DC775"/>
                </a:solidFill>
                <a:cs typeface="+mn-ea"/>
                <a:sym typeface="+mn-lt"/>
              </a:rPr>
              <a:t>——</a:t>
            </a: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护耳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8DC775"/>
                </a:solidFill>
                <a:cs typeface="+mn-ea"/>
                <a:sym typeface="+mn-lt"/>
              </a:rPr>
              <a:t>七、其他爱护卫生的方法</a:t>
            </a:r>
            <a:endParaRPr lang="en-US" altLang="zh-CN" sz="2800" dirty="0">
              <a:solidFill>
                <a:srgbClr val="8DC775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9306" y="1012548"/>
            <a:ext cx="9601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noProof="1">
                <a:solidFill>
                  <a:srgbClr val="8DC775"/>
                </a:solidFill>
                <a:cs typeface="+mn-ea"/>
                <a:sym typeface="+mn-lt"/>
              </a:rPr>
              <a:t>目录</a:t>
            </a:r>
            <a:endParaRPr lang="zh-CN" altLang="en-US" sz="6000">
              <a:solidFill>
                <a:srgbClr val="8DC77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</a:t>
              </a:r>
              <a:r>
                <a:rPr lang="zh-CN" altLang="en-US" sz="3600">
                  <a:solidFill>
                    <a:srgbClr val="8DC775"/>
                  </a:solidFill>
                  <a:cs typeface="+mn-ea"/>
                  <a:sym typeface="+mn-lt"/>
                </a:rPr>
                <a:t>耳朵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1"/>
          <p:cNvGrpSpPr/>
          <p:nvPr/>
        </p:nvGrpSpPr>
        <p:grpSpPr>
          <a:xfrm>
            <a:off x="2007978" y="1852951"/>
            <a:ext cx="2840356" cy="2840356"/>
            <a:chOff x="6240781" y="1363135"/>
            <a:chExt cx="4963584" cy="4963584"/>
          </a:xfrm>
        </p:grpSpPr>
        <p:grpSp>
          <p:nvGrpSpPr>
            <p:cNvPr id="18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32" name="Freeform 26"/>
              <p:cNvSpPr/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27"/>
              <p:cNvSpPr/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30" name="Freeform 24"/>
              <p:cNvSpPr/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25"/>
              <p:cNvSpPr/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8" name="Freeform 22"/>
              <p:cNvSpPr/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23"/>
              <p:cNvSpPr/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6" name="Freeform 20"/>
              <p:cNvSpPr/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21"/>
              <p:cNvSpPr/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rgbClr val="8DC775"/>
              </a:solidFill>
              <a:ln>
                <a:noFill/>
              </a:ln>
            </p:spPr>
            <p:txBody>
              <a:bodyPr vert="horz" wrap="square" lIns="52932" tIns="26467" rIns="52932" bIns="26467" numCol="1" anchor="t" anchorCtr="0" compatLnSpc="1"/>
              <a:lstStyle/>
              <a:p>
                <a:pPr algn="just" defTabSz="866775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645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761650" y="1777848"/>
            <a:ext cx="2450293" cy="581057"/>
            <a:chOff x="5761650" y="1905428"/>
            <a:chExt cx="2450293" cy="581057"/>
          </a:xfrm>
        </p:grpSpPr>
        <p:sp>
          <p:nvSpPr>
            <p:cNvPr id="34" name="椭圆 33"/>
            <p:cNvSpPr/>
            <p:nvPr/>
          </p:nvSpPr>
          <p:spPr>
            <a:xfrm>
              <a:off x="5761650" y="1976538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1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488394" y="1905428"/>
              <a:ext cx="1723549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不乱挖耳朵</a:t>
              </a:r>
              <a:endPara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61650" y="2477787"/>
            <a:ext cx="3373622" cy="581057"/>
            <a:chOff x="5761650" y="2605367"/>
            <a:chExt cx="3373622" cy="581057"/>
          </a:xfrm>
        </p:grpSpPr>
        <p:sp>
          <p:nvSpPr>
            <p:cNvPr id="35" name="椭圆 34"/>
            <p:cNvSpPr/>
            <p:nvPr/>
          </p:nvSpPr>
          <p:spPr>
            <a:xfrm>
              <a:off x="5761650" y="2683430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2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488394" y="2605367"/>
              <a:ext cx="2646878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不将异物塞入耳内</a:t>
              </a:r>
              <a:endPara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61650" y="3177726"/>
            <a:ext cx="4901540" cy="588514"/>
            <a:chOff x="5761650" y="3305306"/>
            <a:chExt cx="4901540" cy="588514"/>
          </a:xfrm>
        </p:grpSpPr>
        <p:sp>
          <p:nvSpPr>
            <p:cNvPr id="36" name="椭圆 35"/>
            <p:cNvSpPr/>
            <p:nvPr/>
          </p:nvSpPr>
          <p:spPr>
            <a:xfrm>
              <a:off x="5761650" y="3403626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3</a:t>
              </a:r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6477429" y="3305306"/>
              <a:ext cx="4185761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洗脸、洗澡时不把水弄进耳内</a:t>
              </a:r>
              <a:endPara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761650" y="3931273"/>
            <a:ext cx="6822744" cy="581057"/>
            <a:chOff x="5761650" y="4036728"/>
            <a:chExt cx="6822744" cy="581057"/>
          </a:xfrm>
        </p:grpSpPr>
        <p:sp>
          <p:nvSpPr>
            <p:cNvPr id="2" name="矩形 1"/>
            <p:cNvSpPr/>
            <p:nvPr/>
          </p:nvSpPr>
          <p:spPr>
            <a:xfrm>
              <a:off x="6488394" y="4036728"/>
              <a:ext cx="6096000" cy="581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免损伤鼓膜，引起中耳炎，影响听力</a:t>
              </a:r>
              <a:endPara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761650" y="4114050"/>
              <a:ext cx="490194" cy="490194"/>
            </a:xfrm>
            <a:prstGeom prst="ellipse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4</a:t>
              </a:r>
              <a:endParaRPr lang="zh-CN" altLang="en-US" sz="20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爱护耳朵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"/>
          <p:cNvGrpSpPr/>
          <p:nvPr/>
        </p:nvGrpSpPr>
        <p:grpSpPr>
          <a:xfrm>
            <a:off x="1729096" y="1506703"/>
            <a:ext cx="8551379" cy="3742346"/>
            <a:chOff x="1100786" y="1551735"/>
            <a:chExt cx="10052640" cy="4399344"/>
          </a:xfrm>
        </p:grpSpPr>
        <p:sp>
          <p:nvSpPr>
            <p:cNvPr id="39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0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1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3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defTabSz="866775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963925" y="4449050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避噪音</a:t>
            </a:r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33325" y="1781228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戒挖掏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59942" y="4449050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慎用药</a:t>
            </a:r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60121" y="1781228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常按摩</a:t>
            </a:r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0" name="Straight Arrow Connector 37"/>
          <p:cNvCxnSpPr/>
          <p:nvPr/>
        </p:nvCxnSpPr>
        <p:spPr>
          <a:xfrm>
            <a:off x="3584108" y="3429000"/>
            <a:ext cx="0" cy="960851"/>
          </a:xfrm>
          <a:prstGeom prst="straightConnector1">
            <a:avLst/>
          </a:prstGeom>
          <a:noFill/>
          <a:ln w="6350" cap="flat" cmpd="sng" algn="ctr">
            <a:solidFill>
              <a:srgbClr val="8DC775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51" name="Straight Arrow Connector 37"/>
          <p:cNvCxnSpPr/>
          <p:nvPr/>
        </p:nvCxnSpPr>
        <p:spPr>
          <a:xfrm>
            <a:off x="6822167" y="3458343"/>
            <a:ext cx="0" cy="960851"/>
          </a:xfrm>
          <a:prstGeom prst="straightConnector1">
            <a:avLst/>
          </a:prstGeom>
          <a:noFill/>
          <a:ln w="6350" cap="flat" cmpd="sng" algn="ctr">
            <a:solidFill>
              <a:srgbClr val="8DC775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52" name="Straight Arrow Connector 37"/>
          <p:cNvCxnSpPr/>
          <p:nvPr/>
        </p:nvCxnSpPr>
        <p:spPr>
          <a:xfrm flipH="1" flipV="1">
            <a:off x="5164267" y="2304448"/>
            <a:ext cx="0" cy="960851"/>
          </a:xfrm>
          <a:prstGeom prst="straightConnector1">
            <a:avLst/>
          </a:prstGeom>
          <a:noFill/>
          <a:ln w="6350" cap="flat" cmpd="sng" algn="ctr">
            <a:solidFill>
              <a:srgbClr val="8DC775"/>
            </a:solidFill>
            <a:prstDash val="sysDash"/>
            <a:miter lim="800000"/>
            <a:tailEnd type="triangle"/>
          </a:ln>
          <a:effectLst/>
        </p:spPr>
      </p:cxnSp>
      <p:cxnSp>
        <p:nvCxnSpPr>
          <p:cNvPr id="53" name="Straight Arrow Connector 37"/>
          <p:cNvCxnSpPr/>
          <p:nvPr/>
        </p:nvCxnSpPr>
        <p:spPr>
          <a:xfrm flipH="1" flipV="1">
            <a:off x="8383255" y="2337010"/>
            <a:ext cx="0" cy="960851"/>
          </a:xfrm>
          <a:prstGeom prst="straightConnector1">
            <a:avLst/>
          </a:prstGeom>
          <a:noFill/>
          <a:ln w="6350" cap="flat" cmpd="sng" algn="ctr">
            <a:solidFill>
              <a:srgbClr val="8DC775"/>
            </a:solidFill>
            <a:prstDash val="sysDash"/>
            <a:miter lim="800000"/>
            <a:tailEnd type="triangle"/>
          </a:ln>
          <a:effectLst/>
        </p:spPr>
      </p:cxn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8546" y="1940004"/>
            <a:ext cx="94949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七、其他爱护卫生的方法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471770" y="152668"/>
            <a:ext cx="3416320" cy="798999"/>
            <a:chOff x="4471770" y="152668"/>
            <a:chExt cx="3416320" cy="798999"/>
          </a:xfrm>
        </p:grpSpPr>
        <p:sp>
          <p:nvSpPr>
            <p:cNvPr id="5" name="矩形 4"/>
            <p:cNvSpPr/>
            <p:nvPr/>
          </p:nvSpPr>
          <p:spPr>
            <a:xfrm>
              <a:off x="4471770" y="152668"/>
              <a:ext cx="341632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爱护卫生的方法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" name="直接连接符 58"/>
          <p:cNvCxnSpPr/>
          <p:nvPr/>
        </p:nvCxnSpPr>
        <p:spPr>
          <a:xfrm flipH="1">
            <a:off x="3890483" y="4464655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6231880" y="4464655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rot="16200000" flipV="1">
            <a:off x="5061185" y="3293958"/>
            <a:ext cx="23413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rot="2700000" flipH="1">
            <a:off x="4233371" y="3636846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rot="18900000">
            <a:off x="5888992" y="3636846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3478412" y="3995447"/>
            <a:ext cx="824139" cy="837127"/>
          </a:xfrm>
          <a:prstGeom prst="ellipse">
            <a:avLst/>
          </a:prstGeom>
          <a:solidFill>
            <a:srgbClr val="8DC775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 defTabSz="1219200">
              <a:defRPr/>
            </a:pPr>
            <a:r>
              <a:rPr lang="en-US" altLang="zh-CN" sz="240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56896" y="3771685"/>
            <a:ext cx="1655617" cy="1655617"/>
            <a:chOff x="4961252" y="3283736"/>
            <a:chExt cx="1655617" cy="1655617"/>
          </a:xfrm>
        </p:grpSpPr>
        <p:sp>
          <p:nvSpPr>
            <p:cNvPr id="67" name="椭圆 66"/>
            <p:cNvSpPr/>
            <p:nvPr/>
          </p:nvSpPr>
          <p:spPr>
            <a:xfrm>
              <a:off x="4961252" y="3283736"/>
              <a:ext cx="1655617" cy="1655617"/>
            </a:xfrm>
            <a:prstGeom prst="ellipse">
              <a:avLst/>
            </a:prstGeom>
            <a:solidFill>
              <a:srgbClr val="8DC775"/>
            </a:solidFill>
            <a:ln w="190500">
              <a:solidFill>
                <a:schemeClr val="bg1"/>
              </a:solidFill>
            </a:ln>
            <a:effectLst>
              <a:outerShdw blurRad="127000" dist="38100" dir="60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9" name="Rectangle 11"/>
            <p:cNvSpPr>
              <a:spLocks noChangeArrowheads="1"/>
            </p:cNvSpPr>
            <p:nvPr/>
          </p:nvSpPr>
          <p:spPr bwMode="gray">
            <a:xfrm>
              <a:off x="5201839" y="3636879"/>
              <a:ext cx="1153023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defTabSz="1219200">
                <a:defRPr/>
              </a:pPr>
              <a:r>
                <a:rPr lang="zh-CN" altLang="en-US" sz="2800" b="1">
                  <a:solidFill>
                    <a:prstClr val="white"/>
                  </a:solidFill>
                  <a:cs typeface="+mn-ea"/>
                  <a:sym typeface="+mn-lt"/>
                </a:rPr>
                <a:t>爱护卫生</a:t>
              </a:r>
              <a:endParaRPr lang="zh-CN" altLang="en-US" sz="28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8015867" y="3995447"/>
            <a:ext cx="824139" cy="837127"/>
          </a:xfrm>
          <a:prstGeom prst="ellipse">
            <a:avLst/>
          </a:prstGeom>
          <a:solidFill>
            <a:srgbClr val="8DC775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 defTabSz="1219200">
              <a:defRPr/>
            </a:pPr>
            <a:r>
              <a:rPr lang="en-US" altLang="zh-CN" sz="2400">
                <a:solidFill>
                  <a:prstClr val="white"/>
                </a:solidFill>
                <a:cs typeface="+mn-ea"/>
                <a:sym typeface="+mn-lt"/>
              </a:rPr>
              <a:t>5</a:t>
            </a: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584981" y="2396869"/>
            <a:ext cx="824139" cy="837127"/>
          </a:xfrm>
          <a:prstGeom prst="ellipse">
            <a:avLst/>
          </a:prstGeom>
          <a:solidFill>
            <a:srgbClr val="8DC775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 defTabSz="1219200">
              <a:defRPr/>
            </a:pPr>
            <a:r>
              <a:rPr lang="en-US" altLang="zh-CN" sz="240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5861432" y="1718092"/>
            <a:ext cx="824139" cy="837127"/>
          </a:xfrm>
          <a:prstGeom prst="ellipse">
            <a:avLst/>
          </a:prstGeom>
          <a:solidFill>
            <a:srgbClr val="8DC775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 defTabSz="1219200">
              <a:defRPr/>
            </a:pPr>
            <a:r>
              <a:rPr lang="en-US" altLang="zh-CN" sz="240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4141722" y="2298501"/>
            <a:ext cx="824139" cy="837127"/>
          </a:xfrm>
          <a:prstGeom prst="ellipse">
            <a:avLst/>
          </a:prstGeom>
          <a:solidFill>
            <a:srgbClr val="8DC775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 defTabSz="1219200">
              <a:defRPr/>
            </a:pPr>
            <a:r>
              <a:rPr lang="en-US" altLang="zh-CN" sz="240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8986" y="4000297"/>
            <a:ext cx="30059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新购买的衣服要先洗后穿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60200" y="226457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不吃不洁净的食物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11726" y="1131551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合理处理垃圾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73277" y="2261444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不随地吐痰、不乱吐口香糖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86238" y="400029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打喷嚏时避开他人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81" grpId="0" animBg="1"/>
      <p:bldP spid="82" grpId="0" animBg="1"/>
      <p:bldP spid="83" grpId="0" animBg="1"/>
      <p:bldP spid="84" grpId="0" animBg="1"/>
      <p:bldP spid="3" grpId="0"/>
      <p:bldP spid="10" grpId="0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771739" y="1978350"/>
            <a:ext cx="86485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谢谢同学们的认真聆听！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26174" y="3102203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rPr>
              <a:t>三年级五班主题班会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8DC775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77579" y="1811988"/>
            <a:ext cx="61093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一、卫生小知识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443728" y="1507364"/>
            <a:ext cx="5583936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小学生是一个特殊的群体，生活能力不足，生活习惯尚未确立，一旦养成不良的卫生习惯，将会危害小学生的身体健康和生长发育。</a:t>
            </a:r>
            <a:endParaRPr lang="en-US" altLang="zh-CN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5000" y="3415857"/>
            <a:ext cx="5190744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相反，如果养成良好的卫生习惯，从小好好保护眼睛和牙齿，则可以为小学生的身体健康奠定坚实的基础。</a:t>
            </a: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3860292" y="1824197"/>
            <a:ext cx="640080" cy="640080"/>
          </a:xfrm>
          <a:prstGeom prst="roundRect">
            <a:avLst/>
          </a:prstGeom>
          <a:solidFill>
            <a:srgbClr val="8D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cs typeface="+mn-ea"/>
                <a:sym typeface="+mn-lt"/>
              </a:rPr>
              <a:t>1</a:t>
            </a:r>
            <a:endParaRPr lang="zh-CN" altLang="en-US" sz="3600">
              <a:cs typeface="+mn-ea"/>
              <a:sym typeface="+mn-lt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8235696" y="3676266"/>
            <a:ext cx="640080" cy="640080"/>
          </a:xfrm>
          <a:prstGeom prst="roundRect">
            <a:avLst/>
          </a:prstGeom>
          <a:solidFill>
            <a:srgbClr val="8DC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cs typeface="+mn-ea"/>
                <a:sym typeface="+mn-lt"/>
              </a:rPr>
              <a:t>2</a:t>
            </a:r>
            <a:endParaRPr lang="zh-CN" altLang="en-US" sz="360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80596" y="171136"/>
            <a:ext cx="3017520" cy="808812"/>
            <a:chOff x="4680596" y="171136"/>
            <a:chExt cx="3017520" cy="808812"/>
          </a:xfrm>
        </p:grpSpPr>
        <p:sp>
          <p:nvSpPr>
            <p:cNvPr id="5" name="矩形 4"/>
            <p:cNvSpPr/>
            <p:nvPr/>
          </p:nvSpPr>
          <p:spPr>
            <a:xfrm>
              <a:off x="4849505" y="171136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>
                  <a:solidFill>
                    <a:srgbClr val="8DC775"/>
                  </a:solidFill>
                  <a:cs typeface="+mn-ea"/>
                  <a:sym typeface="+mn-lt"/>
                </a:rPr>
                <a:t>卫生小知识</a:t>
              </a:r>
              <a:endParaRPr lang="zh-CN" altLang="en-US" sz="3600"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80596" y="979948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71136"/>
            <a:ext cx="3017520" cy="780531"/>
            <a:chOff x="4671170" y="171136"/>
            <a:chExt cx="3017520" cy="780531"/>
          </a:xfrm>
        </p:grpSpPr>
        <p:sp>
          <p:nvSpPr>
            <p:cNvPr id="5" name="矩形 4"/>
            <p:cNvSpPr/>
            <p:nvPr/>
          </p:nvSpPr>
          <p:spPr>
            <a:xfrm>
              <a:off x="4849505" y="171136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卫生小知识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03649" y="2087908"/>
            <a:ext cx="2491841" cy="261870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451382" y="1823738"/>
            <a:ext cx="6239268" cy="433727"/>
            <a:chOff x="4451382" y="1823738"/>
            <a:chExt cx="6239268" cy="433727"/>
          </a:xfrm>
        </p:grpSpPr>
        <p:sp>
          <p:nvSpPr>
            <p:cNvPr id="8" name="矩形 7"/>
            <p:cNvSpPr/>
            <p:nvPr/>
          </p:nvSpPr>
          <p:spPr>
            <a:xfrm>
              <a:off x="5196838" y="1877320"/>
              <a:ext cx="54938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正确地洗手、洗脸、洗头、洗澡，勤理发、剪指甲。</a:t>
              </a:r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4451382" y="1823738"/>
              <a:ext cx="447757" cy="433727"/>
            </a:xfrm>
            <a:prstGeom prst="roundRect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3</a:t>
              </a:r>
              <a:endParaRPr lang="zh-CN" altLang="en-US" sz="200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51382" y="2573900"/>
            <a:ext cx="6239267" cy="874407"/>
            <a:chOff x="4451382" y="2573900"/>
            <a:chExt cx="6239267" cy="874407"/>
          </a:xfrm>
        </p:grpSpPr>
        <p:sp>
          <p:nvSpPr>
            <p:cNvPr id="9" name="矩形 8"/>
            <p:cNvSpPr/>
            <p:nvPr/>
          </p:nvSpPr>
          <p:spPr>
            <a:xfrm>
              <a:off x="5196838" y="2573900"/>
              <a:ext cx="5493811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人的双手每天要接触很多东西，最易沾染上各种污物和细菌。</a:t>
              </a:r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4451382" y="2784242"/>
              <a:ext cx="447757" cy="433727"/>
            </a:xfrm>
            <a:prstGeom prst="roundRect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4</a:t>
              </a:r>
              <a:endParaRPr lang="zh-CN" altLang="en-US" sz="200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447291" y="3658296"/>
            <a:ext cx="6498875" cy="874407"/>
            <a:chOff x="4447291" y="3658296"/>
            <a:chExt cx="6498875" cy="874407"/>
          </a:xfrm>
        </p:grpSpPr>
        <p:sp>
          <p:nvSpPr>
            <p:cNvPr id="11" name="矩形 10"/>
            <p:cNvSpPr/>
            <p:nvPr/>
          </p:nvSpPr>
          <p:spPr>
            <a:xfrm>
              <a:off x="5196839" y="3658296"/>
              <a:ext cx="5749327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当用手拿钞票、打公共电话时、或乘坐公共汽车用手扶栏杆时，双手都可能受到病源微生物的感染。</a:t>
              </a:r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4447291" y="3859802"/>
              <a:ext cx="447757" cy="433727"/>
            </a:xfrm>
            <a:prstGeom prst="roundRect">
              <a:avLst/>
            </a:prstGeom>
            <a:solidFill>
              <a:srgbClr val="8DC7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cs typeface="+mn-ea"/>
                  <a:sym typeface="+mn-lt"/>
                </a:rPr>
                <a:t>5</a:t>
              </a:r>
              <a:endParaRPr lang="zh-CN" altLang="en-US" sz="200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玩具, 室内&#10;&#10;已生成高可信度的说明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46953" y="0"/>
            <a:ext cx="12192000" cy="6096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66418" y="2031444"/>
            <a:ext cx="100591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二、爱护卫生 </a:t>
            </a:r>
            <a:r>
              <a:rPr lang="en-US" altLang="zh-CN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— </a:t>
            </a:r>
            <a:r>
              <a:rPr lang="zh-CN" altLang="en-US" sz="6000" dirty="0">
                <a:solidFill>
                  <a:srgbClr val="8DC775"/>
                </a:solidFill>
                <a:latin typeface="字魂经典雅黑" panose="00000500000000000000" charset="-122"/>
                <a:ea typeface="字魂经典雅黑" panose="00000500000000000000" charset="-122"/>
                <a:cs typeface="+mn-ea"/>
                <a:sym typeface="+mn-lt"/>
              </a:rPr>
              <a:t>洗手洗脸</a:t>
            </a:r>
            <a:endParaRPr lang="zh-CN" altLang="en-US" sz="6000" dirty="0">
              <a:solidFill>
                <a:srgbClr val="8DC775"/>
              </a:solidFill>
              <a:latin typeface="字魂经典雅黑" panose="00000500000000000000" charset="-122"/>
              <a:ea typeface="字魂经典雅黑" panose="0000050000000000000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16426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洗手洗脸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6" descr="DMX9`U_8`MRIZNFI7C_C7IH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7883951" y="1742638"/>
            <a:ext cx="2781300" cy="271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331429" y="2395728"/>
            <a:ext cx="5522869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据查，一只未洗净的手上有</a:t>
            </a: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万到</a:t>
            </a: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万个细菌，一克重的指甲垢里藏着细菌和虫卵有</a:t>
            </a: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38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亿之多。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08033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洗手洗脸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194675" y="1257300"/>
            <a:ext cx="3997325" cy="36909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8DC775"/>
                </a:solidFill>
                <a:cs typeface="+mn-ea"/>
                <a:sym typeface="+mn-lt"/>
              </a:rPr>
              <a:t>什么情况下应洗手?</a:t>
            </a:r>
            <a:endParaRPr lang="zh-CN" altLang="en-US">
              <a:solidFill>
                <a:srgbClr val="8DC775"/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饭前便后应洗手   </a:t>
            </a:r>
            <a:endParaRPr lang="en-US" altLang="zh-CN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吃东西前应洗手 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劳动后应洗手      </a:t>
            </a:r>
            <a:endParaRPr lang="en-US" altLang="zh-CN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玩游戏后应洗手  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触摸脏东西后应洗手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触摸传染病人的东西后应洗手   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公共场所回来后应洗手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拿碗筷前应洗手</a:t>
            </a:r>
            <a:endParaRPr lang="zh-CN" alt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zh-CN" altLang="en-US" sz="2000">
              <a:cs typeface="+mn-ea"/>
              <a:sym typeface="+mn-lt"/>
            </a:endParaRPr>
          </a:p>
        </p:txBody>
      </p:sp>
      <p:pic>
        <p:nvPicPr>
          <p:cNvPr id="4" name="图片 3" descr="图片包含 人员, 室内, 就坐&#10;&#10;已生成高可信度的说明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2285585" y="1257033"/>
            <a:ext cx="3267489" cy="3757613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0" y="0"/>
            <a:ext cx="12192000" cy="203606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671170" y="152668"/>
            <a:ext cx="3017520" cy="798999"/>
            <a:chOff x="4671170" y="152668"/>
            <a:chExt cx="3017520" cy="798999"/>
          </a:xfrm>
        </p:grpSpPr>
        <p:sp>
          <p:nvSpPr>
            <p:cNvPr id="5" name="矩形 4"/>
            <p:cNvSpPr/>
            <p:nvPr/>
          </p:nvSpPr>
          <p:spPr>
            <a:xfrm>
              <a:off x="5080337" y="15266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8DC775"/>
                  </a:solidFill>
                  <a:effectLst/>
                  <a:uLnTx/>
                  <a:uFillTx/>
                  <a:cs typeface="+mn-ea"/>
                  <a:sym typeface="+mn-lt"/>
                </a:rPr>
                <a:t>洗手洗脸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8DC775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671170" y="951667"/>
              <a:ext cx="3017520" cy="0"/>
            </a:xfrm>
            <a:prstGeom prst="line">
              <a:avLst/>
            </a:prstGeom>
            <a:ln w="19050">
              <a:solidFill>
                <a:srgbClr val="8DC77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1616111" y="207348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8DC775"/>
                </a:solidFill>
                <a:cs typeface="+mn-ea"/>
                <a:sym typeface="+mn-lt"/>
              </a:rPr>
              <a:t>怎样洗脸才是正确的？</a:t>
            </a:r>
            <a:endParaRPr lang="zh-CN" altLang="en-US" sz="2800">
              <a:solidFill>
                <a:srgbClr val="8DC775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16111" y="2882657"/>
            <a:ext cx="5288161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8DC775"/>
              </a:buClr>
              <a:buFont typeface="Wingdings" panose="05000000000000000000" pitchFamily="2" charset="2"/>
              <a:buChar char="Ø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用温水将质地较柔软的毛巾浸湿后擦洗脸部，洗完后要将多余水分擦干，再涂抹适量儿童霜。</a:t>
            </a:r>
            <a:endParaRPr lang="zh-CN" altLang="en-US" sz="24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88690" y="1366492"/>
            <a:ext cx="3268312" cy="327049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13663167-8479-4b77-bd93-f7ab5ee1309d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jjrc1t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4jjrc1t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1246</Words>
  <Application>WPS 演示</Application>
  <PresentationFormat>宽屏</PresentationFormat>
  <Paragraphs>218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字魂35号-经典雅黑</vt:lpstr>
      <vt:lpstr>黑体</vt:lpstr>
      <vt:lpstr>Arial Unicode MS</vt:lpstr>
      <vt:lpstr>等线</vt:lpstr>
      <vt:lpstr>字魂经典雅黑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个人卫生</dc:title>
  <dc:creator>第一PPT</dc:creator>
  <cp:keywords>www.1ppt.com</cp:keywords>
  <dc:description>www.1ppt.com</dc:description>
  <cp:lastModifiedBy>吴为</cp:lastModifiedBy>
  <cp:revision>12</cp:revision>
  <dcterms:created xsi:type="dcterms:W3CDTF">2018-01-23T13:28:00Z</dcterms:created>
  <dcterms:modified xsi:type="dcterms:W3CDTF">2023-04-18T07:28:42Z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ADD9B7315F394ED7BD86E680F8AD8F00_12</vt:lpwstr>
  </property>
  <property fmtid="{D5CDD505-2E9C-101B-9397-08002B2CF9AE}" pid="3" name="KSOProductBuildVer">
    <vt:lpwstr>2052-11.1.0.14036</vt:lpwstr>
  </property>
</Properties>
</file>