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31"/>
  </p:notesMasterIdLst>
  <p:handoutMasterIdLst>
    <p:handoutMasterId r:id="rId32"/>
  </p:handoutMasterIdLst>
  <p:sldIdLst>
    <p:sldId id="256" r:id="rId4"/>
    <p:sldId id="259" r:id="rId5"/>
    <p:sldId id="261" r:id="rId6"/>
    <p:sldId id="264" r:id="rId7"/>
    <p:sldId id="263" r:id="rId8"/>
    <p:sldId id="267" r:id="rId9"/>
    <p:sldId id="268" r:id="rId10"/>
    <p:sldId id="266"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65" r:id="rId30"/>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思蜀" initials="刘思蜀"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A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66" d="100"/>
          <a:sy n="66" d="100"/>
        </p:scale>
        <p:origin x="2256" y="10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tags" Target="tags/tag26.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8215"/>
          <c:y val="0.0391258"/>
          <c:w val="0.910737"/>
          <c:h val="0.892109"/>
        </c:manualLayout>
      </c:layout>
      <c:lineChart>
        <c:grouping val="standard"/>
        <c:varyColors val="0"/>
        <c:ser>
          <c:idx val="0"/>
          <c:order val="0"/>
          <c:tx>
            <c:strRef>
              <c:f>Sheet1!$A$2</c:f>
              <c:strCache>
                <c:ptCount val="1"/>
                <c:pt idx="0">
                  <c:v>Region 1</c:v>
                </c:pt>
              </c:strCache>
            </c:strRef>
          </c:tx>
          <c:spPr>
            <a:ln w="50800" cap="flat" cmpd="sng" algn="ctr">
              <a:solidFill>
                <a:srgbClr val="00AAA1"/>
              </a:solidFill>
              <a:prstDash val="solid"/>
              <a:miter lim="400000"/>
            </a:ln>
            <a:effectLst/>
          </c:spPr>
          <c:marker>
            <c:symbol val="circle"/>
            <c:size val="14"/>
            <c:spPr>
              <a:solidFill>
                <a:srgbClr val="00AAA1"/>
              </a:solidFill>
              <a:ln w="50800" cap="flat" cmpd="sng" algn="ctr">
                <a:solidFill>
                  <a:srgbClr val="00AAA1"/>
                </a:solidFill>
                <a:prstDash val="solid"/>
                <a:miter lim="400000"/>
              </a:ln>
              <a:effectLst/>
            </c:spPr>
          </c:marker>
          <c:dLbls>
            <c:delete val="1"/>
          </c:dLbls>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smooth val="0"/>
        </c:ser>
        <c:ser>
          <c:idx val="1"/>
          <c:order val="1"/>
          <c:tx>
            <c:strRef>
              <c:f>Sheet1!$A$3</c:f>
              <c:strCache>
                <c:ptCount val="1"/>
                <c:pt idx="0">
                  <c:v>Region 2</c:v>
                </c:pt>
              </c:strCache>
            </c:strRef>
          </c:tx>
          <c:spPr>
            <a:ln w="50800" cap="flat" cmpd="sng" algn="ctr">
              <a:solidFill>
                <a:srgbClr val="00AAA1"/>
              </a:solidFill>
              <a:prstDash val="solid"/>
              <a:miter lim="400000"/>
            </a:ln>
            <a:effectLst/>
          </c:spPr>
          <c:marker>
            <c:symbol val="circle"/>
            <c:size val="14"/>
            <c:spPr>
              <a:solidFill>
                <a:srgbClr val="00AAA1"/>
              </a:solidFill>
              <a:ln w="50800" cap="flat" cmpd="sng" algn="ctr">
                <a:solidFill>
                  <a:srgbClr val="00AAA1"/>
                </a:solidFill>
                <a:prstDash val="solid"/>
                <a:miter lim="400000"/>
              </a:ln>
              <a:effectLst/>
            </c:spPr>
          </c:marker>
          <c:dLbls>
            <c:delete val="1"/>
          </c:dLbls>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smooth val="0"/>
        </c:ser>
        <c:dLbls>
          <c:showLegendKey val="0"/>
          <c:showVal val="0"/>
          <c:showCatName val="0"/>
          <c:showSerName val="0"/>
          <c:showPercent val="0"/>
          <c:showBubbleSize val="0"/>
        </c:dLbls>
        <c:marker val="1"/>
        <c:smooth val="0"/>
        <c:axId val="169359616"/>
        <c:axId val="8939408"/>
      </c:lineChart>
      <c:catAx>
        <c:axId val="169359616"/>
        <c:scaling>
          <c:orientation val="minMax"/>
        </c:scaling>
        <c:delete val="0"/>
        <c:axPos val="b"/>
        <c:numFmt formatCode="General" sourceLinked="0"/>
        <c:majorTickMark val="none"/>
        <c:minorTickMark val="none"/>
        <c:tickLblPos val="low"/>
        <c:spPr>
          <a:ln w="12700" cap="flat" cmpd="sng" algn="ctr">
            <a:solidFill>
              <a:srgbClr val="F3F3F3"/>
            </a:solidFill>
            <a:prstDash val="solid"/>
            <a:miter lim="400000"/>
          </a:ln>
        </c:spPr>
        <c:txPr>
          <a:bodyPr rot="0" spcFirstLastPara="0" vertOverflow="ellipsis" vert="horz" wrap="square" anchor="ctr" anchorCtr="1"/>
          <a:lstStyle/>
          <a:p>
            <a:pPr>
              <a:defRPr lang="zh-CN" sz="1000" b="0" i="0" u="none" strike="noStrike" kern="1200" baseline="0">
                <a:solidFill>
                  <a:schemeClr val="tx1">
                    <a:lumMod val="75000"/>
                    <a:lumOff val="25000"/>
                  </a:schemeClr>
                </a:solidFill>
                <a:latin typeface="+mn-lt"/>
                <a:ea typeface="+mn-ea"/>
                <a:cs typeface="+mn-ea"/>
                <a:sym typeface="+mn-lt"/>
              </a:defRPr>
            </a:pPr>
          </a:p>
        </c:txPr>
        <c:crossAx val="8939408"/>
        <c:crosses val="autoZero"/>
        <c:auto val="1"/>
        <c:lblAlgn val="ctr"/>
        <c:lblOffset val="100"/>
        <c:noMultiLvlLbl val="1"/>
      </c:catAx>
      <c:valAx>
        <c:axId val="8939408"/>
        <c:scaling>
          <c:orientation val="minMax"/>
        </c:scaling>
        <c:delete val="0"/>
        <c:axPos val="l"/>
        <c:majorGridlines>
          <c:spPr>
            <a:ln w="12700" cap="flat" cmpd="sng" algn="ctr">
              <a:solidFill>
                <a:srgbClr val="D6D6D6"/>
              </a:solidFill>
              <a:custDash>
                <a:ds d="200000" sp="200000"/>
              </a:custDash>
              <a:miter lim="400000"/>
            </a:ln>
          </c:spPr>
        </c:majorGridlines>
        <c:numFmt formatCode="General" sourceLinked="0"/>
        <c:majorTickMark val="none"/>
        <c:minorTickMark val="none"/>
        <c:tickLblPos val="nextTo"/>
        <c:spPr>
          <a:ln w="12700" cap="flat" cmpd="sng" algn="ctr">
            <a:noFill/>
            <a:prstDash val="solid"/>
            <a:miter lim="400000"/>
          </a:ln>
        </c:spPr>
        <c:txPr>
          <a:bodyPr rot="0" spcFirstLastPara="0" vertOverflow="ellipsis" vert="horz" wrap="square" anchor="ctr" anchorCtr="1"/>
          <a:lstStyle/>
          <a:p>
            <a:pPr>
              <a:defRPr lang="zh-CN" sz="1000" b="0" i="0" u="none" strike="noStrike" kern="1200" baseline="0">
                <a:solidFill>
                  <a:schemeClr val="tx1">
                    <a:lumMod val="75000"/>
                    <a:lumOff val="25000"/>
                  </a:schemeClr>
                </a:solidFill>
                <a:latin typeface="+mn-lt"/>
                <a:ea typeface="+mn-ea"/>
                <a:cs typeface="+mn-ea"/>
                <a:sym typeface="+mn-lt"/>
              </a:defRPr>
            </a:pPr>
          </a:p>
        </c:txPr>
        <c:crossAx val="169359616"/>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lang="zh-CN">
          <a:solidFill>
            <a:schemeClr val="tx1">
              <a:lumMod val="75000"/>
              <a:lumOff val="25000"/>
            </a:schemeClr>
          </a:solidFill>
          <a:latin typeface="+mn-lt"/>
          <a:ea typeface="+mn-ea"/>
          <a:cs typeface="+mn-ea"/>
          <a:sym typeface="+mn-lt"/>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4"/>
          <p:cNvSpPr txBox="1"/>
          <p:nvPr userDrawn="1"/>
        </p:nvSpPr>
        <p:spPr>
          <a:xfrm>
            <a:off x="2430219" y="5775920"/>
            <a:ext cx="540060"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行业</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9.jpeg"/><Relationship Id="rId3" Type="http://schemas.openxmlformats.org/officeDocument/2006/relationships/tags" Target="../tags/tag2.xml"/><Relationship Id="rId2" Type="http://schemas.openxmlformats.org/officeDocument/2006/relationships/image" Target="../media/image18.jpeg"/><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4.jpeg"/><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5.jpeg"/><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7.jpeg"/><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tags" Target="../tags/tag19.xml"/><Relationship Id="rId1" Type="http://schemas.openxmlformats.org/officeDocument/2006/relationships/tags" Target="../tags/tag18.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8800" y="134175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16" name="文本框 15"/>
          <p:cNvSpPr txBox="1"/>
          <p:nvPr/>
        </p:nvSpPr>
        <p:spPr>
          <a:xfrm>
            <a:off x="588645" y="2950210"/>
            <a:ext cx="7594600" cy="922020"/>
          </a:xfrm>
          <a:prstGeom prst="rect">
            <a:avLst/>
          </a:prstGeom>
          <a:noFill/>
        </p:spPr>
        <p:txBody>
          <a:bodyPr wrap="square" rtlCol="0">
            <a:spAutoFit/>
          </a:bodyPr>
          <a:lstStyle/>
          <a:p>
            <a:r>
              <a:rPr lang="zh-CN" altLang="en-US" sz="5400" b="1" dirty="0">
                <a:solidFill>
                  <a:schemeClr val="tx1">
                    <a:lumMod val="65000"/>
                    <a:lumOff val="35000"/>
                  </a:schemeClr>
                </a:solidFill>
                <a:cs typeface="+mn-ea"/>
                <a:sym typeface="+mn-lt"/>
              </a:rPr>
              <a:t>医院年中工作总结</a:t>
            </a:r>
            <a:endParaRPr lang="zh-CN" altLang="en-US" sz="5400" b="1" dirty="0">
              <a:solidFill>
                <a:schemeClr val="tx1">
                  <a:lumMod val="65000"/>
                  <a:lumOff val="35000"/>
                </a:schemeClr>
              </a:solidFill>
              <a:cs typeface="+mn-ea"/>
              <a:sym typeface="+mn-lt"/>
            </a:endParaRPr>
          </a:p>
        </p:txBody>
      </p:sp>
      <p:sp>
        <p:nvSpPr>
          <p:cNvPr id="17" name="文本框 16"/>
          <p:cNvSpPr txBox="1"/>
          <p:nvPr/>
        </p:nvSpPr>
        <p:spPr>
          <a:xfrm>
            <a:off x="588645" y="2139315"/>
            <a:ext cx="2961640" cy="706755"/>
          </a:xfrm>
          <a:prstGeom prst="rect">
            <a:avLst/>
          </a:prstGeom>
          <a:noFill/>
        </p:spPr>
        <p:txBody>
          <a:bodyPr wrap="square" rtlCol="0">
            <a:spAutoFit/>
          </a:bodyPr>
          <a:lstStyle/>
          <a:p>
            <a:pPr algn="dist"/>
            <a:r>
              <a:rPr lang="en-US" altLang="zh-CN" sz="4000" dirty="0">
                <a:solidFill>
                  <a:srgbClr val="00AAA1"/>
                </a:solidFill>
                <a:effectLst/>
                <a:cs typeface="+mn-ea"/>
                <a:sym typeface="+mn-lt"/>
              </a:rPr>
              <a:t>BUSINESS</a:t>
            </a:r>
            <a:endParaRPr lang="en-US" altLang="zh-CN" sz="4000" b="1" dirty="0">
              <a:solidFill>
                <a:srgbClr val="00AAA1"/>
              </a:solidFill>
              <a:effectLst/>
              <a:cs typeface="+mn-ea"/>
              <a:sym typeface="+mn-lt"/>
            </a:endParaRPr>
          </a:p>
        </p:txBody>
      </p:sp>
      <p:sp>
        <p:nvSpPr>
          <p:cNvPr id="15" name="矩形 14"/>
          <p:cNvSpPr/>
          <p:nvPr/>
        </p:nvSpPr>
        <p:spPr>
          <a:xfrm>
            <a:off x="588645" y="4538980"/>
            <a:ext cx="5971540" cy="423545"/>
          </a:xfrm>
          <a:prstGeom prst="rect">
            <a:avLst/>
          </a:prstGeom>
        </p:spPr>
        <p:txBody>
          <a:bodyPr wrap="square">
            <a:spAutoFit/>
          </a:bodyPr>
          <a:lstStyle/>
          <a:p>
            <a:pPr algn="l">
              <a:lnSpc>
                <a:spcPct val="120000"/>
              </a:lnSpc>
            </a:pPr>
            <a:r>
              <a:rPr lang="en-US" altLang="zh-CN" sz="900" dirty="0">
                <a:solidFill>
                  <a:schemeClr val="tx1">
                    <a:lumMod val="75000"/>
                    <a:lumOff val="25000"/>
                    <a:alpha val="82000"/>
                  </a:schemeClr>
                </a:solidFill>
                <a:cs typeface="+mn-ea"/>
                <a:sym typeface="+mn-lt"/>
              </a:rPr>
              <a:t>A dream need to work out a summary report dream need to work out a need to work out a summary report </a:t>
            </a:r>
            <a:r>
              <a:rPr lang="en-US" altLang="zh-CN" sz="900" dirty="0" err="1">
                <a:solidFill>
                  <a:schemeClr val="tx1">
                    <a:lumMod val="75000"/>
                    <a:lumOff val="25000"/>
                    <a:alpha val="82000"/>
                  </a:schemeClr>
                </a:solidFill>
                <a:cs typeface="+mn-ea"/>
                <a:sym typeface="+mn-lt"/>
              </a:rPr>
              <a:t>summaryA</a:t>
            </a:r>
            <a:r>
              <a:rPr lang="en-US" altLang="zh-CN" sz="900" dirty="0">
                <a:solidFill>
                  <a:schemeClr val="tx1">
                    <a:lumMod val="75000"/>
                    <a:lumOff val="25000"/>
                    <a:alpha val="82000"/>
                  </a:schemeClr>
                </a:solidFill>
                <a:cs typeface="+mn-ea"/>
                <a:sym typeface="+mn-lt"/>
              </a:rPr>
              <a:t> dream need to work out a dream need to work out a need to work</a:t>
            </a:r>
            <a:endParaRPr lang="en-US" altLang="zh-CN" sz="900" dirty="0">
              <a:solidFill>
                <a:schemeClr val="tx1">
                  <a:lumMod val="65000"/>
                  <a:lumOff val="35000"/>
                </a:schemeClr>
              </a:solidFill>
              <a:cs typeface="+mn-ea"/>
              <a:sym typeface="+mn-lt"/>
            </a:endParaRPr>
          </a:p>
        </p:txBody>
      </p:sp>
      <p:sp>
        <p:nvSpPr>
          <p:cNvPr id="18" name="矩形: 圆角 17"/>
          <p:cNvSpPr/>
          <p:nvPr/>
        </p:nvSpPr>
        <p:spPr>
          <a:xfrm>
            <a:off x="847956" y="5674225"/>
            <a:ext cx="1674263" cy="341673"/>
          </a:xfrm>
          <a:prstGeom prst="roundRect">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cs typeface="+mn-ea"/>
                <a:sym typeface="+mn-lt"/>
              </a:rPr>
              <a:t>汇报人： </a:t>
            </a:r>
            <a:r>
              <a:rPr lang="en-US" sz="1400" b="1" dirty="0">
                <a:solidFill>
                  <a:schemeClr val="bg1"/>
                </a:solidFill>
                <a:cs typeface="+mn-ea"/>
                <a:sym typeface="+mn-lt"/>
              </a:rPr>
              <a:t>xxxxxx</a:t>
            </a:r>
            <a:endParaRPr lang="en-US" sz="1400" b="1" dirty="0">
              <a:solidFill>
                <a:schemeClr val="bg1"/>
              </a:solidFill>
              <a:cs typeface="+mn-ea"/>
              <a:sym typeface="+mn-lt"/>
            </a:endParaRPr>
          </a:p>
        </p:txBody>
      </p:sp>
      <p:sp>
        <p:nvSpPr>
          <p:cNvPr id="35" name="圆角矩形 34"/>
          <p:cNvSpPr/>
          <p:nvPr/>
        </p:nvSpPr>
        <p:spPr>
          <a:xfrm>
            <a:off x="588645" y="4020185"/>
            <a:ext cx="5191760" cy="370840"/>
          </a:xfrm>
          <a:prstGeom prst="roundRect">
            <a:avLst>
              <a:gd name="adj" fmla="val 50000"/>
            </a:avLst>
          </a:prstGeom>
          <a:solidFill>
            <a:srgbClr val="00AA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1600" dirty="0">
                <a:solidFill>
                  <a:schemeClr val="bg1"/>
                </a:solidFill>
                <a:cs typeface="+mn-ea"/>
                <a:sym typeface="+mn-lt"/>
              </a:rPr>
              <a:t>半年度总结</a:t>
            </a:r>
            <a:r>
              <a:rPr lang="en-US" altLang="zh-CN" sz="1600" dirty="0">
                <a:solidFill>
                  <a:schemeClr val="bg1"/>
                </a:solidFill>
                <a:cs typeface="+mn-ea"/>
                <a:sym typeface="+mn-lt"/>
              </a:rPr>
              <a:t>/</a:t>
            </a:r>
            <a:r>
              <a:rPr lang="zh-CN" altLang="en-US" sz="1600" dirty="0">
                <a:solidFill>
                  <a:schemeClr val="bg1"/>
                </a:solidFill>
                <a:cs typeface="+mn-ea"/>
                <a:sym typeface="+mn-lt"/>
              </a:rPr>
              <a:t>上半年总结</a:t>
            </a:r>
            <a:r>
              <a:rPr lang="en-US" altLang="zh-CN" sz="1600" dirty="0">
                <a:solidFill>
                  <a:schemeClr val="bg1"/>
                </a:solidFill>
                <a:cs typeface="+mn-ea"/>
                <a:sym typeface="+mn-lt"/>
              </a:rPr>
              <a:t>/</a:t>
            </a:r>
            <a:r>
              <a:rPr lang="zh-CN" altLang="en-US" sz="1600" dirty="0">
                <a:solidFill>
                  <a:schemeClr val="bg1"/>
                </a:solidFill>
                <a:effectLst/>
                <a:cs typeface="+mn-ea"/>
                <a:sym typeface="+mn-lt"/>
              </a:rPr>
              <a:t>季度报告 年中总结</a:t>
            </a:r>
            <a:endParaRPr lang="en-US" altLang="zh-CN" sz="1600" dirty="0">
              <a:solidFill>
                <a:schemeClr val="bg1"/>
              </a:solidFill>
              <a:effectLst/>
              <a:cs typeface="+mn-ea"/>
              <a:sym typeface="+mn-lt"/>
            </a:endParaRPr>
          </a:p>
        </p:txBody>
      </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1" presetClass="entr" presetSubtype="0" fill="hold" grpId="0" nodeType="clickEffect">
                                  <p:stCondLst>
                                    <p:cond delay="0"/>
                                  </p:stCondLst>
                                  <p:iterate type="lt">
                                    <p:tmPct val="10000"/>
                                  </p:iterate>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5"/>
                                        </p:tgtEl>
                                        <p:attrNameLst>
                                          <p:attrName>ppt_y</p:attrName>
                                        </p:attrNameLst>
                                      </p:cBhvr>
                                      <p:tavLst>
                                        <p:tav tm="0">
                                          <p:val>
                                            <p:strVal val="#ppt_y"/>
                                          </p:val>
                                        </p:tav>
                                        <p:tav tm="100000">
                                          <p:val>
                                            <p:strVal val="#ppt_y"/>
                                          </p:val>
                                        </p:tav>
                                      </p:tavLst>
                                    </p:anim>
                                    <p:anim calcmode="lin" valueType="num">
                                      <p:cBhvr>
                                        <p:cTn id="5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down)">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P spid="17" grpId="1"/>
      <p:bldP spid="15" grpId="0"/>
      <p:bldP spid="15" grpId="1"/>
      <p:bldP spid="18" grpId="0" animBg="1"/>
      <p:bldP spid="18" grpId="1" animBg="1"/>
      <p:bldP spid="35" grpId="0" animBg="1"/>
      <p:bldP spid="35" grpId="1" animBg="1"/>
      <p:bldP spid="9" grpId="0"/>
      <p:bldP spid="9" grpId="1"/>
      <p:bldP spid="75" grpId="0" animBg="1"/>
      <p:bldP spid="75"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08810" y="202184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effectLst/>
                <a:cs typeface="+mn-ea"/>
                <a:sym typeface="+mn-lt"/>
              </a:rPr>
              <a:t>PART  THREE</a:t>
            </a:r>
            <a:endParaRPr lang="en-US" altLang="zh-CN" sz="3200" dirty="0">
              <a:solidFill>
                <a:srgbClr val="00AAA1"/>
              </a:solidFill>
              <a:effectLst/>
              <a:cs typeface="+mn-ea"/>
              <a:sym typeface="+mn-lt"/>
            </a:endParaRPr>
          </a:p>
        </p:txBody>
      </p:sp>
      <p:sp>
        <p:nvSpPr>
          <p:cNvPr id="49" name="TextBox 48"/>
          <p:cNvSpPr txBox="1"/>
          <p:nvPr/>
        </p:nvSpPr>
        <p:spPr>
          <a:xfrm>
            <a:off x="1168400" y="2874645"/>
            <a:ext cx="5314315" cy="615315"/>
          </a:xfrm>
          <a:prstGeom prst="rect">
            <a:avLst/>
          </a:prstGeom>
          <a:noFill/>
        </p:spPr>
        <p:txBody>
          <a:bodyPr wrap="square" lIns="0" tIns="0" rIns="0" bIns="0" rtlCol="0">
            <a:spAutoFit/>
          </a:bodyPr>
          <a:lstStyle/>
          <a:p>
            <a:pPr marL="0" indent="0">
              <a:buNone/>
            </a:pPr>
            <a:r>
              <a:rPr lang="zh-CN" altLang="en-US" sz="4000" dirty="0">
                <a:solidFill>
                  <a:schemeClr val="tx1">
                    <a:lumMod val="65000"/>
                    <a:lumOff val="35000"/>
                  </a:schemeClr>
                </a:solidFill>
                <a:cs typeface="+mn-ea"/>
                <a:sym typeface="+mn-lt"/>
              </a:rPr>
              <a:t>科室护理工作完成情况</a:t>
            </a:r>
            <a:endParaRPr lang="zh-CN" altLang="en-US" sz="4000" b="1" dirty="0">
              <a:solidFill>
                <a:schemeClr val="tx1">
                  <a:lumMod val="65000"/>
                  <a:lumOff val="35000"/>
                </a:schemeClr>
              </a:solidFill>
              <a:cs typeface="+mn-ea"/>
              <a:sym typeface="+mn-lt"/>
            </a:endParaRPr>
          </a:p>
        </p:txBody>
      </p:sp>
      <p:sp>
        <p:nvSpPr>
          <p:cNvPr id="29" name="TextBox 23"/>
          <p:cNvSpPr txBox="1">
            <a:spLocks noChangeArrowheads="1"/>
          </p:cNvSpPr>
          <p:nvPr/>
        </p:nvSpPr>
        <p:spPr bwMode="auto">
          <a:xfrm>
            <a:off x="1871005" y="3831639"/>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1871005" y="41602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1871005" y="45095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744255" y="386656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744255" y="419358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744255" y="454442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bldLvl="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buNone/>
            </a:pPr>
            <a:r>
              <a:rPr lang="zh-CN" altLang="en-US" sz="2800" dirty="0">
                <a:solidFill>
                  <a:schemeClr val="tx1">
                    <a:lumMod val="65000"/>
                    <a:lumOff val="35000"/>
                  </a:schemeClr>
                </a:solidFill>
                <a:cs typeface="+mn-ea"/>
                <a:sym typeface="+mn-lt"/>
              </a:rPr>
              <a:t>科室护理工作完成情况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431266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0" name="直接连接符 19"/>
          <p:cNvCxnSpPr/>
          <p:nvPr/>
        </p:nvCxnSpPr>
        <p:spPr>
          <a:xfrm>
            <a:off x="6066096" y="1944805"/>
            <a:ext cx="0" cy="4178596"/>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grpSp>
        <p:nvGrpSpPr>
          <p:cNvPr id="21" name="组合 20"/>
          <p:cNvGrpSpPr/>
          <p:nvPr/>
        </p:nvGrpSpPr>
        <p:grpSpPr>
          <a:xfrm>
            <a:off x="5997807" y="5205077"/>
            <a:ext cx="5779135" cy="700576"/>
            <a:chOff x="3132112" y="5009262"/>
            <a:chExt cx="5779135" cy="700576"/>
          </a:xfrm>
        </p:grpSpPr>
        <p:sp>
          <p:nvSpPr>
            <p:cNvPr id="22" name="椭圆 21"/>
            <p:cNvSpPr/>
            <p:nvPr/>
          </p:nvSpPr>
          <p:spPr>
            <a:xfrm>
              <a:off x="3132112" y="5277412"/>
              <a:ext cx="127295" cy="108000"/>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文本框 29"/>
            <p:cNvSpPr txBox="1"/>
            <p:nvPr/>
          </p:nvSpPr>
          <p:spPr>
            <a:xfrm>
              <a:off x="3678212" y="5009262"/>
              <a:ext cx="5233035" cy="700576"/>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严格执行无菌操作，注射做到一人一针一管一带，无一例输液、输血反应。</a:t>
              </a:r>
              <a:endParaRPr lang="zh-CN" altLang="en-US" sz="1400" dirty="0">
                <a:solidFill>
                  <a:schemeClr val="tx1">
                    <a:lumMod val="75000"/>
                    <a:lumOff val="25000"/>
                  </a:schemeClr>
                </a:solidFill>
                <a:cs typeface="+mn-ea"/>
                <a:sym typeface="+mn-lt"/>
              </a:endParaRPr>
            </a:p>
          </p:txBody>
        </p:sp>
      </p:grpSp>
      <p:sp>
        <p:nvSpPr>
          <p:cNvPr id="31" name="椭圆 30"/>
          <p:cNvSpPr/>
          <p:nvPr/>
        </p:nvSpPr>
        <p:spPr>
          <a:xfrm>
            <a:off x="1143222" y="4145747"/>
            <a:ext cx="1690574" cy="169057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3578078" y="4145747"/>
            <a:ext cx="1690574" cy="169057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1301982" y="4304507"/>
            <a:ext cx="1373056" cy="1373056"/>
          </a:xfrm>
          <a:prstGeom prst="ellipse">
            <a:avLst/>
          </a:prstGeom>
          <a:blipFill dpi="0" rotWithShape="1">
            <a:blip r:embed="rId1" cstate="screen"/>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p:cNvSpPr/>
          <p:nvPr/>
        </p:nvSpPr>
        <p:spPr>
          <a:xfrm>
            <a:off x="3720888" y="4304507"/>
            <a:ext cx="1373056" cy="1373056"/>
          </a:xfrm>
          <a:prstGeom prst="ellipse">
            <a:avLst/>
          </a:prstGeom>
          <a:blipFill dpi="0" rotWithShape="1">
            <a:blip r:embed="rId2" cstate="screen"/>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6" name="组合 45"/>
          <p:cNvGrpSpPr/>
          <p:nvPr/>
        </p:nvGrpSpPr>
        <p:grpSpPr>
          <a:xfrm>
            <a:off x="5997807" y="4244602"/>
            <a:ext cx="5779135" cy="700576"/>
            <a:chOff x="3132112" y="5009262"/>
            <a:chExt cx="5779135" cy="700576"/>
          </a:xfrm>
        </p:grpSpPr>
        <p:sp>
          <p:nvSpPr>
            <p:cNvPr id="47" name="椭圆 46"/>
            <p:cNvSpPr/>
            <p:nvPr/>
          </p:nvSpPr>
          <p:spPr>
            <a:xfrm>
              <a:off x="3132112" y="5277412"/>
              <a:ext cx="127295" cy="108000"/>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8" name="文本框 47"/>
            <p:cNvSpPr txBox="1"/>
            <p:nvPr/>
          </p:nvSpPr>
          <p:spPr>
            <a:xfrm>
              <a:off x="3678212" y="5009262"/>
              <a:ext cx="5233035" cy="700576"/>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严格了一次性医疗用品</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一次性无菌注射器、输血器、输液器等</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得管理，用后全部做到分装、消毒、毁形、焚烧并记录。</a:t>
              </a:r>
              <a:endParaRPr lang="zh-CN" altLang="en-US" sz="1400" dirty="0">
                <a:solidFill>
                  <a:schemeClr val="tx1">
                    <a:lumMod val="75000"/>
                    <a:lumOff val="25000"/>
                  </a:schemeClr>
                </a:solidFill>
                <a:cs typeface="+mn-ea"/>
                <a:sym typeface="+mn-lt"/>
              </a:endParaRPr>
            </a:p>
          </p:txBody>
        </p:sp>
      </p:grpSp>
      <p:grpSp>
        <p:nvGrpSpPr>
          <p:cNvPr id="4" name="组合 3"/>
          <p:cNvGrpSpPr/>
          <p:nvPr/>
        </p:nvGrpSpPr>
        <p:grpSpPr>
          <a:xfrm>
            <a:off x="5997807" y="3284128"/>
            <a:ext cx="5713095" cy="701731"/>
            <a:chOff x="3132112" y="5009262"/>
            <a:chExt cx="5713095" cy="701731"/>
          </a:xfrm>
        </p:grpSpPr>
        <p:sp>
          <p:nvSpPr>
            <p:cNvPr id="50" name="椭圆 49"/>
            <p:cNvSpPr/>
            <p:nvPr/>
          </p:nvSpPr>
          <p:spPr>
            <a:xfrm>
              <a:off x="3132112" y="5277412"/>
              <a:ext cx="127295" cy="108000"/>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文本框 50"/>
            <p:cNvSpPr txBox="1"/>
            <p:nvPr/>
          </p:nvSpPr>
          <p:spPr>
            <a:xfrm>
              <a:off x="3678212" y="5009262"/>
              <a:ext cx="5166995" cy="701731"/>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急救物品平均</a:t>
              </a:r>
              <a:r>
                <a:rPr lang="en-US" altLang="zh-CN" sz="1400" dirty="0">
                  <a:solidFill>
                    <a:schemeClr val="tx1">
                      <a:lumMod val="75000"/>
                      <a:lumOff val="25000"/>
                    </a:schemeClr>
                  </a:solidFill>
                  <a:cs typeface="+mn-ea"/>
                  <a:sym typeface="+mn-lt"/>
                </a:rPr>
                <a:t>89</a:t>
              </a:r>
              <a:r>
                <a:rPr lang="zh-CN" altLang="en-US" sz="1400" dirty="0">
                  <a:solidFill>
                    <a:schemeClr val="tx1">
                      <a:lumMod val="75000"/>
                      <a:lumOff val="25000"/>
                    </a:schemeClr>
                  </a:solidFill>
                  <a:cs typeface="+mn-ea"/>
                  <a:sym typeface="+mn-lt"/>
                </a:rPr>
                <a:t>分，病区消毒合格率</a:t>
              </a:r>
              <a:r>
                <a:rPr lang="en-US" altLang="zh-CN" sz="1400" dirty="0">
                  <a:solidFill>
                    <a:schemeClr val="tx1">
                      <a:lumMod val="75000"/>
                      <a:lumOff val="25000"/>
                    </a:schemeClr>
                  </a:solidFill>
                  <a:cs typeface="+mn-ea"/>
                  <a:sym typeface="+mn-lt"/>
                </a:rPr>
                <a:t>95</a:t>
              </a:r>
              <a:r>
                <a:rPr lang="zh-CN" altLang="en-US" sz="1400" dirty="0">
                  <a:solidFill>
                    <a:schemeClr val="tx1">
                      <a:lumMod val="75000"/>
                      <a:lumOff val="25000"/>
                    </a:schemeClr>
                  </a:solidFill>
                  <a:cs typeface="+mn-ea"/>
                  <a:sym typeface="+mn-lt"/>
                </a:rPr>
                <a:t>分，满意度调查</a:t>
              </a:r>
              <a:r>
                <a:rPr lang="en-US" altLang="zh-CN" sz="1400" dirty="0">
                  <a:solidFill>
                    <a:schemeClr val="tx1">
                      <a:lumMod val="75000"/>
                      <a:lumOff val="25000"/>
                    </a:schemeClr>
                  </a:solidFill>
                  <a:cs typeface="+mn-ea"/>
                  <a:sym typeface="+mn-lt"/>
                </a:rPr>
                <a:t>87</a:t>
              </a:r>
              <a:r>
                <a:rPr lang="zh-CN" altLang="en-US" sz="1400" dirty="0">
                  <a:solidFill>
                    <a:schemeClr val="tx1">
                      <a:lumMod val="75000"/>
                      <a:lumOff val="25000"/>
                    </a:schemeClr>
                  </a:solidFill>
                  <a:cs typeface="+mn-ea"/>
                  <a:sym typeface="+mn-lt"/>
                </a:rPr>
                <a:t>，</a:t>
              </a: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分科室管理</a:t>
              </a:r>
              <a:r>
                <a:rPr lang="en-US" altLang="zh-CN" sz="1400" dirty="0">
                  <a:solidFill>
                    <a:schemeClr val="tx1">
                      <a:lumMod val="75000"/>
                      <a:lumOff val="25000"/>
                    </a:schemeClr>
                  </a:solidFill>
                  <a:cs typeface="+mn-ea"/>
                  <a:sym typeface="+mn-lt"/>
                </a:rPr>
                <a:t>86</a:t>
              </a:r>
              <a:r>
                <a:rPr lang="zh-CN" altLang="en-US" sz="1400" dirty="0">
                  <a:solidFill>
                    <a:schemeClr val="tx1">
                      <a:lumMod val="75000"/>
                      <a:lumOff val="25000"/>
                    </a:schemeClr>
                  </a:solidFill>
                  <a:cs typeface="+mn-ea"/>
                  <a:sym typeface="+mn-lt"/>
                </a:rPr>
                <a:t>分。</a:t>
              </a:r>
              <a:endParaRPr lang="zh-CN" altLang="en-US" sz="1400" dirty="0">
                <a:solidFill>
                  <a:schemeClr val="tx1">
                    <a:lumMod val="75000"/>
                    <a:lumOff val="25000"/>
                  </a:schemeClr>
                </a:solidFill>
                <a:cs typeface="+mn-ea"/>
                <a:sym typeface="+mn-lt"/>
              </a:endParaRPr>
            </a:p>
          </p:txBody>
        </p:sp>
      </p:grpSp>
      <p:grpSp>
        <p:nvGrpSpPr>
          <p:cNvPr id="52" name="组合 51"/>
          <p:cNvGrpSpPr/>
          <p:nvPr/>
        </p:nvGrpSpPr>
        <p:grpSpPr>
          <a:xfrm>
            <a:off x="5997807" y="2219322"/>
            <a:ext cx="5542280" cy="701731"/>
            <a:chOff x="3132112" y="4904930"/>
            <a:chExt cx="5542280" cy="701731"/>
          </a:xfrm>
        </p:grpSpPr>
        <p:sp>
          <p:nvSpPr>
            <p:cNvPr id="53" name="椭圆 52"/>
            <p:cNvSpPr/>
            <p:nvPr/>
          </p:nvSpPr>
          <p:spPr>
            <a:xfrm>
              <a:off x="3132112" y="5277412"/>
              <a:ext cx="127295" cy="108000"/>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4" name="文本框 53"/>
            <p:cNvSpPr txBox="1"/>
            <p:nvPr/>
          </p:nvSpPr>
          <p:spPr>
            <a:xfrm>
              <a:off x="3678847" y="4904930"/>
              <a:ext cx="4995545" cy="701731"/>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半年来我科护理工作完成情况：基础护理平均</a:t>
              </a:r>
              <a:r>
                <a:rPr lang="en-US" altLang="zh-CN" sz="1400" dirty="0">
                  <a:solidFill>
                    <a:schemeClr val="tx1">
                      <a:lumMod val="75000"/>
                      <a:lumOff val="25000"/>
                    </a:schemeClr>
                  </a:solidFill>
                  <a:cs typeface="+mn-ea"/>
                  <a:sym typeface="+mn-lt"/>
                </a:rPr>
                <a:t>93</a:t>
              </a:r>
              <a:r>
                <a:rPr lang="zh-CN" altLang="en-US" sz="1400" dirty="0">
                  <a:solidFill>
                    <a:schemeClr val="tx1">
                      <a:lumMod val="75000"/>
                      <a:lumOff val="25000"/>
                    </a:schemeClr>
                  </a:solidFill>
                  <a:cs typeface="+mn-ea"/>
                  <a:sym typeface="+mn-lt"/>
                </a:rPr>
                <a:t>分，危重一级护理</a:t>
              </a:r>
              <a:r>
                <a:rPr lang="en-US" altLang="zh-CN" sz="1400" dirty="0">
                  <a:solidFill>
                    <a:schemeClr val="tx1">
                      <a:lumMod val="75000"/>
                      <a:lumOff val="25000"/>
                    </a:schemeClr>
                  </a:solidFill>
                  <a:cs typeface="+mn-ea"/>
                  <a:sym typeface="+mn-lt"/>
                </a:rPr>
                <a:t>95</a:t>
              </a:r>
              <a:r>
                <a:rPr lang="zh-CN" altLang="en-US" sz="1400" dirty="0">
                  <a:solidFill>
                    <a:schemeClr val="tx1">
                      <a:lumMod val="75000"/>
                      <a:lumOff val="25000"/>
                    </a:schemeClr>
                  </a:solidFill>
                  <a:cs typeface="+mn-ea"/>
                  <a:sym typeface="+mn-lt"/>
                </a:rPr>
                <a:t>分，护理表格书写</a:t>
              </a:r>
              <a:r>
                <a:rPr lang="en-US" altLang="zh-CN" sz="1400" dirty="0">
                  <a:solidFill>
                    <a:schemeClr val="tx1">
                      <a:lumMod val="75000"/>
                      <a:lumOff val="25000"/>
                    </a:schemeClr>
                  </a:solidFill>
                  <a:cs typeface="+mn-ea"/>
                  <a:sym typeface="+mn-lt"/>
                </a:rPr>
                <a:t>94</a:t>
              </a:r>
              <a:r>
                <a:rPr lang="zh-CN" altLang="en-US" sz="1400" dirty="0">
                  <a:solidFill>
                    <a:schemeClr val="tx1">
                      <a:lumMod val="75000"/>
                      <a:lumOff val="25000"/>
                    </a:schemeClr>
                  </a:solidFill>
                  <a:cs typeface="+mn-ea"/>
                  <a:sym typeface="+mn-lt"/>
                </a:rPr>
                <a:t>分。</a:t>
              </a:r>
              <a:endParaRPr lang="zh-CN" altLang="en-US" sz="1400" dirty="0">
                <a:solidFill>
                  <a:schemeClr val="tx1">
                    <a:lumMod val="75000"/>
                    <a:lumOff val="25000"/>
                  </a:schemeClr>
                </a:solidFill>
                <a:cs typeface="+mn-ea"/>
                <a:sym typeface="+mn-lt"/>
              </a:endParaRPr>
            </a:p>
          </p:txBody>
        </p:sp>
      </p:grpSp>
      <p:sp>
        <p:nvSpPr>
          <p:cNvPr id="55" name="椭圆 54"/>
          <p:cNvSpPr/>
          <p:nvPr/>
        </p:nvSpPr>
        <p:spPr>
          <a:xfrm>
            <a:off x="1143222" y="1827849"/>
            <a:ext cx="1690574" cy="169057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椭圆 55"/>
          <p:cNvSpPr/>
          <p:nvPr/>
        </p:nvSpPr>
        <p:spPr>
          <a:xfrm>
            <a:off x="3578078" y="1827849"/>
            <a:ext cx="1690574" cy="169057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椭圆 56"/>
          <p:cNvSpPr/>
          <p:nvPr/>
        </p:nvSpPr>
        <p:spPr>
          <a:xfrm>
            <a:off x="1301982" y="1986609"/>
            <a:ext cx="1373056" cy="1373056"/>
          </a:xfrm>
          <a:prstGeom prst="ellipse">
            <a:avLst/>
          </a:prstGeom>
          <a:blipFill dpi="0" rotWithShape="1">
            <a:blip r:embed="rId3" cstate="screen"/>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椭圆 57"/>
          <p:cNvSpPr/>
          <p:nvPr/>
        </p:nvSpPr>
        <p:spPr>
          <a:xfrm>
            <a:off x="3720888" y="1986609"/>
            <a:ext cx="1373056" cy="1373056"/>
          </a:xfrm>
          <a:prstGeom prst="ellipse">
            <a:avLst/>
          </a:prstGeom>
          <a:blipFill dpi="0" rotWithShape="1">
            <a:blip r:embed="rId4" cstate="screen"/>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284"/>
          <p:cNvSpPr>
            <a:spLocks noEditPoints="1"/>
          </p:cNvSpPr>
          <p:nvPr/>
        </p:nvSpPr>
        <p:spPr bwMode="auto">
          <a:xfrm>
            <a:off x="5935768" y="1564038"/>
            <a:ext cx="437074" cy="324000"/>
          </a:xfrm>
          <a:custGeom>
            <a:avLst/>
            <a:gdLst>
              <a:gd name="T0" fmla="*/ 1 w 85"/>
              <a:gd name="T1" fmla="*/ 0 h 63"/>
              <a:gd name="T2" fmla="*/ 0 w 85"/>
              <a:gd name="T3" fmla="*/ 62 h 63"/>
              <a:gd name="T4" fmla="*/ 16 w 85"/>
              <a:gd name="T5" fmla="*/ 63 h 63"/>
              <a:gd name="T6" fmla="*/ 18 w 85"/>
              <a:gd name="T7" fmla="*/ 1 h 63"/>
              <a:gd name="T8" fmla="*/ 2 w 85"/>
              <a:gd name="T9" fmla="*/ 5 h 63"/>
              <a:gd name="T10" fmla="*/ 14 w 85"/>
              <a:gd name="T11" fmla="*/ 4 h 63"/>
              <a:gd name="T12" fmla="*/ 16 w 85"/>
              <a:gd name="T13" fmla="*/ 28 h 63"/>
              <a:gd name="T14" fmla="*/ 3 w 85"/>
              <a:gd name="T15" fmla="*/ 29 h 63"/>
              <a:gd name="T16" fmla="*/ 2 w 85"/>
              <a:gd name="T17" fmla="*/ 5 h 63"/>
              <a:gd name="T18" fmla="*/ 2 w 85"/>
              <a:gd name="T19" fmla="*/ 56 h 63"/>
              <a:gd name="T20" fmla="*/ 2 w 85"/>
              <a:gd name="T21" fmla="*/ 55 h 63"/>
              <a:gd name="T22" fmla="*/ 16 w 85"/>
              <a:gd name="T23" fmla="*/ 56 h 63"/>
              <a:gd name="T24" fmla="*/ 16 w 85"/>
              <a:gd name="T25" fmla="*/ 52 h 63"/>
              <a:gd name="T26" fmla="*/ 2 w 85"/>
              <a:gd name="T27" fmla="*/ 52 h 63"/>
              <a:gd name="T28" fmla="*/ 16 w 85"/>
              <a:gd name="T29" fmla="*/ 51 h 63"/>
              <a:gd name="T30" fmla="*/ 16 w 85"/>
              <a:gd name="T31" fmla="*/ 52 h 63"/>
              <a:gd name="T32" fmla="*/ 21 w 85"/>
              <a:gd name="T33" fmla="*/ 0 h 63"/>
              <a:gd name="T34" fmla="*/ 19 w 85"/>
              <a:gd name="T35" fmla="*/ 62 h 63"/>
              <a:gd name="T36" fmla="*/ 36 w 85"/>
              <a:gd name="T37" fmla="*/ 63 h 63"/>
              <a:gd name="T38" fmla="*/ 38 w 85"/>
              <a:gd name="T39" fmla="*/ 1 h 63"/>
              <a:gd name="T40" fmla="*/ 22 w 85"/>
              <a:gd name="T41" fmla="*/ 5 h 63"/>
              <a:gd name="T42" fmla="*/ 34 w 85"/>
              <a:gd name="T43" fmla="*/ 4 h 63"/>
              <a:gd name="T44" fmla="*/ 35 w 85"/>
              <a:gd name="T45" fmla="*/ 28 h 63"/>
              <a:gd name="T46" fmla="*/ 23 w 85"/>
              <a:gd name="T47" fmla="*/ 29 h 63"/>
              <a:gd name="T48" fmla="*/ 22 w 85"/>
              <a:gd name="T49" fmla="*/ 5 h 63"/>
              <a:gd name="T50" fmla="*/ 22 w 85"/>
              <a:gd name="T51" fmla="*/ 56 h 63"/>
              <a:gd name="T52" fmla="*/ 22 w 85"/>
              <a:gd name="T53" fmla="*/ 55 h 63"/>
              <a:gd name="T54" fmla="*/ 36 w 85"/>
              <a:gd name="T55" fmla="*/ 56 h 63"/>
              <a:gd name="T56" fmla="*/ 35 w 85"/>
              <a:gd name="T57" fmla="*/ 52 h 63"/>
              <a:gd name="T58" fmla="*/ 21 w 85"/>
              <a:gd name="T59" fmla="*/ 52 h 63"/>
              <a:gd name="T60" fmla="*/ 35 w 85"/>
              <a:gd name="T61" fmla="*/ 51 h 63"/>
              <a:gd name="T62" fmla="*/ 35 w 85"/>
              <a:gd name="T63" fmla="*/ 52 h 63"/>
              <a:gd name="T64" fmla="*/ 53 w 85"/>
              <a:gd name="T65" fmla="*/ 1 h 63"/>
              <a:gd name="T66" fmla="*/ 38 w 85"/>
              <a:gd name="T67" fmla="*/ 9 h 63"/>
              <a:gd name="T68" fmla="*/ 69 w 85"/>
              <a:gd name="T69" fmla="*/ 62 h 63"/>
              <a:gd name="T70" fmla="*/ 84 w 85"/>
              <a:gd name="T71" fmla="*/ 55 h 63"/>
              <a:gd name="T72" fmla="*/ 64 w 85"/>
              <a:gd name="T73" fmla="*/ 27 h 63"/>
              <a:gd name="T74" fmla="*/ 53 w 85"/>
              <a:gd name="T75" fmla="*/ 32 h 63"/>
              <a:gd name="T76" fmla="*/ 42 w 85"/>
              <a:gd name="T77" fmla="*/ 11 h 63"/>
              <a:gd name="T78" fmla="*/ 53 w 85"/>
              <a:gd name="T79" fmla="*/ 6 h 63"/>
              <a:gd name="T80" fmla="*/ 64 w 85"/>
              <a:gd name="T81" fmla="*/ 27 h 63"/>
              <a:gd name="T82" fmla="*/ 66 w 85"/>
              <a:gd name="T83" fmla="*/ 52 h 63"/>
              <a:gd name="T84" fmla="*/ 78 w 85"/>
              <a:gd name="T85" fmla="*/ 46 h 63"/>
              <a:gd name="T86" fmla="*/ 66 w 85"/>
              <a:gd name="T87" fmla="*/ 53 h 63"/>
              <a:gd name="T88" fmla="*/ 80 w 85"/>
              <a:gd name="T89" fmla="*/ 49 h 63"/>
              <a:gd name="T90" fmla="*/ 68 w 85"/>
              <a:gd name="T91" fmla="*/ 56 h 63"/>
              <a:gd name="T92" fmla="*/ 79 w 85"/>
              <a:gd name="T93" fmla="*/ 49 h 63"/>
              <a:gd name="T94" fmla="*/ 80 w 85"/>
              <a:gd name="T9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 h="63">
                <a:moveTo>
                  <a:pt x="16" y="0"/>
                </a:moveTo>
                <a:cubicBezTo>
                  <a:pt x="1" y="0"/>
                  <a:pt x="1" y="0"/>
                  <a:pt x="1" y="0"/>
                </a:cubicBezTo>
                <a:cubicBezTo>
                  <a:pt x="1" y="0"/>
                  <a:pt x="0" y="1"/>
                  <a:pt x="0" y="1"/>
                </a:cubicBezTo>
                <a:cubicBezTo>
                  <a:pt x="0" y="62"/>
                  <a:pt x="0" y="62"/>
                  <a:pt x="0" y="62"/>
                </a:cubicBezTo>
                <a:cubicBezTo>
                  <a:pt x="0" y="62"/>
                  <a:pt x="1" y="63"/>
                  <a:pt x="1" y="63"/>
                </a:cubicBezTo>
                <a:cubicBezTo>
                  <a:pt x="16" y="63"/>
                  <a:pt x="16" y="63"/>
                  <a:pt x="16" y="63"/>
                </a:cubicBezTo>
                <a:cubicBezTo>
                  <a:pt x="17" y="63"/>
                  <a:pt x="18" y="62"/>
                  <a:pt x="18" y="62"/>
                </a:cubicBezTo>
                <a:cubicBezTo>
                  <a:pt x="18" y="1"/>
                  <a:pt x="18" y="1"/>
                  <a:pt x="18" y="1"/>
                </a:cubicBezTo>
                <a:cubicBezTo>
                  <a:pt x="18" y="1"/>
                  <a:pt x="17" y="0"/>
                  <a:pt x="16" y="0"/>
                </a:cubicBezTo>
                <a:close/>
                <a:moveTo>
                  <a:pt x="2" y="5"/>
                </a:moveTo>
                <a:cubicBezTo>
                  <a:pt x="2" y="4"/>
                  <a:pt x="3" y="4"/>
                  <a:pt x="3" y="4"/>
                </a:cubicBezTo>
                <a:cubicBezTo>
                  <a:pt x="14" y="4"/>
                  <a:pt x="14" y="4"/>
                  <a:pt x="14" y="4"/>
                </a:cubicBezTo>
                <a:cubicBezTo>
                  <a:pt x="15" y="4"/>
                  <a:pt x="16" y="4"/>
                  <a:pt x="16" y="5"/>
                </a:cubicBezTo>
                <a:cubicBezTo>
                  <a:pt x="16" y="28"/>
                  <a:pt x="16" y="28"/>
                  <a:pt x="16" y="28"/>
                </a:cubicBezTo>
                <a:cubicBezTo>
                  <a:pt x="16" y="28"/>
                  <a:pt x="15" y="29"/>
                  <a:pt x="14" y="29"/>
                </a:cubicBezTo>
                <a:cubicBezTo>
                  <a:pt x="3" y="29"/>
                  <a:pt x="3" y="29"/>
                  <a:pt x="3" y="29"/>
                </a:cubicBezTo>
                <a:cubicBezTo>
                  <a:pt x="3" y="29"/>
                  <a:pt x="2" y="28"/>
                  <a:pt x="2" y="28"/>
                </a:cubicBezTo>
                <a:lnTo>
                  <a:pt x="2" y="5"/>
                </a:lnTo>
                <a:close/>
                <a:moveTo>
                  <a:pt x="16" y="56"/>
                </a:moveTo>
                <a:cubicBezTo>
                  <a:pt x="2" y="56"/>
                  <a:pt x="2" y="56"/>
                  <a:pt x="2" y="56"/>
                </a:cubicBezTo>
                <a:cubicBezTo>
                  <a:pt x="2" y="56"/>
                  <a:pt x="2" y="56"/>
                  <a:pt x="2" y="56"/>
                </a:cubicBezTo>
                <a:cubicBezTo>
                  <a:pt x="2" y="55"/>
                  <a:pt x="2" y="55"/>
                  <a:pt x="2" y="55"/>
                </a:cubicBezTo>
                <a:cubicBezTo>
                  <a:pt x="16" y="55"/>
                  <a:pt x="16" y="55"/>
                  <a:pt x="16" y="55"/>
                </a:cubicBezTo>
                <a:cubicBezTo>
                  <a:pt x="16" y="55"/>
                  <a:pt x="16" y="55"/>
                  <a:pt x="16" y="56"/>
                </a:cubicBezTo>
                <a:cubicBezTo>
                  <a:pt x="16" y="56"/>
                  <a:pt x="16" y="56"/>
                  <a:pt x="16" y="56"/>
                </a:cubicBezTo>
                <a:close/>
                <a:moveTo>
                  <a:pt x="16" y="52"/>
                </a:moveTo>
                <a:cubicBezTo>
                  <a:pt x="2" y="52"/>
                  <a:pt x="2" y="52"/>
                  <a:pt x="2" y="52"/>
                </a:cubicBezTo>
                <a:cubicBezTo>
                  <a:pt x="2" y="52"/>
                  <a:pt x="2" y="52"/>
                  <a:pt x="2" y="52"/>
                </a:cubicBezTo>
                <a:cubicBezTo>
                  <a:pt x="2" y="52"/>
                  <a:pt x="2" y="51"/>
                  <a:pt x="2" y="51"/>
                </a:cubicBezTo>
                <a:cubicBezTo>
                  <a:pt x="16" y="51"/>
                  <a:pt x="16" y="51"/>
                  <a:pt x="16" y="51"/>
                </a:cubicBezTo>
                <a:cubicBezTo>
                  <a:pt x="16" y="51"/>
                  <a:pt x="16" y="52"/>
                  <a:pt x="16" y="52"/>
                </a:cubicBezTo>
                <a:cubicBezTo>
                  <a:pt x="16" y="52"/>
                  <a:pt x="16" y="52"/>
                  <a:pt x="16" y="52"/>
                </a:cubicBezTo>
                <a:close/>
                <a:moveTo>
                  <a:pt x="36" y="0"/>
                </a:moveTo>
                <a:cubicBezTo>
                  <a:pt x="21" y="0"/>
                  <a:pt x="21" y="0"/>
                  <a:pt x="21" y="0"/>
                </a:cubicBezTo>
                <a:cubicBezTo>
                  <a:pt x="20" y="0"/>
                  <a:pt x="19" y="1"/>
                  <a:pt x="19" y="1"/>
                </a:cubicBezTo>
                <a:cubicBezTo>
                  <a:pt x="19" y="62"/>
                  <a:pt x="19" y="62"/>
                  <a:pt x="19" y="62"/>
                </a:cubicBezTo>
                <a:cubicBezTo>
                  <a:pt x="19" y="62"/>
                  <a:pt x="20" y="63"/>
                  <a:pt x="21" y="63"/>
                </a:cubicBezTo>
                <a:cubicBezTo>
                  <a:pt x="36" y="63"/>
                  <a:pt x="36" y="63"/>
                  <a:pt x="36" y="63"/>
                </a:cubicBezTo>
                <a:cubicBezTo>
                  <a:pt x="37" y="63"/>
                  <a:pt x="38" y="62"/>
                  <a:pt x="38" y="62"/>
                </a:cubicBezTo>
                <a:cubicBezTo>
                  <a:pt x="38" y="1"/>
                  <a:pt x="38" y="1"/>
                  <a:pt x="38" y="1"/>
                </a:cubicBezTo>
                <a:cubicBezTo>
                  <a:pt x="38" y="1"/>
                  <a:pt x="37" y="0"/>
                  <a:pt x="36" y="0"/>
                </a:cubicBezTo>
                <a:close/>
                <a:moveTo>
                  <a:pt x="22" y="5"/>
                </a:moveTo>
                <a:cubicBezTo>
                  <a:pt x="22" y="4"/>
                  <a:pt x="22" y="4"/>
                  <a:pt x="23" y="4"/>
                </a:cubicBezTo>
                <a:cubicBezTo>
                  <a:pt x="34" y="4"/>
                  <a:pt x="34" y="4"/>
                  <a:pt x="34" y="4"/>
                </a:cubicBezTo>
                <a:cubicBezTo>
                  <a:pt x="35" y="4"/>
                  <a:pt x="35" y="4"/>
                  <a:pt x="35" y="5"/>
                </a:cubicBezTo>
                <a:cubicBezTo>
                  <a:pt x="35" y="28"/>
                  <a:pt x="35" y="28"/>
                  <a:pt x="35" y="28"/>
                </a:cubicBezTo>
                <a:cubicBezTo>
                  <a:pt x="35" y="28"/>
                  <a:pt x="35" y="29"/>
                  <a:pt x="34" y="29"/>
                </a:cubicBezTo>
                <a:cubicBezTo>
                  <a:pt x="23" y="29"/>
                  <a:pt x="23" y="29"/>
                  <a:pt x="23" y="29"/>
                </a:cubicBezTo>
                <a:cubicBezTo>
                  <a:pt x="22" y="29"/>
                  <a:pt x="22" y="28"/>
                  <a:pt x="22" y="28"/>
                </a:cubicBezTo>
                <a:lnTo>
                  <a:pt x="22" y="5"/>
                </a:lnTo>
                <a:close/>
                <a:moveTo>
                  <a:pt x="35" y="56"/>
                </a:moveTo>
                <a:cubicBezTo>
                  <a:pt x="22" y="56"/>
                  <a:pt x="22" y="56"/>
                  <a:pt x="22" y="56"/>
                </a:cubicBezTo>
                <a:cubicBezTo>
                  <a:pt x="22" y="56"/>
                  <a:pt x="21" y="56"/>
                  <a:pt x="21" y="56"/>
                </a:cubicBezTo>
                <a:cubicBezTo>
                  <a:pt x="21" y="55"/>
                  <a:pt x="22" y="55"/>
                  <a:pt x="22" y="55"/>
                </a:cubicBezTo>
                <a:cubicBezTo>
                  <a:pt x="35" y="55"/>
                  <a:pt x="35" y="55"/>
                  <a:pt x="35" y="55"/>
                </a:cubicBezTo>
                <a:cubicBezTo>
                  <a:pt x="35" y="55"/>
                  <a:pt x="36" y="55"/>
                  <a:pt x="36" y="56"/>
                </a:cubicBezTo>
                <a:cubicBezTo>
                  <a:pt x="36" y="56"/>
                  <a:pt x="35" y="56"/>
                  <a:pt x="35" y="56"/>
                </a:cubicBezTo>
                <a:close/>
                <a:moveTo>
                  <a:pt x="35" y="52"/>
                </a:moveTo>
                <a:cubicBezTo>
                  <a:pt x="22" y="52"/>
                  <a:pt x="22" y="52"/>
                  <a:pt x="22" y="52"/>
                </a:cubicBezTo>
                <a:cubicBezTo>
                  <a:pt x="22" y="52"/>
                  <a:pt x="21" y="52"/>
                  <a:pt x="21" y="52"/>
                </a:cubicBezTo>
                <a:cubicBezTo>
                  <a:pt x="21" y="52"/>
                  <a:pt x="22" y="51"/>
                  <a:pt x="22" y="51"/>
                </a:cubicBezTo>
                <a:cubicBezTo>
                  <a:pt x="35" y="51"/>
                  <a:pt x="35" y="51"/>
                  <a:pt x="35" y="51"/>
                </a:cubicBezTo>
                <a:cubicBezTo>
                  <a:pt x="35" y="51"/>
                  <a:pt x="36" y="52"/>
                  <a:pt x="36" y="52"/>
                </a:cubicBezTo>
                <a:cubicBezTo>
                  <a:pt x="36" y="52"/>
                  <a:pt x="35" y="52"/>
                  <a:pt x="35" y="52"/>
                </a:cubicBezTo>
                <a:close/>
                <a:moveTo>
                  <a:pt x="85" y="53"/>
                </a:moveTo>
                <a:cubicBezTo>
                  <a:pt x="53" y="1"/>
                  <a:pt x="53" y="1"/>
                  <a:pt x="53" y="1"/>
                </a:cubicBezTo>
                <a:cubicBezTo>
                  <a:pt x="53" y="1"/>
                  <a:pt x="52" y="1"/>
                  <a:pt x="51" y="1"/>
                </a:cubicBezTo>
                <a:cubicBezTo>
                  <a:pt x="38" y="9"/>
                  <a:pt x="38" y="9"/>
                  <a:pt x="38" y="9"/>
                </a:cubicBezTo>
                <a:cubicBezTo>
                  <a:pt x="38" y="10"/>
                  <a:pt x="37" y="10"/>
                  <a:pt x="38" y="11"/>
                </a:cubicBezTo>
                <a:cubicBezTo>
                  <a:pt x="69" y="62"/>
                  <a:pt x="69" y="62"/>
                  <a:pt x="69" y="62"/>
                </a:cubicBezTo>
                <a:cubicBezTo>
                  <a:pt x="70" y="63"/>
                  <a:pt x="70" y="63"/>
                  <a:pt x="71" y="62"/>
                </a:cubicBezTo>
                <a:cubicBezTo>
                  <a:pt x="84" y="55"/>
                  <a:pt x="84" y="55"/>
                  <a:pt x="84" y="55"/>
                </a:cubicBezTo>
                <a:cubicBezTo>
                  <a:pt x="85" y="54"/>
                  <a:pt x="85" y="53"/>
                  <a:pt x="85" y="53"/>
                </a:cubicBezTo>
                <a:close/>
                <a:moveTo>
                  <a:pt x="64" y="27"/>
                </a:moveTo>
                <a:cubicBezTo>
                  <a:pt x="55" y="32"/>
                  <a:pt x="55" y="32"/>
                  <a:pt x="55" y="32"/>
                </a:cubicBezTo>
                <a:cubicBezTo>
                  <a:pt x="54" y="33"/>
                  <a:pt x="54" y="33"/>
                  <a:pt x="53" y="32"/>
                </a:cubicBezTo>
                <a:cubicBezTo>
                  <a:pt x="42" y="13"/>
                  <a:pt x="42" y="13"/>
                  <a:pt x="42" y="13"/>
                </a:cubicBezTo>
                <a:cubicBezTo>
                  <a:pt x="41" y="12"/>
                  <a:pt x="41" y="11"/>
                  <a:pt x="42" y="11"/>
                </a:cubicBezTo>
                <a:cubicBezTo>
                  <a:pt x="51" y="5"/>
                  <a:pt x="51" y="5"/>
                  <a:pt x="51" y="5"/>
                </a:cubicBezTo>
                <a:cubicBezTo>
                  <a:pt x="52" y="5"/>
                  <a:pt x="53" y="5"/>
                  <a:pt x="53" y="6"/>
                </a:cubicBezTo>
                <a:cubicBezTo>
                  <a:pt x="65" y="25"/>
                  <a:pt x="65" y="25"/>
                  <a:pt x="65" y="25"/>
                </a:cubicBezTo>
                <a:cubicBezTo>
                  <a:pt x="65" y="26"/>
                  <a:pt x="65" y="26"/>
                  <a:pt x="64" y="27"/>
                </a:cubicBezTo>
                <a:close/>
                <a:moveTo>
                  <a:pt x="66" y="53"/>
                </a:moveTo>
                <a:cubicBezTo>
                  <a:pt x="66" y="53"/>
                  <a:pt x="66" y="53"/>
                  <a:pt x="66" y="52"/>
                </a:cubicBezTo>
                <a:cubicBezTo>
                  <a:pt x="77" y="45"/>
                  <a:pt x="77" y="45"/>
                  <a:pt x="77" y="45"/>
                </a:cubicBezTo>
                <a:cubicBezTo>
                  <a:pt x="78" y="45"/>
                  <a:pt x="78" y="45"/>
                  <a:pt x="78" y="46"/>
                </a:cubicBezTo>
                <a:cubicBezTo>
                  <a:pt x="78" y="46"/>
                  <a:pt x="78" y="46"/>
                  <a:pt x="78" y="46"/>
                </a:cubicBezTo>
                <a:cubicBezTo>
                  <a:pt x="66" y="53"/>
                  <a:pt x="66" y="53"/>
                  <a:pt x="66" y="53"/>
                </a:cubicBezTo>
                <a:cubicBezTo>
                  <a:pt x="66" y="53"/>
                  <a:pt x="66" y="53"/>
                  <a:pt x="66" y="53"/>
                </a:cubicBezTo>
                <a:close/>
                <a:moveTo>
                  <a:pt x="80" y="49"/>
                </a:moveTo>
                <a:cubicBezTo>
                  <a:pt x="68" y="56"/>
                  <a:pt x="68" y="56"/>
                  <a:pt x="68" y="56"/>
                </a:cubicBezTo>
                <a:cubicBezTo>
                  <a:pt x="68" y="56"/>
                  <a:pt x="68" y="56"/>
                  <a:pt x="68" y="56"/>
                </a:cubicBezTo>
                <a:cubicBezTo>
                  <a:pt x="68" y="56"/>
                  <a:pt x="68" y="56"/>
                  <a:pt x="68" y="56"/>
                </a:cubicBezTo>
                <a:cubicBezTo>
                  <a:pt x="79" y="49"/>
                  <a:pt x="79" y="49"/>
                  <a:pt x="79" y="49"/>
                </a:cubicBezTo>
                <a:cubicBezTo>
                  <a:pt x="80" y="48"/>
                  <a:pt x="80" y="49"/>
                  <a:pt x="80" y="49"/>
                </a:cubicBezTo>
                <a:cubicBezTo>
                  <a:pt x="80" y="49"/>
                  <a:pt x="80" y="49"/>
                  <a:pt x="80" y="49"/>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矩形 18"/>
          <p:cNvSpPr/>
          <p:nvPr/>
        </p:nvSpPr>
        <p:spPr>
          <a:xfrm>
            <a:off x="6459567" y="1578501"/>
            <a:ext cx="1612467" cy="398780"/>
          </a:xfrm>
          <a:prstGeom prst="rect">
            <a:avLst/>
          </a:prstGeom>
        </p:spPr>
        <p:txBody>
          <a:bodyPr wrap="square">
            <a:spAutoFit/>
          </a:bodyPr>
          <a:lstStyle/>
          <a:p>
            <a:r>
              <a:rPr lang="zh-CN" altLang="en-US" sz="2000" dirty="0">
                <a:solidFill>
                  <a:srgbClr val="00AAA1"/>
                </a:solidFill>
                <a:cs typeface="+mn-ea"/>
                <a:sym typeface="+mn-lt"/>
              </a:rPr>
              <a:t>护理工作</a:t>
            </a:r>
            <a:endParaRPr lang="zh-CN" altLang="en-US" sz="2000" dirty="0">
              <a:solidFill>
                <a:srgbClr val="00AAA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par>
                                <p:cTn id="16" presetID="53" presetClass="entr" presetSubtype="16"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ppt_w</p:attrName>
                                        </p:attrNameLst>
                                      </p:cBhvr>
                                      <p:tavLst>
                                        <p:tav tm="0">
                                          <p:val>
                                            <p:fltVal val="0"/>
                                          </p:val>
                                        </p:tav>
                                        <p:tav tm="100000">
                                          <p:val>
                                            <p:strVal val="#ppt_w"/>
                                          </p:val>
                                        </p:tav>
                                      </p:tavLst>
                                    </p:anim>
                                    <p:anim calcmode="lin" valueType="num">
                                      <p:cBhvr>
                                        <p:cTn id="39" dur="500" fill="hold"/>
                                        <p:tgtEl>
                                          <p:spTgt spid="45"/>
                                        </p:tgtEl>
                                        <p:attrNameLst>
                                          <p:attrName>ppt_h</p:attrName>
                                        </p:attrNameLst>
                                      </p:cBhvr>
                                      <p:tavLst>
                                        <p:tav tm="0">
                                          <p:val>
                                            <p:fltVal val="0"/>
                                          </p:val>
                                        </p:tav>
                                        <p:tav tm="100000">
                                          <p:val>
                                            <p:strVal val="#ppt_h"/>
                                          </p:val>
                                        </p:tav>
                                      </p:tavLst>
                                    </p:anim>
                                    <p:animEffect transition="in" filter="fade">
                                      <p:cBhvr>
                                        <p:cTn id="40" dur="500"/>
                                        <p:tgtEl>
                                          <p:spTgt spid="45"/>
                                        </p:tgtEl>
                                      </p:cBhvr>
                                    </p:animEffect>
                                  </p:childTnLst>
                                </p:cTn>
                              </p:par>
                              <p:par>
                                <p:cTn id="41" presetID="53" presetClass="entr" presetSubtype="16"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fltVal val="0"/>
                                          </p:val>
                                        </p:tav>
                                        <p:tav tm="100000">
                                          <p:val>
                                            <p:strVal val="#ppt_w"/>
                                          </p:val>
                                        </p:tav>
                                      </p:tavLst>
                                    </p:anim>
                                    <p:anim calcmode="lin" valueType="num">
                                      <p:cBhvr>
                                        <p:cTn id="49" dur="500" fill="hold"/>
                                        <p:tgtEl>
                                          <p:spTgt spid="4"/>
                                        </p:tgtEl>
                                        <p:attrNameLst>
                                          <p:attrName>ppt_h</p:attrName>
                                        </p:attrNameLst>
                                      </p:cBhvr>
                                      <p:tavLst>
                                        <p:tav tm="0">
                                          <p:val>
                                            <p:fltVal val="0"/>
                                          </p:val>
                                        </p:tav>
                                        <p:tav tm="100000">
                                          <p:val>
                                            <p:strVal val="#ppt_h"/>
                                          </p:val>
                                        </p:tav>
                                      </p:tavLst>
                                    </p:anim>
                                    <p:animEffect transition="in" filter="fade">
                                      <p:cBhvr>
                                        <p:cTn id="50" dur="500"/>
                                        <p:tgtEl>
                                          <p:spTgt spid="4"/>
                                        </p:tgtEl>
                                      </p:cBhvr>
                                    </p:animEffect>
                                  </p:childTnLst>
                                </p:cTn>
                              </p:par>
                              <p:par>
                                <p:cTn id="51" presetID="53" presetClass="entr" presetSubtype="16" fill="hold" nodeType="with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p:cTn id="53" dur="500" fill="hold"/>
                                        <p:tgtEl>
                                          <p:spTgt spid="52"/>
                                        </p:tgtEl>
                                        <p:attrNameLst>
                                          <p:attrName>ppt_w</p:attrName>
                                        </p:attrNameLst>
                                      </p:cBhvr>
                                      <p:tavLst>
                                        <p:tav tm="0">
                                          <p:val>
                                            <p:fltVal val="0"/>
                                          </p:val>
                                        </p:tav>
                                        <p:tav tm="100000">
                                          <p:val>
                                            <p:strVal val="#ppt_w"/>
                                          </p:val>
                                        </p:tav>
                                      </p:tavLst>
                                    </p:anim>
                                    <p:anim calcmode="lin" valueType="num">
                                      <p:cBhvr>
                                        <p:cTn id="54" dur="500" fill="hold"/>
                                        <p:tgtEl>
                                          <p:spTgt spid="52"/>
                                        </p:tgtEl>
                                        <p:attrNameLst>
                                          <p:attrName>ppt_h</p:attrName>
                                        </p:attrNameLst>
                                      </p:cBhvr>
                                      <p:tavLst>
                                        <p:tav tm="0">
                                          <p:val>
                                            <p:fltVal val="0"/>
                                          </p:val>
                                        </p:tav>
                                        <p:tav tm="100000">
                                          <p:val>
                                            <p:strVal val="#ppt_h"/>
                                          </p:val>
                                        </p:tav>
                                      </p:tavLst>
                                    </p:anim>
                                    <p:animEffect transition="in" filter="fade">
                                      <p:cBhvr>
                                        <p:cTn id="55" dur="500"/>
                                        <p:tgtEl>
                                          <p:spTgt spid="5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p:cTn id="58" dur="500" fill="hold"/>
                                        <p:tgtEl>
                                          <p:spTgt spid="55"/>
                                        </p:tgtEl>
                                        <p:attrNameLst>
                                          <p:attrName>ppt_w</p:attrName>
                                        </p:attrNameLst>
                                      </p:cBhvr>
                                      <p:tavLst>
                                        <p:tav tm="0">
                                          <p:val>
                                            <p:fltVal val="0"/>
                                          </p:val>
                                        </p:tav>
                                        <p:tav tm="100000">
                                          <p:val>
                                            <p:strVal val="#ppt_w"/>
                                          </p:val>
                                        </p:tav>
                                      </p:tavLst>
                                    </p:anim>
                                    <p:anim calcmode="lin" valueType="num">
                                      <p:cBhvr>
                                        <p:cTn id="59" dur="500" fill="hold"/>
                                        <p:tgtEl>
                                          <p:spTgt spid="55"/>
                                        </p:tgtEl>
                                        <p:attrNameLst>
                                          <p:attrName>ppt_h</p:attrName>
                                        </p:attrNameLst>
                                      </p:cBhvr>
                                      <p:tavLst>
                                        <p:tav tm="0">
                                          <p:val>
                                            <p:fltVal val="0"/>
                                          </p:val>
                                        </p:tav>
                                        <p:tav tm="100000">
                                          <p:val>
                                            <p:strVal val="#ppt_h"/>
                                          </p:val>
                                        </p:tav>
                                      </p:tavLst>
                                    </p:anim>
                                    <p:animEffect transition="in" filter="fade">
                                      <p:cBhvr>
                                        <p:cTn id="60" dur="500"/>
                                        <p:tgtEl>
                                          <p:spTgt spid="5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p:cTn id="68" dur="500" fill="hold"/>
                                        <p:tgtEl>
                                          <p:spTgt spid="57"/>
                                        </p:tgtEl>
                                        <p:attrNameLst>
                                          <p:attrName>ppt_w</p:attrName>
                                        </p:attrNameLst>
                                      </p:cBhvr>
                                      <p:tavLst>
                                        <p:tav tm="0">
                                          <p:val>
                                            <p:fltVal val="0"/>
                                          </p:val>
                                        </p:tav>
                                        <p:tav tm="100000">
                                          <p:val>
                                            <p:strVal val="#ppt_w"/>
                                          </p:val>
                                        </p:tav>
                                      </p:tavLst>
                                    </p:anim>
                                    <p:anim calcmode="lin" valueType="num">
                                      <p:cBhvr>
                                        <p:cTn id="69" dur="500" fill="hold"/>
                                        <p:tgtEl>
                                          <p:spTgt spid="57"/>
                                        </p:tgtEl>
                                        <p:attrNameLst>
                                          <p:attrName>ppt_h</p:attrName>
                                        </p:attrNameLst>
                                      </p:cBhvr>
                                      <p:tavLst>
                                        <p:tav tm="0">
                                          <p:val>
                                            <p:fltVal val="0"/>
                                          </p:val>
                                        </p:tav>
                                        <p:tav tm="100000">
                                          <p:val>
                                            <p:strVal val="#ppt_h"/>
                                          </p:val>
                                        </p:tav>
                                      </p:tavLst>
                                    </p:anim>
                                    <p:animEffect transition="in" filter="fade">
                                      <p:cBhvr>
                                        <p:cTn id="70" dur="500"/>
                                        <p:tgtEl>
                                          <p:spTgt spid="5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 calcmode="lin" valueType="num">
                                      <p:cBhvr>
                                        <p:cTn id="73" dur="500" fill="hold"/>
                                        <p:tgtEl>
                                          <p:spTgt spid="58"/>
                                        </p:tgtEl>
                                        <p:attrNameLst>
                                          <p:attrName>ppt_w</p:attrName>
                                        </p:attrNameLst>
                                      </p:cBhvr>
                                      <p:tavLst>
                                        <p:tav tm="0">
                                          <p:val>
                                            <p:fltVal val="0"/>
                                          </p:val>
                                        </p:tav>
                                        <p:tav tm="100000">
                                          <p:val>
                                            <p:strVal val="#ppt_w"/>
                                          </p:val>
                                        </p:tav>
                                      </p:tavLst>
                                    </p:anim>
                                    <p:anim calcmode="lin" valueType="num">
                                      <p:cBhvr>
                                        <p:cTn id="74" dur="500" fill="hold"/>
                                        <p:tgtEl>
                                          <p:spTgt spid="58"/>
                                        </p:tgtEl>
                                        <p:attrNameLst>
                                          <p:attrName>ppt_h</p:attrName>
                                        </p:attrNameLst>
                                      </p:cBhvr>
                                      <p:tavLst>
                                        <p:tav tm="0">
                                          <p:val>
                                            <p:fltVal val="0"/>
                                          </p:val>
                                        </p:tav>
                                        <p:tav tm="100000">
                                          <p:val>
                                            <p:strVal val="#ppt_h"/>
                                          </p:val>
                                        </p:tav>
                                      </p:tavLst>
                                    </p:anim>
                                    <p:animEffect transition="in" filter="fade">
                                      <p:cBhvr>
                                        <p:cTn id="75" dur="500"/>
                                        <p:tgtEl>
                                          <p:spTgt spid="5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5"/>
                                        </p:tgtEl>
                                        <p:attrNameLst>
                                          <p:attrName>style.visibility</p:attrName>
                                        </p:attrNameLst>
                                      </p:cBhvr>
                                      <p:to>
                                        <p:strVal val="visible"/>
                                      </p:to>
                                    </p:set>
                                    <p:anim calcmode="lin" valueType="num">
                                      <p:cBhvr>
                                        <p:cTn id="78" dur="500" fill="hold"/>
                                        <p:tgtEl>
                                          <p:spTgt spid="5"/>
                                        </p:tgtEl>
                                        <p:attrNameLst>
                                          <p:attrName>ppt_w</p:attrName>
                                        </p:attrNameLst>
                                      </p:cBhvr>
                                      <p:tavLst>
                                        <p:tav tm="0">
                                          <p:val>
                                            <p:fltVal val="0"/>
                                          </p:val>
                                        </p:tav>
                                        <p:tav tm="100000">
                                          <p:val>
                                            <p:strVal val="#ppt_w"/>
                                          </p:val>
                                        </p:tav>
                                      </p:tavLst>
                                    </p:anim>
                                    <p:anim calcmode="lin" valueType="num">
                                      <p:cBhvr>
                                        <p:cTn id="79" dur="500" fill="hold"/>
                                        <p:tgtEl>
                                          <p:spTgt spid="5"/>
                                        </p:tgtEl>
                                        <p:attrNameLst>
                                          <p:attrName>ppt_h</p:attrName>
                                        </p:attrNameLst>
                                      </p:cBhvr>
                                      <p:tavLst>
                                        <p:tav tm="0">
                                          <p:val>
                                            <p:fltVal val="0"/>
                                          </p:val>
                                        </p:tav>
                                        <p:tav tm="100000">
                                          <p:val>
                                            <p:strVal val="#ppt_h"/>
                                          </p:val>
                                        </p:tav>
                                      </p:tavLst>
                                    </p:anim>
                                    <p:animEffect transition="in" filter="fade">
                                      <p:cBhvr>
                                        <p:cTn id="80" dur="500"/>
                                        <p:tgtEl>
                                          <p:spTgt spid="5"/>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Effect transition="in" filter="fade">
                                      <p:cBhvr>
                                        <p:cTn id="8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31" grpId="0" animBg="1"/>
      <p:bldP spid="31" grpId="1" animBg="1"/>
      <p:bldP spid="32" grpId="0" animBg="1"/>
      <p:bldP spid="32" grpId="1" animBg="1"/>
      <p:bldP spid="33" grpId="0" animBg="1"/>
      <p:bldP spid="33" grpId="1" animBg="1"/>
      <p:bldP spid="45" grpId="0" animBg="1"/>
      <p:bldP spid="45" grpId="1" animBg="1"/>
      <p:bldP spid="55" grpId="0" animBg="1"/>
      <p:bldP spid="55" grpId="1" animBg="1"/>
      <p:bldP spid="56" grpId="0" animBg="1"/>
      <p:bldP spid="56" grpId="1" animBg="1"/>
      <p:bldP spid="57" grpId="0" animBg="1"/>
      <p:bldP spid="57" grpId="1" animBg="1"/>
      <p:bldP spid="58" grpId="0" animBg="1"/>
      <p:bldP spid="58" grpId="1" animBg="1"/>
      <p:bldP spid="5" grpId="0" animBg="1"/>
      <p:bldP spid="5" grpId="1" animBg="1"/>
      <p:bldP spid="19" grpId="0"/>
      <p:bldP spid="1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buNone/>
            </a:pPr>
            <a:r>
              <a:rPr lang="zh-CN" altLang="en-US" sz="2800" dirty="0">
                <a:solidFill>
                  <a:schemeClr val="tx1">
                    <a:lumMod val="65000"/>
                    <a:lumOff val="35000"/>
                  </a:schemeClr>
                </a:solidFill>
                <a:cs typeface="+mn-ea"/>
                <a:sym typeface="+mn-lt"/>
              </a:rPr>
              <a:t>科室护理工作完成情况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431266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5628005" y="1893570"/>
            <a:ext cx="5124450" cy="368300"/>
          </a:xfrm>
          <a:prstGeom prst="rect">
            <a:avLst/>
          </a:prstGeom>
          <a:solidFill>
            <a:srgbClr val="00AAA1"/>
          </a:solidFill>
        </p:spPr>
        <p:txBody>
          <a:bodyPr wrap="square" rtlCol="0">
            <a:spAutoFit/>
          </a:bodyPr>
          <a:lstStyle/>
          <a:p>
            <a:pPr algn="ctr"/>
            <a:r>
              <a:rPr lang="zh-CN" altLang="en-US" dirty="0">
                <a:solidFill>
                  <a:schemeClr val="bg1"/>
                </a:solidFill>
                <a:cs typeface="+mn-ea"/>
                <a:sym typeface="+mn-lt"/>
              </a:rPr>
              <a:t>科学管理、</a:t>
            </a:r>
            <a:r>
              <a:rPr lang="en-US" altLang="zh-CN" dirty="0">
                <a:solidFill>
                  <a:schemeClr val="bg1"/>
                </a:solidFill>
                <a:cs typeface="+mn-ea"/>
                <a:sym typeface="+mn-lt"/>
              </a:rPr>
              <a:t>.</a:t>
            </a:r>
            <a:r>
              <a:rPr lang="zh-CN" altLang="en-US" dirty="0">
                <a:solidFill>
                  <a:schemeClr val="bg1"/>
                </a:solidFill>
                <a:cs typeface="+mn-ea"/>
                <a:sym typeface="+mn-lt"/>
              </a:rPr>
              <a:t>努力创新、提高医疗技术</a:t>
            </a:r>
            <a:endParaRPr lang="zh-CN" altLang="en-US" dirty="0">
              <a:solidFill>
                <a:schemeClr val="bg1"/>
              </a:solidFill>
              <a:cs typeface="+mn-ea"/>
              <a:sym typeface="+mn-lt"/>
            </a:endParaRPr>
          </a:p>
        </p:txBody>
      </p:sp>
      <p:grpSp>
        <p:nvGrpSpPr>
          <p:cNvPr id="6" name="组合 5"/>
          <p:cNvGrpSpPr/>
          <p:nvPr/>
        </p:nvGrpSpPr>
        <p:grpSpPr>
          <a:xfrm>
            <a:off x="5270086" y="1765602"/>
            <a:ext cx="625033" cy="625033"/>
            <a:chOff x="4838282" y="-1384431"/>
            <a:chExt cx="625033" cy="625033"/>
          </a:xfrm>
        </p:grpSpPr>
        <p:sp>
          <p:nvSpPr>
            <p:cNvPr id="5" name="椭圆 4"/>
            <p:cNvSpPr/>
            <p:nvPr/>
          </p:nvSpPr>
          <p:spPr>
            <a:xfrm>
              <a:off x="4838282" y="-1384431"/>
              <a:ext cx="625033" cy="625033"/>
            </a:xfrm>
            <a:prstGeom prst="ellipse">
              <a:avLst/>
            </a:prstGeom>
            <a:solidFill>
              <a:srgbClr val="00AAA1"/>
            </a:solidFill>
            <a:ln>
              <a:noFill/>
            </a:ln>
          </p:spPr>
          <p:txBody>
            <a:bodyPr rtlCol="0" anchor="ctr"/>
            <a:lstStyle/>
            <a:p>
              <a:pPr algn="ctr"/>
              <a:endParaRPr lang="zh-CN" altLang="en-US" dirty="0">
                <a:solidFill>
                  <a:schemeClr val="tx1"/>
                </a:solidFill>
                <a:cs typeface="+mn-ea"/>
                <a:sym typeface="+mn-lt"/>
              </a:endParaRPr>
            </a:p>
          </p:txBody>
        </p:sp>
        <p:sp>
          <p:nvSpPr>
            <p:cNvPr id="7" name="Freeform 75"/>
            <p:cNvSpPr/>
            <p:nvPr/>
          </p:nvSpPr>
          <p:spPr bwMode="auto">
            <a:xfrm>
              <a:off x="4998511" y="-1193961"/>
              <a:ext cx="304574" cy="244092"/>
            </a:xfrm>
            <a:custGeom>
              <a:avLst/>
              <a:gdLst>
                <a:gd name="T0" fmla="*/ 89858572 w 497"/>
                <a:gd name="T1" fmla="*/ 0 h 400"/>
                <a:gd name="T2" fmla="*/ 89858572 w 497"/>
                <a:gd name="T3" fmla="*/ 0 h 400"/>
                <a:gd name="T4" fmla="*/ 10750529 w 497"/>
                <a:gd name="T5" fmla="*/ 0 h 400"/>
                <a:gd name="T6" fmla="*/ 0 w 497"/>
                <a:gd name="T7" fmla="*/ 8849659 h 400"/>
                <a:gd name="T8" fmla="*/ 0 w 497"/>
                <a:gd name="T9" fmla="*/ 69589538 h 400"/>
                <a:gd name="T10" fmla="*/ 10750529 w 497"/>
                <a:gd name="T11" fmla="*/ 80249222 h 400"/>
                <a:gd name="T12" fmla="*/ 89858572 w 497"/>
                <a:gd name="T13" fmla="*/ 80249222 h 400"/>
                <a:gd name="T14" fmla="*/ 100609101 w 497"/>
                <a:gd name="T15" fmla="*/ 69589538 h 400"/>
                <a:gd name="T16" fmla="*/ 100609101 w 497"/>
                <a:gd name="T17" fmla="*/ 8849659 h 400"/>
                <a:gd name="T18" fmla="*/ 89858572 w 497"/>
                <a:gd name="T19" fmla="*/ 0 h 400"/>
                <a:gd name="T20" fmla="*/ 89858572 w 497"/>
                <a:gd name="T21" fmla="*/ 69589538 h 400"/>
                <a:gd name="T22" fmla="*/ 89858572 w 497"/>
                <a:gd name="T23" fmla="*/ 69589538 h 400"/>
                <a:gd name="T24" fmla="*/ 10750529 w 497"/>
                <a:gd name="T25" fmla="*/ 69589538 h 400"/>
                <a:gd name="T26" fmla="*/ 10750529 w 497"/>
                <a:gd name="T27" fmla="*/ 8849659 h 400"/>
                <a:gd name="T28" fmla="*/ 89858572 w 497"/>
                <a:gd name="T29" fmla="*/ 8849659 h 400"/>
                <a:gd name="T30" fmla="*/ 89858572 w 497"/>
                <a:gd name="T31" fmla="*/ 69589538 h 400"/>
                <a:gd name="T32" fmla="*/ 45030621 w 497"/>
                <a:gd name="T33" fmla="*/ 50080196 h 400"/>
                <a:gd name="T34" fmla="*/ 45030621 w 497"/>
                <a:gd name="T35" fmla="*/ 50080196 h 400"/>
                <a:gd name="T36" fmla="*/ 19675675 w 497"/>
                <a:gd name="T37" fmla="*/ 50080196 h 400"/>
                <a:gd name="T38" fmla="*/ 19675675 w 497"/>
                <a:gd name="T39" fmla="*/ 58929855 h 400"/>
                <a:gd name="T40" fmla="*/ 45030621 w 497"/>
                <a:gd name="T41" fmla="*/ 58929855 h 400"/>
                <a:gd name="T42" fmla="*/ 45030621 w 497"/>
                <a:gd name="T43" fmla="*/ 50080196 h 400"/>
                <a:gd name="T44" fmla="*/ 45030621 w 497"/>
                <a:gd name="T45" fmla="*/ 35800463 h 400"/>
                <a:gd name="T46" fmla="*/ 45030621 w 497"/>
                <a:gd name="T47" fmla="*/ 35800463 h 400"/>
                <a:gd name="T48" fmla="*/ 19675675 w 497"/>
                <a:gd name="T49" fmla="*/ 35800463 h 400"/>
                <a:gd name="T50" fmla="*/ 19675675 w 497"/>
                <a:gd name="T51" fmla="*/ 44649673 h 400"/>
                <a:gd name="T52" fmla="*/ 45030621 w 497"/>
                <a:gd name="T53" fmla="*/ 44649673 h 400"/>
                <a:gd name="T54" fmla="*/ 45030621 w 497"/>
                <a:gd name="T55" fmla="*/ 35800463 h 400"/>
                <a:gd name="T56" fmla="*/ 45030621 w 497"/>
                <a:gd name="T57" fmla="*/ 19710257 h 400"/>
                <a:gd name="T58" fmla="*/ 45030621 w 497"/>
                <a:gd name="T59" fmla="*/ 19710257 h 400"/>
                <a:gd name="T60" fmla="*/ 19675675 w 497"/>
                <a:gd name="T61" fmla="*/ 19710257 h 400"/>
                <a:gd name="T62" fmla="*/ 19675675 w 497"/>
                <a:gd name="T63" fmla="*/ 28760830 h 400"/>
                <a:gd name="T64" fmla="*/ 45030621 w 497"/>
                <a:gd name="T65" fmla="*/ 28760830 h 400"/>
                <a:gd name="T66" fmla="*/ 45030621 w 497"/>
                <a:gd name="T67" fmla="*/ 19710257 h 400"/>
                <a:gd name="T68" fmla="*/ 78904922 w 497"/>
                <a:gd name="T69" fmla="*/ 51689307 h 400"/>
                <a:gd name="T70" fmla="*/ 78904922 w 497"/>
                <a:gd name="T71" fmla="*/ 51689307 h 400"/>
                <a:gd name="T72" fmla="*/ 71805609 w 497"/>
                <a:gd name="T73" fmla="*/ 46460147 h 400"/>
                <a:gd name="T74" fmla="*/ 77282209 w 497"/>
                <a:gd name="T75" fmla="*/ 30369940 h 400"/>
                <a:gd name="T76" fmla="*/ 68154392 w 497"/>
                <a:gd name="T77" fmla="*/ 19710257 h 400"/>
                <a:gd name="T78" fmla="*/ 59229246 w 497"/>
                <a:gd name="T79" fmla="*/ 30369940 h 400"/>
                <a:gd name="T80" fmla="*/ 64706296 w 497"/>
                <a:gd name="T81" fmla="*/ 46460147 h 400"/>
                <a:gd name="T82" fmla="*/ 55781150 w 497"/>
                <a:gd name="T83" fmla="*/ 51689307 h 400"/>
                <a:gd name="T84" fmla="*/ 55781150 w 497"/>
                <a:gd name="T85" fmla="*/ 58929855 h 400"/>
                <a:gd name="T86" fmla="*/ 80730755 w 497"/>
                <a:gd name="T87" fmla="*/ 58929855 h 400"/>
                <a:gd name="T88" fmla="*/ 78904922 w 497"/>
                <a:gd name="T89" fmla="*/ 51689307 h 4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45720" tIns="22860" rIns="45720" bIns="22860" anchor="ctr"/>
            <a:lstStyle/>
            <a:p>
              <a:endParaRPr lang="zh-CN" altLang="en-US" sz="2400">
                <a:cs typeface="+mn-ea"/>
                <a:sym typeface="+mn-lt"/>
              </a:endParaRPr>
            </a:p>
          </p:txBody>
        </p:sp>
      </p:grpSp>
      <p:sp>
        <p:nvSpPr>
          <p:cNvPr id="8" name="文本框 7"/>
          <p:cNvSpPr txBox="1"/>
          <p:nvPr/>
        </p:nvSpPr>
        <p:spPr>
          <a:xfrm>
            <a:off x="5175885" y="2821305"/>
            <a:ext cx="6527800" cy="2306955"/>
          </a:xfrm>
          <a:prstGeom prst="rect">
            <a:avLst/>
          </a:prstGeom>
          <a:noFill/>
        </p:spPr>
        <p:txBody>
          <a:bodyPr wrap="square" rtlCol="0">
            <a:spAutoFit/>
          </a:bodyPr>
          <a:lstStyle/>
          <a:p>
            <a:pPr>
              <a:lnSpc>
                <a:spcPct val="200000"/>
              </a:lnSpc>
            </a:pPr>
            <a:r>
              <a:rPr lang="zh-CN" altLang="en-US" sz="1200" dirty="0">
                <a:solidFill>
                  <a:schemeClr val="tx1">
                    <a:lumMod val="75000"/>
                    <a:lumOff val="25000"/>
                  </a:schemeClr>
                </a:solidFill>
                <a:cs typeface="+mn-ea"/>
                <a:sym typeface="+mn-lt"/>
              </a:rPr>
              <a:t>上半年，我科室派一名医生到上级医院进修，科内只有一名医生和两名护士，我们在人员少，工作任务重的情况下，没有叫苦、叫累，而更加积极主动认真的对待每一项工作。利用网络技术，实现与国内知名专家及专业人员的远程会诊，病例的讨论和交流，提高我们科室诊断率，我们科室利用现有设备积极开展新技术，为临床提供更多的影像依据，如微创的定位扫描技术、三围立体重建等，利用医学影像工作站实现数字化管理，更好的实现病例的复查、统计、病例随访跟踪，科学管理，同患者之间建立医患关系联系卡、服务电话联系及电话咨询。</a:t>
            </a:r>
            <a:endParaRPr lang="zh-CN" altLang="en-US" sz="1200" dirty="0">
              <a:solidFill>
                <a:schemeClr val="tx1">
                  <a:lumMod val="75000"/>
                  <a:lumOff val="25000"/>
                </a:schemeClr>
              </a:solidFill>
              <a:cs typeface="+mn-ea"/>
              <a:sym typeface="+mn-lt"/>
            </a:endParaRPr>
          </a:p>
        </p:txBody>
      </p:sp>
      <p:pic>
        <p:nvPicPr>
          <p:cNvPr id="11" name="2"/>
          <p:cNvPicPr/>
          <p:nvPr>
            <p:custDataLst>
              <p:tags r:id="rId1"/>
            </p:custDataLst>
          </p:nvPr>
        </p:nvPicPr>
        <p:blipFill>
          <a:blip r:embed="rId2" cstate="screen"/>
          <a:stretch>
            <a:fillRect/>
          </a:stretch>
        </p:blipFill>
        <p:spPr>
          <a:xfrm>
            <a:off x="720090" y="1765300"/>
            <a:ext cx="1975485" cy="2451735"/>
          </a:xfrm>
          <a:prstGeom prst="rect">
            <a:avLst/>
          </a:prstGeom>
        </p:spPr>
      </p:pic>
      <p:pic>
        <p:nvPicPr>
          <p:cNvPr id="12" name="1"/>
          <p:cNvPicPr/>
          <p:nvPr>
            <p:custDataLst>
              <p:tags r:id="rId3"/>
            </p:custDataLst>
          </p:nvPr>
        </p:nvPicPr>
        <p:blipFill>
          <a:blip r:embed="rId4" cstate="screen"/>
          <a:stretch>
            <a:fillRect/>
          </a:stretch>
        </p:blipFill>
        <p:spPr>
          <a:xfrm>
            <a:off x="2819400" y="2821305"/>
            <a:ext cx="1975485" cy="2451735"/>
          </a:xfrm>
          <a:prstGeom prst="rect">
            <a:avLst/>
          </a:prstGeom>
        </p:spPr>
      </p:pic>
      <p:sp>
        <p:nvSpPr>
          <p:cNvPr id="16" name="文本框 15"/>
          <p:cNvSpPr txBox="1"/>
          <p:nvPr/>
        </p:nvSpPr>
        <p:spPr>
          <a:xfrm>
            <a:off x="751205" y="5395595"/>
            <a:ext cx="10725150" cy="701731"/>
          </a:xfrm>
          <a:prstGeom prst="rect">
            <a:avLst/>
          </a:prstGeom>
          <a:solidFill>
            <a:srgbClr val="00AAA1"/>
          </a:solidFill>
        </p:spPr>
        <p:txBody>
          <a:bodyPr wrap="square" rtlCol="0">
            <a:spAutoFit/>
          </a:bodyPr>
          <a:lstStyle/>
          <a:p>
            <a:pPr marL="285750" indent="-285750">
              <a:lnSpc>
                <a:spcPct val="150000"/>
              </a:lnSpc>
              <a:buFont typeface="Wingdings" panose="05000000000000000000" charset="0"/>
              <a:buChar char="p"/>
            </a:pPr>
            <a:r>
              <a:rPr lang="zh-CN" altLang="en-US" sz="1400" dirty="0">
                <a:solidFill>
                  <a:schemeClr val="bg1"/>
                </a:solidFill>
                <a:cs typeface="+mn-ea"/>
                <a:sym typeface="+mn-lt"/>
              </a:rPr>
              <a:t>我们科室在保证图像质量和诊断的基础上，减少作业流程，提高工作效率，使发片时间明显加快，由原来的</a:t>
            </a:r>
            <a:r>
              <a:rPr lang="en-US" altLang="zh-CN" sz="1400" dirty="0">
                <a:solidFill>
                  <a:schemeClr val="bg1"/>
                </a:solidFill>
                <a:cs typeface="+mn-ea"/>
                <a:sym typeface="+mn-lt"/>
              </a:rPr>
              <a:t>50</a:t>
            </a:r>
            <a:r>
              <a:rPr lang="zh-CN" altLang="en-US" sz="1400" dirty="0">
                <a:solidFill>
                  <a:schemeClr val="bg1"/>
                </a:solidFill>
                <a:cs typeface="+mn-ea"/>
                <a:sym typeface="+mn-lt"/>
              </a:rPr>
              <a:t>分钟发片，提前到</a:t>
            </a:r>
            <a:r>
              <a:rPr lang="en-US" altLang="zh-CN" sz="1400" dirty="0">
                <a:solidFill>
                  <a:schemeClr val="bg1"/>
                </a:solidFill>
                <a:cs typeface="+mn-ea"/>
                <a:sym typeface="+mn-lt"/>
              </a:rPr>
              <a:t>8-10</a:t>
            </a:r>
            <a:r>
              <a:rPr lang="zh-CN" altLang="en-US" sz="1400" dirty="0">
                <a:solidFill>
                  <a:schemeClr val="bg1"/>
                </a:solidFill>
                <a:cs typeface="+mn-ea"/>
                <a:sym typeface="+mn-lt"/>
              </a:rPr>
              <a:t>分钟发片，减少患者的就医时间。</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2" grpId="0" animBg="1"/>
      <p:bldP spid="2" grpId="1" animBg="1"/>
      <p:bldP spid="8" grpId="0"/>
      <p:bldP spid="8" grpId="1"/>
      <p:bldP spid="16" grpId="0" animBg="1"/>
      <p:bldP spid="1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buNone/>
            </a:pPr>
            <a:r>
              <a:rPr lang="zh-CN" altLang="en-US" sz="2800" dirty="0">
                <a:solidFill>
                  <a:schemeClr val="tx1">
                    <a:lumMod val="65000"/>
                    <a:lumOff val="35000"/>
                  </a:schemeClr>
                </a:solidFill>
                <a:cs typeface="+mn-ea"/>
                <a:sym typeface="+mn-lt"/>
              </a:rPr>
              <a:t>科室护理工作完成情况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431266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1550495" y="1737820"/>
            <a:ext cx="538163" cy="538163"/>
            <a:chOff x="7121525" y="2647950"/>
            <a:chExt cx="538163" cy="538163"/>
          </a:xfrm>
          <a:effectLst>
            <a:outerShdw blurRad="190500" dist="63500" dir="2700000" algn="tl" rotWithShape="0">
              <a:prstClr val="black">
                <a:alpha val="25000"/>
              </a:prstClr>
            </a:outerShdw>
          </a:effectLst>
        </p:grpSpPr>
        <p:sp>
          <p:nvSpPr>
            <p:cNvPr id="4" name="矩形 69"/>
            <p:cNvSpPr>
              <a:spLocks noChangeArrowheads="1"/>
            </p:cNvSpPr>
            <p:nvPr/>
          </p:nvSpPr>
          <p:spPr bwMode="auto">
            <a:xfrm>
              <a:off x="7121525" y="2647950"/>
              <a:ext cx="538163" cy="538163"/>
            </a:xfrm>
            <a:prstGeom prst="rect">
              <a:avLst/>
            </a:prstGeom>
            <a:solidFill>
              <a:srgbClr val="00AAA1"/>
            </a:solidFill>
            <a:ln>
              <a:noFill/>
            </a:ln>
          </p:spPr>
          <p:txBody>
            <a:bodyPr anchor="ctr"/>
            <a:lstStyle/>
            <a:p>
              <a:pPr algn="ctr"/>
              <a:endParaRPr lang="zh-CN" altLang="zh-CN">
                <a:solidFill>
                  <a:srgbClr val="FFFFFF"/>
                </a:solidFill>
                <a:cs typeface="+mn-ea"/>
                <a:sym typeface="+mn-lt"/>
              </a:endParaRPr>
            </a:p>
          </p:txBody>
        </p:sp>
        <p:grpSp>
          <p:nvGrpSpPr>
            <p:cNvPr id="9" name="组合 75"/>
            <p:cNvGrpSpPr/>
            <p:nvPr/>
          </p:nvGrpSpPr>
          <p:grpSpPr bwMode="auto">
            <a:xfrm>
              <a:off x="7245350" y="2792413"/>
              <a:ext cx="311150" cy="296862"/>
              <a:chOff x="0" y="0"/>
              <a:chExt cx="2438400" cy="2332038"/>
            </a:xfrm>
          </p:grpSpPr>
          <p:sp>
            <p:nvSpPr>
              <p:cNvPr id="10" name="Freeform 25"/>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rgbClr val="000000"/>
                  </a:solidFill>
                  <a:cs typeface="+mn-ea"/>
                  <a:sym typeface="+mn-lt"/>
                </a:endParaRPr>
              </a:p>
            </p:txBody>
          </p:sp>
          <p:sp>
            <p:nvSpPr>
              <p:cNvPr id="47" name="任意多边形 7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rgbClr val="000000"/>
                  </a:solidFill>
                  <a:cs typeface="+mn-ea"/>
                  <a:sym typeface="+mn-lt"/>
                </a:endParaRPr>
              </a:p>
            </p:txBody>
          </p:sp>
        </p:grpSp>
      </p:grpSp>
      <p:sp>
        <p:nvSpPr>
          <p:cNvPr id="13" name="Rectangle 8"/>
          <p:cNvSpPr>
            <a:spLocks noChangeArrowheads="1"/>
          </p:cNvSpPr>
          <p:nvPr/>
        </p:nvSpPr>
        <p:spPr bwMode="auto">
          <a:xfrm>
            <a:off x="1341120" y="2759075"/>
            <a:ext cx="2006600" cy="1731645"/>
          </a:xfrm>
          <a:prstGeom prst="rect">
            <a:avLst/>
          </a:prstGeom>
          <a:solidFill>
            <a:srgbClr val="00AAA1"/>
          </a:soli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45720" rIns="216000" bIns="45720" numCol="1" spcCol="0" rtlCol="0" fromWordArt="0" anchor="ctr" anchorCtr="0" forceAA="0" compatLnSpc="1">
            <a:noAutofit/>
          </a:bodyPr>
          <a:lstStyle/>
          <a:p>
            <a:pPr algn="l">
              <a:lnSpc>
                <a:spcPct val="150000"/>
              </a:lnSpc>
            </a:pPr>
            <a:endParaRPr lang="zh-CN" altLang="en-US" sz="1600" dirty="0">
              <a:solidFill>
                <a:schemeClr val="bg1"/>
              </a:solidFill>
              <a:cs typeface="+mn-ea"/>
              <a:sym typeface="+mn-lt"/>
            </a:endParaRPr>
          </a:p>
        </p:txBody>
      </p:sp>
      <p:sp>
        <p:nvSpPr>
          <p:cNvPr id="14" name="文本框 13"/>
          <p:cNvSpPr txBox="1"/>
          <p:nvPr/>
        </p:nvSpPr>
        <p:spPr>
          <a:xfrm>
            <a:off x="2156286" y="1776650"/>
            <a:ext cx="2926080" cy="460375"/>
          </a:xfrm>
          <a:prstGeom prst="rect">
            <a:avLst/>
          </a:prstGeom>
          <a:noFill/>
        </p:spPr>
        <p:txBody>
          <a:bodyPr wrap="none" rtlCol="0">
            <a:spAutoFit/>
            <a:scene3d>
              <a:camera prst="orthographicFront"/>
              <a:lightRig rig="threePt" dir="t"/>
            </a:scene3d>
            <a:sp3d contourW="12700"/>
          </a:bodyPr>
          <a:lstStyle/>
          <a:p>
            <a:pPr indent="0" algn="l">
              <a:buNone/>
            </a:pPr>
            <a:r>
              <a:rPr lang="zh-CN" altLang="en-US" sz="2400" dirty="0">
                <a:solidFill>
                  <a:srgbClr val="00AAA1"/>
                </a:solidFill>
                <a:cs typeface="+mn-ea"/>
                <a:sym typeface="+mn-lt"/>
              </a:rPr>
              <a:t>依法执业，岗前培训</a:t>
            </a:r>
            <a:endParaRPr lang="zh-CN" altLang="en-US" sz="2400" spc="300" dirty="0">
              <a:solidFill>
                <a:srgbClr val="00AAA1"/>
              </a:solidFill>
              <a:cs typeface="+mn-ea"/>
              <a:sym typeface="+mn-lt"/>
            </a:endParaRPr>
          </a:p>
        </p:txBody>
      </p:sp>
      <p:sp>
        <p:nvSpPr>
          <p:cNvPr id="33" name="Freeform 112"/>
          <p:cNvSpPr>
            <a:spLocks noEditPoints="1"/>
          </p:cNvSpPr>
          <p:nvPr/>
        </p:nvSpPr>
        <p:spPr bwMode="auto">
          <a:xfrm>
            <a:off x="1937385" y="3229610"/>
            <a:ext cx="768985" cy="819785"/>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EFEFE"/>
          </a:solidFill>
          <a:ln>
            <a:noFill/>
          </a:ln>
          <a:effectLst>
            <a:outerShdw blurRad="190500" dist="63500" dir="2700000" algn="tl" rotWithShape="0">
              <a:prstClr val="black">
                <a:alpha val="25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 name="文本框 14"/>
          <p:cNvSpPr txBox="1"/>
          <p:nvPr/>
        </p:nvSpPr>
        <p:spPr>
          <a:xfrm>
            <a:off x="1360805" y="4852670"/>
            <a:ext cx="9829800" cy="1198880"/>
          </a:xfrm>
          <a:prstGeom prst="rect">
            <a:avLst/>
          </a:prstGeom>
          <a:noFill/>
        </p:spPr>
        <p:txBody>
          <a:bodyPr wrap="square" rtlCol="0">
            <a:spAutoFit/>
          </a:bodyPr>
          <a:lstStyle/>
          <a:p>
            <a:pPr marL="285750" indent="-285750">
              <a:lnSpc>
                <a:spcPct val="150000"/>
              </a:lnSpc>
              <a:buFont typeface="Wingdings" panose="05000000000000000000" charset="0"/>
              <a:buChar char="u"/>
            </a:pPr>
            <a:r>
              <a:rPr lang="zh-CN" altLang="en-US" sz="1600" dirty="0">
                <a:solidFill>
                  <a:schemeClr val="tx1">
                    <a:lumMod val="75000"/>
                    <a:lumOff val="25000"/>
                  </a:schemeClr>
                </a:solidFill>
                <a:cs typeface="+mn-ea"/>
                <a:sym typeface="+mn-lt"/>
              </a:rPr>
              <a:t>遵守法律法规章程，牢固掌握卫生法律法规原则、强化其法律意识和自我保护意识，增强依法执业的自觉性。</a:t>
            </a:r>
            <a:endParaRPr lang="zh-CN" altLang="en-US" sz="1600" dirty="0">
              <a:solidFill>
                <a:schemeClr val="tx1">
                  <a:lumMod val="75000"/>
                  <a:lumOff val="25000"/>
                </a:schemeClr>
              </a:solidFill>
              <a:cs typeface="+mn-ea"/>
              <a:sym typeface="+mn-lt"/>
            </a:endParaRPr>
          </a:p>
          <a:p>
            <a:pPr marL="285750" indent="-285750">
              <a:lnSpc>
                <a:spcPct val="150000"/>
              </a:lnSpc>
              <a:buFont typeface="Wingdings" panose="05000000000000000000" charset="0"/>
              <a:buChar char="u"/>
            </a:pPr>
            <a:endParaRPr lang="zh-CN" altLang="en-US" sz="1600" dirty="0">
              <a:solidFill>
                <a:schemeClr val="tx1">
                  <a:lumMod val="75000"/>
                  <a:lumOff val="25000"/>
                </a:schemeClr>
              </a:solidFill>
              <a:cs typeface="+mn-ea"/>
              <a:sym typeface="+mn-lt"/>
            </a:endParaRPr>
          </a:p>
        </p:txBody>
      </p:sp>
      <p:sp>
        <p:nvSpPr>
          <p:cNvPr id="17" name="ïšľïḑè"/>
          <p:cNvSpPr/>
          <p:nvPr/>
        </p:nvSpPr>
        <p:spPr>
          <a:xfrm>
            <a:off x="3905250" y="2753360"/>
            <a:ext cx="2131695" cy="1708150"/>
          </a:xfrm>
          <a:prstGeom prst="rect">
            <a:avLst/>
          </a:prstGeom>
          <a:blipFill>
            <a:blip r:embed="rId1" cstate="screen"/>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18" name="iSľîḓé"/>
          <p:cNvSpPr/>
          <p:nvPr/>
        </p:nvSpPr>
        <p:spPr>
          <a:xfrm>
            <a:off x="6595110" y="2752725"/>
            <a:ext cx="2131695" cy="1708150"/>
          </a:xfrm>
          <a:prstGeom prst="rect">
            <a:avLst/>
          </a:prstGeom>
          <a:blipFill>
            <a:blip r:embed="rId2" cstate="screen"/>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19" name="isļïďê"/>
          <p:cNvSpPr/>
          <p:nvPr/>
        </p:nvSpPr>
        <p:spPr>
          <a:xfrm>
            <a:off x="9157335" y="2753360"/>
            <a:ext cx="2131695" cy="1707515"/>
          </a:xfrm>
          <a:prstGeom prst="rect">
            <a:avLst/>
          </a:prstGeom>
          <a:blipFill>
            <a:blip r:embed="rId3"/>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13" grpId="0" animBg="1"/>
      <p:bldP spid="13" grpId="1" animBg="1"/>
      <p:bldP spid="14" grpId="0"/>
      <p:bldP spid="14" grpId="1"/>
      <p:bldP spid="33" grpId="0" animBg="1"/>
      <p:bldP spid="33" grpId="1" animBg="1"/>
      <p:bldP spid="15" grpId="0"/>
      <p:bldP spid="15" grpId="1"/>
      <p:bldP spid="17" grpId="0" animBg="1"/>
      <p:bldP spid="17" grpId="1" animBg="1"/>
      <p:bldP spid="18" grpId="0" animBg="1"/>
      <p:bldP spid="18" grpId="1" animBg="1"/>
      <p:bldP spid="19" grpId="0" animBg="1"/>
      <p:bldP spid="19"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08810" y="202184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effectLst/>
                <a:cs typeface="+mn-ea"/>
                <a:sym typeface="+mn-lt"/>
              </a:rPr>
              <a:t>PART  FOUR</a:t>
            </a:r>
            <a:endParaRPr lang="en-US" altLang="zh-CN" sz="3200" dirty="0">
              <a:solidFill>
                <a:srgbClr val="00AAA1"/>
              </a:solidFill>
              <a:effectLst/>
              <a:cs typeface="+mn-ea"/>
              <a:sym typeface="+mn-lt"/>
            </a:endParaRPr>
          </a:p>
        </p:txBody>
      </p:sp>
      <p:sp>
        <p:nvSpPr>
          <p:cNvPr id="49" name="TextBox 48"/>
          <p:cNvSpPr txBox="1"/>
          <p:nvPr/>
        </p:nvSpPr>
        <p:spPr>
          <a:xfrm>
            <a:off x="1206500" y="2617470"/>
            <a:ext cx="5314315" cy="1230630"/>
          </a:xfrm>
          <a:prstGeom prst="rect">
            <a:avLst/>
          </a:prstGeom>
          <a:noFill/>
        </p:spPr>
        <p:txBody>
          <a:bodyPr wrap="square" lIns="0" tIns="0" rIns="0" bIns="0" rtlCol="0">
            <a:spAutoFit/>
          </a:bodyPr>
          <a:lstStyle/>
          <a:p>
            <a:pPr marL="0" indent="0" algn="ctr">
              <a:buNone/>
            </a:pPr>
            <a:r>
              <a:rPr lang="zh-CN" altLang="en-US" sz="4000" dirty="0">
                <a:solidFill>
                  <a:schemeClr val="tx1">
                    <a:lumMod val="65000"/>
                    <a:lumOff val="35000"/>
                  </a:schemeClr>
                </a:solidFill>
                <a:cs typeface="+mn-ea"/>
                <a:sym typeface="+mn-lt"/>
              </a:rPr>
              <a:t>科室业务学习及引进新技术开展情况</a:t>
            </a:r>
            <a:endParaRPr lang="zh-CN" altLang="en-US" sz="4000" b="1" dirty="0">
              <a:solidFill>
                <a:schemeClr val="tx1">
                  <a:lumMod val="65000"/>
                  <a:lumOff val="35000"/>
                </a:schemeClr>
              </a:solidFill>
              <a:cs typeface="+mn-ea"/>
              <a:sym typeface="+mn-lt"/>
            </a:endParaRPr>
          </a:p>
        </p:txBody>
      </p:sp>
      <p:sp>
        <p:nvSpPr>
          <p:cNvPr id="29" name="TextBox 23"/>
          <p:cNvSpPr txBox="1">
            <a:spLocks noChangeArrowheads="1"/>
          </p:cNvSpPr>
          <p:nvPr/>
        </p:nvSpPr>
        <p:spPr bwMode="auto">
          <a:xfrm>
            <a:off x="1928155" y="4111674"/>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1928155" y="444028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1928155" y="478953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801405" y="414659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801405" y="447362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801405" y="4824461"/>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bldLvl="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科室业务学习及引进新技术开展情况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643864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1" cstate="screen"/>
          <a:stretch>
            <a:fillRect/>
          </a:stretch>
        </p:blipFill>
        <p:spPr>
          <a:xfrm>
            <a:off x="762000" y="2331085"/>
            <a:ext cx="3695065" cy="276733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5"/>
          <p:cNvSpPr/>
          <p:nvPr>
            <p:custDataLst>
              <p:tags r:id="rId2"/>
            </p:custDataLst>
          </p:nvPr>
        </p:nvSpPr>
        <p:spPr>
          <a:xfrm>
            <a:off x="5025341" y="2586891"/>
            <a:ext cx="473709" cy="47370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6" name="组合 5"/>
          <p:cNvGrpSpPr/>
          <p:nvPr/>
        </p:nvGrpSpPr>
        <p:grpSpPr>
          <a:xfrm>
            <a:off x="5606027" y="2552430"/>
            <a:ext cx="5466080" cy="1209731"/>
            <a:chOff x="6453752" y="1875520"/>
            <a:chExt cx="5466080" cy="1209731"/>
          </a:xfrm>
        </p:grpSpPr>
        <p:sp>
          <p:nvSpPr>
            <p:cNvPr id="7" name="出品 26"/>
            <p:cNvSpPr txBox="1"/>
            <p:nvPr>
              <p:custDataLst>
                <p:tags r:id="rId3"/>
              </p:custDataLst>
            </p:nvPr>
          </p:nvSpPr>
          <p:spPr>
            <a:xfrm>
              <a:off x="6453752" y="1875520"/>
              <a:ext cx="21002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rgbClr val="00AAA1"/>
                  </a:solidFill>
                  <a:cs typeface="+mn-ea"/>
                  <a:sym typeface="+mn-lt"/>
                </a:rPr>
                <a:t>多次学习</a:t>
              </a:r>
              <a:r>
                <a:rPr lang="en-US" altLang="zh-CN" dirty="0">
                  <a:solidFill>
                    <a:srgbClr val="00AAA1"/>
                  </a:solidFill>
                  <a:cs typeface="+mn-ea"/>
                  <a:sym typeface="+mn-lt"/>
                </a:rPr>
                <a:t> </a:t>
              </a:r>
              <a:r>
                <a:rPr lang="zh-CN" altLang="en-US" dirty="0">
                  <a:solidFill>
                    <a:srgbClr val="00AAA1"/>
                  </a:solidFill>
                  <a:cs typeface="+mn-ea"/>
                  <a:sym typeface="+mn-lt"/>
                </a:rPr>
                <a:t>总结不足</a:t>
              </a:r>
              <a:endParaRPr kumimoji="0" lang="zh-CN" altLang="en-US" sz="1800" b="1" i="0" u="none" strike="noStrike" kern="1200" cap="none" spc="0" normalizeH="0" baseline="0" noProof="0" dirty="0">
                <a:ln>
                  <a:noFill/>
                </a:ln>
                <a:solidFill>
                  <a:srgbClr val="00AAA1"/>
                </a:solidFill>
                <a:effectLst/>
                <a:uLnTx/>
                <a:uFillTx/>
                <a:cs typeface="+mn-ea"/>
                <a:sym typeface="+mn-lt"/>
              </a:endParaRPr>
            </a:p>
          </p:txBody>
        </p:sp>
        <p:sp>
          <p:nvSpPr>
            <p:cNvPr id="8" name="品 15"/>
            <p:cNvSpPr txBox="1"/>
            <p:nvPr>
              <p:custDataLst>
                <p:tags r:id="rId4"/>
              </p:custDataLst>
            </p:nvPr>
          </p:nvSpPr>
          <p:spPr>
            <a:xfrm>
              <a:off x="6453752" y="2383520"/>
              <a:ext cx="5466080" cy="701731"/>
            </a:xfrm>
            <a:prstGeom prst="rect">
              <a:avLst/>
            </a:prstGeom>
            <a:noFill/>
          </p:spPr>
          <p:txBody>
            <a:bodyPr wrap="square" rtlCol="0">
              <a:spAutoFit/>
            </a:bodyPr>
            <a:lstStyle/>
            <a:p>
              <a:pPr marL="0" marR="0" lvl="0" indent="0" algn="l" defTabSz="914400" rtl="0" fontAlgn="auto">
                <a:lnSpc>
                  <a:spcPct val="150000"/>
                </a:lnSpc>
                <a:spcBef>
                  <a:spcPts val="0"/>
                </a:spcBef>
                <a:spcAft>
                  <a:spcPts val="0"/>
                </a:spcAft>
                <a:buClrTx/>
                <a:buSzTx/>
                <a:buFontTx/>
                <a:buNone/>
                <a:defRPr/>
              </a:pPr>
              <a:r>
                <a:rPr lang="zh-CN" altLang="en-US" sz="1400" dirty="0">
                  <a:solidFill>
                    <a:schemeClr val="tx1">
                      <a:lumMod val="75000"/>
                      <a:lumOff val="25000"/>
                    </a:schemeClr>
                  </a:solidFill>
                  <a:cs typeface="+mn-ea"/>
                  <a:sym typeface="+mn-lt"/>
                </a:rPr>
                <a:t>在吴院长、熊主任的指导下，经过多次学习，我们科每位医生都能使用心电图机，每位护士都能看懂临床常见异常的心电图。</a:t>
              </a:r>
              <a:endParaRPr kumimoji="0" lang="zh-CN" altLang="en-US" sz="14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sp>
        <p:nvSpPr>
          <p:cNvPr id="11" name="文本框 10"/>
          <p:cNvSpPr txBox="1"/>
          <p:nvPr/>
        </p:nvSpPr>
        <p:spPr>
          <a:xfrm>
            <a:off x="5205730" y="4260850"/>
            <a:ext cx="5694680" cy="701731"/>
          </a:xfrm>
          <a:prstGeom prst="rect">
            <a:avLst/>
          </a:prstGeom>
          <a:solidFill>
            <a:srgbClr val="00AAA1"/>
          </a:solidFill>
        </p:spPr>
        <p:txBody>
          <a:bodyPr wrap="square" rtlCol="0">
            <a:spAutoFit/>
          </a:bodyPr>
          <a:lstStyle/>
          <a:p>
            <a:pPr>
              <a:lnSpc>
                <a:spcPct val="150000"/>
              </a:lnSpc>
            </a:pPr>
            <a:r>
              <a:rPr lang="zh-CN" altLang="en-US" sz="1400" dirty="0">
                <a:solidFill>
                  <a:schemeClr val="bg1"/>
                </a:solidFill>
                <a:cs typeface="+mn-ea"/>
                <a:sym typeface="+mn-lt"/>
              </a:rPr>
              <a:t>科室对每例死亡病例、疑难病例都进行讨论，从中总结不足，制定出完整的治疗方案并上墙，备工作参考。</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 grpId="0" animBg="1"/>
      <p:bldP spid="5" grpId="1" animBg="1"/>
      <p:bldP spid="11" grpId="0" animBg="1"/>
      <p:bldP spid="1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科室业务学习及引进新技术开展情况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643864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5"/>
          <p:cNvSpPr/>
          <p:nvPr>
            <p:custDataLst>
              <p:tags r:id="rId1"/>
            </p:custDataLst>
          </p:nvPr>
        </p:nvSpPr>
        <p:spPr>
          <a:xfrm>
            <a:off x="710516" y="4478556"/>
            <a:ext cx="473709" cy="47370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6" name="组合 5"/>
          <p:cNvGrpSpPr/>
          <p:nvPr/>
        </p:nvGrpSpPr>
        <p:grpSpPr>
          <a:xfrm>
            <a:off x="1228972" y="4531090"/>
            <a:ext cx="9733915" cy="1311249"/>
            <a:chOff x="6391522" y="2276840"/>
            <a:chExt cx="9733915" cy="1311249"/>
          </a:xfrm>
        </p:grpSpPr>
        <p:sp>
          <p:nvSpPr>
            <p:cNvPr id="7" name="出品 26"/>
            <p:cNvSpPr txBox="1"/>
            <p:nvPr>
              <p:custDataLst>
                <p:tags r:id="rId2"/>
              </p:custDataLst>
            </p:nvPr>
          </p:nvSpPr>
          <p:spPr>
            <a:xfrm>
              <a:off x="6463277" y="2276840"/>
              <a:ext cx="2468880" cy="3683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rgbClr val="00AAA1"/>
                  </a:solidFill>
                  <a:cs typeface="+mn-ea"/>
                  <a:sym typeface="+mn-lt"/>
                </a:rPr>
                <a:t>现已上墙的治疗方案有</a:t>
              </a:r>
              <a:endParaRPr kumimoji="0" lang="zh-CN" altLang="en-US" sz="1800" b="1" i="0" u="none" strike="noStrike" kern="1200" cap="none" spc="0" normalizeH="0" baseline="0" noProof="0" dirty="0">
                <a:ln>
                  <a:noFill/>
                </a:ln>
                <a:solidFill>
                  <a:srgbClr val="00AAA1"/>
                </a:solidFill>
                <a:effectLst/>
                <a:uLnTx/>
                <a:uFillTx/>
                <a:cs typeface="+mn-ea"/>
                <a:sym typeface="+mn-lt"/>
              </a:endParaRPr>
            </a:p>
          </p:txBody>
        </p:sp>
        <p:sp>
          <p:nvSpPr>
            <p:cNvPr id="8" name="品 15"/>
            <p:cNvSpPr txBox="1"/>
            <p:nvPr>
              <p:custDataLst>
                <p:tags r:id="rId3"/>
              </p:custDataLst>
            </p:nvPr>
          </p:nvSpPr>
          <p:spPr>
            <a:xfrm>
              <a:off x="6391522" y="2697845"/>
              <a:ext cx="9733915" cy="890244"/>
            </a:xfrm>
            <a:prstGeom prst="rect">
              <a:avLst/>
            </a:prstGeom>
            <a:noFill/>
          </p:spPr>
          <p:txBody>
            <a:bodyPr wrap="square" rtlCol="0">
              <a:spAutoFit/>
            </a:bodyPr>
            <a:lstStyle/>
            <a:p>
              <a:pPr marL="0" marR="0" lvl="0" indent="0" algn="l" defTabSz="914400" rtl="0" fontAlgn="auto">
                <a:lnSpc>
                  <a:spcPct val="200000"/>
                </a:lnSpc>
                <a:spcBef>
                  <a:spcPts val="0"/>
                </a:spcBef>
                <a:spcAft>
                  <a:spcPts val="0"/>
                </a:spcAft>
                <a:buClrTx/>
                <a:buSzTx/>
                <a:buFontTx/>
                <a:buNone/>
                <a:defRPr/>
              </a:pPr>
              <a:r>
                <a:rPr lang="zh-CN" altLang="en-US" sz="1400" dirty="0">
                  <a:solidFill>
                    <a:schemeClr val="tx1">
                      <a:lumMod val="75000"/>
                      <a:lumOff val="25000"/>
                    </a:schemeClr>
                  </a:solidFill>
                  <a:cs typeface="+mn-ea"/>
                  <a:sym typeface="+mn-lt"/>
                </a:rPr>
                <a:t>脑出血血压调控方案，上消化道出血抢救流程图，小儿呼衰、心衰急救流程图，急性心肌梗死抢救治疗方案及快速性心律失常抢救治疗方案</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有一位尖端扭转型室性心动过速的病人在我科得到了及时的抢救并治愈出院</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a:t>
              </a:r>
              <a:endParaRPr kumimoji="0" lang="zh-CN" altLang="en-US" sz="14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pic>
        <p:nvPicPr>
          <p:cNvPr id="3" name="图片 23"/>
          <p:cNvPicPr>
            <a:picLocks noChangeAspect="1"/>
          </p:cNvPicPr>
          <p:nvPr/>
        </p:nvPicPr>
        <p:blipFill rotWithShape="1">
          <a:blip r:embed="rId4" cstate="print"/>
          <a:srcRect/>
          <a:stretch>
            <a:fillRect/>
          </a:stretch>
        </p:blipFill>
        <p:spPr bwMode="auto">
          <a:xfrm>
            <a:off x="710565" y="1758315"/>
            <a:ext cx="10601960" cy="232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矩形 62"/>
          <p:cNvSpPr/>
          <p:nvPr/>
        </p:nvSpPr>
        <p:spPr>
          <a:xfrm>
            <a:off x="710565" y="1694180"/>
            <a:ext cx="10601325" cy="2383155"/>
          </a:xfrm>
          <a:prstGeom prst="rect">
            <a:avLst/>
          </a:prstGeom>
          <a:solidFill>
            <a:srgbClr val="00AAA1">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 grpId="0" animBg="1"/>
      <p:bldP spid="5" grpId="1" animBg="1"/>
      <p:bldP spid="63" grpId="0" animBg="1"/>
      <p:bldP spid="6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科室业务学习及引进新技术开展情况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643864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5"/>
          <p:cNvSpPr/>
          <p:nvPr>
            <p:custDataLst>
              <p:tags r:id="rId1"/>
            </p:custDataLst>
          </p:nvPr>
        </p:nvSpPr>
        <p:spPr>
          <a:xfrm>
            <a:off x="1015316" y="2542441"/>
            <a:ext cx="473709" cy="47370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6" name="组合 5"/>
          <p:cNvGrpSpPr/>
          <p:nvPr/>
        </p:nvGrpSpPr>
        <p:grpSpPr>
          <a:xfrm>
            <a:off x="1196587" y="2647680"/>
            <a:ext cx="5242560" cy="2886710"/>
            <a:chOff x="6092437" y="1875520"/>
            <a:chExt cx="5242560" cy="2886710"/>
          </a:xfrm>
        </p:grpSpPr>
        <p:sp>
          <p:nvSpPr>
            <p:cNvPr id="7" name="出品 26"/>
            <p:cNvSpPr txBox="1"/>
            <p:nvPr>
              <p:custDataLst>
                <p:tags r:id="rId2"/>
              </p:custDataLst>
            </p:nvPr>
          </p:nvSpPr>
          <p:spPr>
            <a:xfrm>
              <a:off x="6453752" y="1875520"/>
              <a:ext cx="2011680" cy="3683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rgbClr val="00AAA1"/>
                  </a:solidFill>
                  <a:cs typeface="+mn-ea"/>
                  <a:sym typeface="+mn-lt"/>
                </a:rPr>
                <a:t>科学的治疗与护理</a:t>
              </a:r>
              <a:endParaRPr kumimoji="0" lang="zh-CN" altLang="en-US" sz="1800" b="1" i="0" u="none" strike="noStrike" kern="1200" cap="none" spc="0" normalizeH="0" baseline="0" noProof="0" dirty="0">
                <a:ln>
                  <a:noFill/>
                </a:ln>
                <a:solidFill>
                  <a:srgbClr val="00AAA1"/>
                </a:solidFill>
                <a:effectLst/>
                <a:uLnTx/>
                <a:uFillTx/>
                <a:cs typeface="+mn-ea"/>
                <a:sym typeface="+mn-lt"/>
              </a:endParaRPr>
            </a:p>
          </p:txBody>
        </p:sp>
        <p:sp>
          <p:nvSpPr>
            <p:cNvPr id="8" name="品 15"/>
            <p:cNvSpPr txBox="1"/>
            <p:nvPr>
              <p:custDataLst>
                <p:tags r:id="rId3"/>
              </p:custDataLst>
            </p:nvPr>
          </p:nvSpPr>
          <p:spPr>
            <a:xfrm>
              <a:off x="6092437" y="2516870"/>
              <a:ext cx="5242560" cy="2245360"/>
            </a:xfrm>
            <a:prstGeom prst="rect">
              <a:avLst/>
            </a:prstGeom>
            <a:noFill/>
          </p:spPr>
          <p:txBody>
            <a:bodyPr wrap="square" rtlCol="0">
              <a:spAutoFit/>
            </a:bodyPr>
            <a:lstStyle/>
            <a:p>
              <a:pPr marL="0" marR="0" lvl="0" indent="0" algn="l" defTabSz="914400" rtl="0" fontAlgn="auto">
                <a:lnSpc>
                  <a:spcPct val="200000"/>
                </a:lnSpc>
                <a:spcBef>
                  <a:spcPts val="0"/>
                </a:spcBef>
                <a:spcAft>
                  <a:spcPts val="0"/>
                </a:spcAft>
                <a:buClrTx/>
                <a:buSzTx/>
                <a:buFontTx/>
                <a:buNone/>
                <a:defRPr/>
              </a:pPr>
              <a:r>
                <a:rPr lang="zh-CN" altLang="en-US" sz="1400" dirty="0">
                  <a:solidFill>
                    <a:schemeClr val="tx1">
                      <a:lumMod val="75000"/>
                      <a:lumOff val="25000"/>
                    </a:schemeClr>
                  </a:solidFill>
                  <a:cs typeface="+mn-ea"/>
                  <a:sym typeface="+mn-lt"/>
                </a:rPr>
                <a:t>大部分脑出血的病人在我科得到了全面、科学的治疗与护理，赢得了老百姓的信赖，留住了很多病人。今年还在我科开展了有史以来的第一例气管插管，使用呼吸机呼吸的先例，在病人身上进行了眼部、口腔、气管、导尿、褥疮、生活、心理等一系列护理，并整理装订成册。</a:t>
              </a:r>
              <a:endParaRPr kumimoji="0" lang="zh-CN" altLang="en-US" sz="14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pic>
        <p:nvPicPr>
          <p:cNvPr id="51" name="图片 50"/>
          <p:cNvPicPr>
            <a:picLocks noChangeAspect="1"/>
          </p:cNvPicPr>
          <p:nvPr/>
        </p:nvPicPr>
        <p:blipFill>
          <a:blip r:embed="rId4" cstate="screen"/>
          <a:stretch>
            <a:fillRect/>
          </a:stretch>
        </p:blipFill>
        <p:spPr>
          <a:xfrm>
            <a:off x="7076562" y="2314286"/>
            <a:ext cx="3410369" cy="3410369"/>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 grpId="0" animBg="1"/>
      <p:bldP spid="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08810" y="202184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effectLst/>
                <a:cs typeface="+mn-ea"/>
                <a:sym typeface="+mn-lt"/>
              </a:rPr>
              <a:t>PART  FIVE</a:t>
            </a:r>
            <a:endParaRPr lang="en-US" altLang="zh-CN" sz="3200" dirty="0">
              <a:solidFill>
                <a:srgbClr val="00AAA1"/>
              </a:solidFill>
              <a:effectLst/>
              <a:cs typeface="+mn-ea"/>
              <a:sym typeface="+mn-lt"/>
            </a:endParaRPr>
          </a:p>
        </p:txBody>
      </p:sp>
      <p:sp>
        <p:nvSpPr>
          <p:cNvPr id="49" name="TextBox 48"/>
          <p:cNvSpPr txBox="1"/>
          <p:nvPr/>
        </p:nvSpPr>
        <p:spPr>
          <a:xfrm>
            <a:off x="949325" y="2874645"/>
            <a:ext cx="5314315" cy="615315"/>
          </a:xfrm>
          <a:prstGeom prst="rect">
            <a:avLst/>
          </a:prstGeom>
          <a:noFill/>
        </p:spPr>
        <p:txBody>
          <a:bodyPr wrap="square" lIns="0" tIns="0" rIns="0" bIns="0" rtlCol="0">
            <a:spAutoFit/>
          </a:bodyPr>
          <a:lstStyle/>
          <a:p>
            <a:pPr marL="0" indent="0" algn="ctr">
              <a:buNone/>
            </a:pPr>
            <a:r>
              <a:rPr lang="zh-CN" altLang="en-US" sz="4000" b="1" dirty="0">
                <a:solidFill>
                  <a:schemeClr val="tx1">
                    <a:lumMod val="65000"/>
                    <a:lumOff val="35000"/>
                  </a:schemeClr>
                </a:solidFill>
                <a:cs typeface="+mn-ea"/>
                <a:sym typeface="+mn-lt"/>
              </a:rPr>
              <a:t>内部管理</a:t>
            </a:r>
            <a:endParaRPr lang="zh-CN" altLang="en-US" sz="4000" b="1" dirty="0">
              <a:solidFill>
                <a:schemeClr val="tx1">
                  <a:lumMod val="65000"/>
                  <a:lumOff val="35000"/>
                </a:schemeClr>
              </a:solidFill>
              <a:cs typeface="+mn-ea"/>
              <a:sym typeface="+mn-lt"/>
            </a:endParaRPr>
          </a:p>
        </p:txBody>
      </p:sp>
      <p:sp>
        <p:nvSpPr>
          <p:cNvPr id="29" name="TextBox 23"/>
          <p:cNvSpPr txBox="1">
            <a:spLocks noChangeArrowheads="1"/>
          </p:cNvSpPr>
          <p:nvPr/>
        </p:nvSpPr>
        <p:spPr bwMode="auto">
          <a:xfrm>
            <a:off x="1794805" y="3867834"/>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1794805" y="419644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1794805" y="454569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668055" y="39027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668055" y="422978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668055" y="4580621"/>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bldLvl="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95605bfd_P1494133_0f6a8515-3840x2553"/>
          <p:cNvPicPr>
            <a:picLocks noChangeAspect="1"/>
          </p:cNvPicPr>
          <p:nvPr/>
        </p:nvPicPr>
        <p:blipFill>
          <a:blip r:embed="rId1" cstate="screen"/>
          <a:stretch>
            <a:fillRect/>
          </a:stretch>
        </p:blipFill>
        <p:spPr>
          <a:xfrm>
            <a:off x="1115060" y="1910715"/>
            <a:ext cx="3175000" cy="2112010"/>
          </a:xfrm>
          <a:prstGeom prst="rect">
            <a:avLst/>
          </a:prstGeom>
        </p:spPr>
      </p:pic>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dirty="0">
                <a:solidFill>
                  <a:schemeClr val="tx1">
                    <a:lumMod val="65000"/>
                    <a:lumOff val="35000"/>
                  </a:schemeClr>
                </a:solidFill>
                <a:cs typeface="+mn-ea"/>
                <a:sym typeface="+mn-lt"/>
              </a:rPr>
              <a:t>内部管理</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085722"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8" name="组合 177"/>
          <p:cNvGrpSpPr/>
          <p:nvPr/>
        </p:nvGrpSpPr>
        <p:grpSpPr>
          <a:xfrm>
            <a:off x="7926455" y="3280907"/>
            <a:ext cx="512442" cy="512442"/>
            <a:chOff x="3307465" y="1869937"/>
            <a:chExt cx="512442" cy="512442"/>
          </a:xfrm>
        </p:grpSpPr>
        <p:sp>
          <p:nvSpPr>
            <p:cNvPr id="133" name="Oval 6"/>
            <p:cNvSpPr/>
            <p:nvPr/>
          </p:nvSpPr>
          <p:spPr>
            <a:xfrm>
              <a:off x="3307465" y="1869937"/>
              <a:ext cx="512442" cy="512442"/>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cs typeface="+mn-ea"/>
                <a:sym typeface="+mn-lt"/>
              </a:endParaRPr>
            </a:p>
          </p:txBody>
        </p:sp>
        <p:sp>
          <p:nvSpPr>
            <p:cNvPr id="156" name="Freeform 170"/>
            <p:cNvSpPr>
              <a:spLocks noChangeArrowheads="1"/>
            </p:cNvSpPr>
            <p:nvPr/>
          </p:nvSpPr>
          <p:spPr bwMode="auto">
            <a:xfrm>
              <a:off x="3445289" y="1986428"/>
              <a:ext cx="236794" cy="279461"/>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p:spPr>
          <p:txBody>
            <a:bodyPr wrap="none" lIns="34290" tIns="17145" rIns="34290" bIns="17145" anchor="ctr"/>
            <a:lstStyle/>
            <a:p>
              <a:endParaRPr lang="en-US">
                <a:solidFill>
                  <a:schemeClr val="tx1">
                    <a:lumMod val="85000"/>
                    <a:lumOff val="15000"/>
                  </a:schemeClr>
                </a:solidFill>
                <a:cs typeface="+mn-ea"/>
                <a:sym typeface="+mn-lt"/>
              </a:endParaRPr>
            </a:p>
          </p:txBody>
        </p:sp>
      </p:grpSp>
      <p:sp>
        <p:nvSpPr>
          <p:cNvPr id="2" name="出品 26"/>
          <p:cNvSpPr txBox="1"/>
          <p:nvPr>
            <p:custDataLst>
              <p:tags r:id="rId2"/>
            </p:custDataLst>
          </p:nvPr>
        </p:nvSpPr>
        <p:spPr>
          <a:xfrm>
            <a:off x="8439397" y="3396980"/>
            <a:ext cx="2011680" cy="3683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rgbClr val="00AAA1"/>
                </a:solidFill>
                <a:cs typeface="+mn-ea"/>
                <a:sym typeface="+mn-lt"/>
              </a:rPr>
              <a:t>医德医风建设方面</a:t>
            </a:r>
            <a:endParaRPr kumimoji="0" lang="zh-CN" altLang="en-US" sz="1800" i="0" u="none" strike="noStrike" kern="1200" cap="none" spc="0" normalizeH="0" baseline="0" noProof="0" dirty="0">
              <a:ln>
                <a:noFill/>
              </a:ln>
              <a:solidFill>
                <a:srgbClr val="00AAA1"/>
              </a:solidFill>
              <a:effectLst/>
              <a:uLnTx/>
              <a:uFillTx/>
              <a:cs typeface="+mn-ea"/>
              <a:sym typeface="+mn-lt"/>
            </a:endParaRPr>
          </a:p>
        </p:txBody>
      </p:sp>
      <p:sp>
        <p:nvSpPr>
          <p:cNvPr id="3" name="品 15"/>
          <p:cNvSpPr txBox="1"/>
          <p:nvPr>
            <p:custDataLst>
              <p:tags r:id="rId3"/>
            </p:custDataLst>
          </p:nvPr>
        </p:nvSpPr>
        <p:spPr>
          <a:xfrm>
            <a:off x="1325880" y="3822700"/>
            <a:ext cx="9833610" cy="2245360"/>
          </a:xfrm>
          <a:prstGeom prst="rect">
            <a:avLst/>
          </a:prstGeom>
          <a:noFill/>
        </p:spPr>
        <p:txBody>
          <a:bodyPr wrap="square" rtlCol="0">
            <a:spAutoFit/>
          </a:bodyPr>
          <a:lstStyle/>
          <a:p>
            <a:pPr marL="0" marR="0" lvl="0" indent="0" algn="l" defTabSz="914400" rtl="0" fontAlgn="auto">
              <a:lnSpc>
                <a:spcPct val="200000"/>
              </a:lnSpc>
              <a:spcBef>
                <a:spcPts val="0"/>
              </a:spcBef>
              <a:spcAft>
                <a:spcPts val="0"/>
              </a:spcAft>
              <a:buClrTx/>
              <a:buSzTx/>
              <a:buFontTx/>
              <a:buNone/>
              <a:defRPr/>
            </a:pPr>
            <a:endParaRPr lang="zh-CN" altLang="en-US" sz="1400" dirty="0">
              <a:solidFill>
                <a:schemeClr val="tx1">
                  <a:lumMod val="65000"/>
                  <a:lumOff val="35000"/>
                </a:schemeClr>
              </a:solidFill>
              <a:cs typeface="+mn-ea"/>
              <a:sym typeface="+mn-lt"/>
            </a:endParaRPr>
          </a:p>
          <a:p>
            <a:pPr marL="0" marR="0" lvl="0" indent="0" algn="l" defTabSz="914400" rtl="0" fontAlgn="auto">
              <a:lnSpc>
                <a:spcPct val="200000"/>
              </a:lnSpc>
              <a:spcBef>
                <a:spcPts val="0"/>
              </a:spcBef>
              <a:spcAft>
                <a:spcPts val="0"/>
              </a:spcAft>
              <a:buClrTx/>
              <a:buSzTx/>
              <a:buFontTx/>
              <a:buNone/>
              <a:defRPr/>
            </a:pPr>
            <a:r>
              <a:rPr lang="zh-CN" altLang="en-US" sz="1400" dirty="0">
                <a:solidFill>
                  <a:schemeClr val="tx1">
                    <a:lumMod val="65000"/>
                    <a:lumOff val="35000"/>
                  </a:schemeClr>
                </a:solidFill>
                <a:cs typeface="+mn-ea"/>
                <a:sym typeface="+mn-lt"/>
              </a:rPr>
              <a:t>　　认真贯彻学习三好一满意文件内容，医技工作人员能够树立一颗“一切为病人”服务理念思想。强化以人为本的职业责任感、职业道德感、“一切为了病人，一切方便病人</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一切服务于病人”的职业道德理念，逐步完善医技人员对病人检查中，以关心、耐心、细心和责任心以人为本思想理念，医务人员在诊疗活动中谢绝红包，和谐了医患及家属关系，通过调查测评，没有发现对工作人员不满意反应现象。</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pic>
        <p:nvPicPr>
          <p:cNvPr id="10" name="图片 9" descr="51miz-P1494699-E7E316CC-3840x2560"/>
          <p:cNvPicPr>
            <a:picLocks noChangeAspect="1"/>
          </p:cNvPicPr>
          <p:nvPr/>
        </p:nvPicPr>
        <p:blipFill>
          <a:blip r:embed="rId4" cstate="screen"/>
          <a:stretch>
            <a:fillRect/>
          </a:stretch>
        </p:blipFill>
        <p:spPr>
          <a:xfrm>
            <a:off x="4683760" y="2388870"/>
            <a:ext cx="2534920" cy="16338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178"/>
                                        </p:tgtEl>
                                        <p:attrNameLst>
                                          <p:attrName>style.visibility</p:attrName>
                                        </p:attrNameLst>
                                      </p:cBhvr>
                                      <p:to>
                                        <p:strVal val="visible"/>
                                      </p:to>
                                    </p:set>
                                    <p:anim calcmode="lin" valueType="num">
                                      <p:cBhvr>
                                        <p:cTn id="18" dur="500" fill="hold"/>
                                        <p:tgtEl>
                                          <p:spTgt spid="178"/>
                                        </p:tgtEl>
                                        <p:attrNameLst>
                                          <p:attrName>ppt_w</p:attrName>
                                        </p:attrNameLst>
                                      </p:cBhvr>
                                      <p:tavLst>
                                        <p:tav tm="0">
                                          <p:val>
                                            <p:fltVal val="0"/>
                                          </p:val>
                                        </p:tav>
                                        <p:tav tm="100000">
                                          <p:val>
                                            <p:strVal val="#ppt_w"/>
                                          </p:val>
                                        </p:tav>
                                      </p:tavLst>
                                    </p:anim>
                                    <p:anim calcmode="lin" valueType="num">
                                      <p:cBhvr>
                                        <p:cTn id="19" dur="500" fill="hold"/>
                                        <p:tgtEl>
                                          <p:spTgt spid="178"/>
                                        </p:tgtEl>
                                        <p:attrNameLst>
                                          <p:attrName>ppt_h</p:attrName>
                                        </p:attrNameLst>
                                      </p:cBhvr>
                                      <p:tavLst>
                                        <p:tav tm="0">
                                          <p:val>
                                            <p:fltVal val="0"/>
                                          </p:val>
                                        </p:tav>
                                        <p:tav tm="100000">
                                          <p:val>
                                            <p:strVal val="#ppt_h"/>
                                          </p:val>
                                        </p:tav>
                                      </p:tavLst>
                                    </p:anim>
                                    <p:animEffect transition="in" filter="fade">
                                      <p:cBhvr>
                                        <p:cTn id="20" dur="500"/>
                                        <p:tgtEl>
                                          <p:spTgt spid="17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53" presetClass="entr" presetSubtype="16"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2" grpId="0"/>
      <p:bldP spid="2" grpId="1"/>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1361773" y="310983"/>
            <a:ext cx="453650" cy="118430"/>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行业</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http://www.1ppt.com/hangye/</a:t>
            </a:r>
            <a:endParaRPr lang="en-US" altLang="zh-CN" sz="100"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1" name="直接连接符 10"/>
          <p:cNvCxnSpPr/>
          <p:nvPr/>
        </p:nvCxnSpPr>
        <p:spPr>
          <a:xfrm>
            <a:off x="94614" y="1399540"/>
            <a:ext cx="838201" cy="0"/>
          </a:xfrm>
          <a:prstGeom prst="line">
            <a:avLst/>
          </a:prstGeom>
          <a:ln w="38100">
            <a:solidFill>
              <a:srgbClr val="00AAA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98500" y="1076374"/>
            <a:ext cx="1397000" cy="645160"/>
          </a:xfrm>
          <a:prstGeom prst="rect">
            <a:avLst/>
          </a:prstGeom>
          <a:noFill/>
        </p:spPr>
        <p:txBody>
          <a:bodyPr wrap="square" rtlCol="0">
            <a:spAutoFit/>
          </a:bodyPr>
          <a:lstStyle/>
          <a:p>
            <a:r>
              <a:rPr lang="zh-CN" altLang="en-US" sz="3600" b="1" dirty="0">
                <a:solidFill>
                  <a:srgbClr val="00AAA1"/>
                </a:solidFill>
                <a:cs typeface="+mn-ea"/>
                <a:sym typeface="+mn-lt"/>
              </a:rPr>
              <a:t>前言</a:t>
            </a:r>
            <a:endParaRPr lang="zh-CN" altLang="en-US" sz="3600" b="1" dirty="0">
              <a:solidFill>
                <a:srgbClr val="00AAA1"/>
              </a:solidFill>
              <a:cs typeface="+mn-ea"/>
              <a:sym typeface="+mn-lt"/>
            </a:endParaRPr>
          </a:p>
        </p:txBody>
      </p:sp>
      <p:pic>
        <p:nvPicPr>
          <p:cNvPr id="3" name="图片 2" descr="95605bfd_P1494133_0f6a8515-3840x2553"/>
          <p:cNvPicPr>
            <a:picLocks noChangeAspect="1"/>
          </p:cNvPicPr>
          <p:nvPr/>
        </p:nvPicPr>
        <p:blipFill>
          <a:blip r:embed="rId1" cstate="screen"/>
          <a:stretch>
            <a:fillRect/>
          </a:stretch>
        </p:blipFill>
        <p:spPr>
          <a:xfrm>
            <a:off x="0" y="2468880"/>
            <a:ext cx="3683635" cy="2449830"/>
          </a:xfrm>
          <a:prstGeom prst="rect">
            <a:avLst/>
          </a:prstGeom>
        </p:spPr>
      </p:pic>
      <p:sp>
        <p:nvSpPr>
          <p:cNvPr id="6" name="矩形 5"/>
          <p:cNvSpPr/>
          <p:nvPr/>
        </p:nvSpPr>
        <p:spPr>
          <a:xfrm>
            <a:off x="4097655" y="2397760"/>
            <a:ext cx="8094980" cy="2592070"/>
          </a:xfrm>
          <a:prstGeom prst="rect">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4314190" y="2678430"/>
            <a:ext cx="7740650" cy="2030095"/>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         内儿科是一支充满活力、爱心、刻苦钻研的年轻队伍，随着新院搬迁我们兢兢业业地走过了半年。全科始终不忘“一切以病人为中心，以质量为核心”的宗旨，用自己的爱心、诚心满足每一位住院病人的需求，把“救死扶伤”的工作作风贯穿于护理工作的全过程。</a:t>
            </a:r>
            <a:endParaRPr lang="zh-CN" altLang="en-US" sz="1400" dirty="0">
              <a:solidFill>
                <a:schemeClr val="bg1"/>
              </a:solidFill>
              <a:cs typeface="+mn-ea"/>
              <a:sym typeface="+mn-lt"/>
            </a:endParaRPr>
          </a:p>
          <a:p>
            <a:pPr>
              <a:lnSpc>
                <a:spcPct val="150000"/>
              </a:lnSpc>
            </a:pPr>
            <a:endParaRPr lang="zh-CN" altLang="en-US" sz="1400" dirty="0">
              <a:solidFill>
                <a:schemeClr val="bg1"/>
              </a:solidFill>
              <a:cs typeface="+mn-ea"/>
              <a:sym typeface="+mn-lt"/>
            </a:endParaRPr>
          </a:p>
          <a:p>
            <a:pPr>
              <a:lnSpc>
                <a:spcPct val="150000"/>
              </a:lnSpc>
            </a:pPr>
            <a:r>
              <a:rPr lang="zh-CN" altLang="en-US" sz="1400" dirty="0">
                <a:solidFill>
                  <a:schemeClr val="bg1"/>
                </a:solidFill>
                <a:cs typeface="+mn-ea"/>
                <a:sym typeface="+mn-lt"/>
              </a:rPr>
              <a:t>　　在医院和护理部的领导下，根据半年前制定的工作目标，全科护理人员认真实施不懈努力基本完成了各项任务，赢得了大部分住院病人的满意。</a:t>
            </a:r>
            <a:endParaRPr lang="zh-CN" altLang="en-US" sz="1400" dirty="0">
              <a:solidFill>
                <a:schemeClr val="bg1"/>
              </a:solidFill>
              <a:cs typeface="+mn-ea"/>
              <a:sym typeface="+mn-lt"/>
            </a:endParaRPr>
          </a:p>
        </p:txBody>
      </p:sp>
      <p:grpSp>
        <p:nvGrpSpPr>
          <p:cNvPr id="95" name="组合 94"/>
          <p:cNvGrpSpPr/>
          <p:nvPr/>
        </p:nvGrpSpPr>
        <p:grpSpPr>
          <a:xfrm>
            <a:off x="2470188" y="1167847"/>
            <a:ext cx="2383003" cy="460375"/>
            <a:chOff x="6122708" y="1432007"/>
            <a:chExt cx="2383003" cy="460375"/>
          </a:xfrm>
        </p:grpSpPr>
        <p:grpSp>
          <p:nvGrpSpPr>
            <p:cNvPr id="63" name="组合 62"/>
            <p:cNvGrpSpPr/>
            <p:nvPr/>
          </p:nvGrpSpPr>
          <p:grpSpPr>
            <a:xfrm>
              <a:off x="8101641" y="1554517"/>
              <a:ext cx="404070" cy="224458"/>
              <a:chOff x="4110567" y="2226765"/>
              <a:chExt cx="923780" cy="862996"/>
            </a:xfrm>
            <a:solidFill>
              <a:schemeClr val="tx2"/>
            </a:solidFill>
          </p:grpSpPr>
          <p:sp>
            <p:nvSpPr>
              <p:cNvPr id="64" name="箭头: V 形 63"/>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5" name="箭头: V 形 64"/>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6" name="箭头: V 形 65"/>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5" name="文本框 4"/>
            <p:cNvSpPr txBox="1"/>
            <p:nvPr/>
          </p:nvSpPr>
          <p:spPr>
            <a:xfrm>
              <a:off x="6122708" y="1432007"/>
              <a:ext cx="1968140" cy="460375"/>
            </a:xfrm>
            <a:prstGeom prst="rect">
              <a:avLst/>
            </a:prstGeom>
            <a:noFill/>
          </p:spPr>
          <p:txBody>
            <a:bodyPr wrap="square">
              <a:spAutoFit/>
            </a:bodyPr>
            <a:lstStyle/>
            <a:p>
              <a:pPr algn="dist"/>
              <a:r>
                <a:rPr lang="en-US" altLang="zh-CN" sz="2400" dirty="0">
                  <a:solidFill>
                    <a:schemeClr val="tx1">
                      <a:lumMod val="75000"/>
                      <a:lumOff val="25000"/>
                    </a:schemeClr>
                  </a:solidFill>
                  <a:cs typeface="+mn-ea"/>
                  <a:sym typeface="+mn-lt"/>
                </a:rPr>
                <a:t>QIANYAN</a:t>
              </a:r>
              <a:endParaRPr lang="zh-CN" altLang="en-US" sz="24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 calcmode="lin" valueType="num">
                                      <p:cBhvr additive="base">
                                        <p:cTn id="14" dur="500" fill="hold"/>
                                        <p:tgtEl>
                                          <p:spTgt spid="75"/>
                                        </p:tgtEl>
                                        <p:attrNameLst>
                                          <p:attrName>ppt_x</p:attrName>
                                        </p:attrNameLst>
                                      </p:cBhvr>
                                      <p:tavLst>
                                        <p:tav tm="0">
                                          <p:val>
                                            <p:strVal val="#ppt_x"/>
                                          </p:val>
                                        </p:tav>
                                        <p:tav tm="100000">
                                          <p:val>
                                            <p:strVal val="#ppt_x"/>
                                          </p:val>
                                        </p:tav>
                                      </p:tavLst>
                                    </p:anim>
                                    <p:anim calcmode="lin" valueType="num">
                                      <p:cBhvr additive="base">
                                        <p:cTn id="15" dur="500" fill="hold"/>
                                        <p:tgtEl>
                                          <p:spTgt spid="7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ppt_x"/>
                                          </p:val>
                                        </p:tav>
                                        <p:tav tm="100000">
                                          <p:val>
                                            <p:strVal val="#ppt_x"/>
                                          </p:val>
                                        </p:tav>
                                      </p:tavLst>
                                    </p:anim>
                                    <p:anim calcmode="lin" valueType="num">
                                      <p:cBhvr additive="base">
                                        <p:cTn id="19" dur="500" fill="hold"/>
                                        <p:tgtEl>
                                          <p:spTgt spid="51"/>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95"/>
                                        </p:tgtEl>
                                        <p:attrNameLst>
                                          <p:attrName>style.visibility</p:attrName>
                                        </p:attrNameLst>
                                      </p:cBhvr>
                                      <p:to>
                                        <p:strVal val="visible"/>
                                      </p:to>
                                    </p:set>
                                    <p:animEffect transition="in" filter="wipe(left)">
                                      <p:cBhvr>
                                        <p:cTn id="22"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dirty="0">
                <a:solidFill>
                  <a:schemeClr val="tx1">
                    <a:lumMod val="65000"/>
                    <a:lumOff val="35000"/>
                  </a:schemeClr>
                </a:solidFill>
                <a:cs typeface="+mn-ea"/>
                <a:sym typeface="+mn-lt"/>
              </a:rPr>
              <a:t>内部管理</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085722"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Picture 2" descr="Macro Photo of Stethoscope and Pens"/>
          <p:cNvPicPr>
            <a:picLocks noChangeAspect="1" noChangeArrowheads="1"/>
          </p:cNvPicPr>
          <p:nvPr/>
        </p:nvPicPr>
        <p:blipFill>
          <a:blip r:embed="rId1" cstate="screen"/>
          <a:srcRect/>
          <a:stretch>
            <a:fillRect/>
          </a:stretch>
        </p:blipFill>
        <p:spPr bwMode="auto">
          <a:xfrm>
            <a:off x="1008380" y="2641600"/>
            <a:ext cx="4734560" cy="223075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p:cNvPicPr>
            <a:picLocks noChangeAspect="1" noChangeArrowheads="1"/>
          </p:cNvPicPr>
          <p:nvPr/>
        </p:nvPicPr>
        <p:blipFill>
          <a:blip r:embed="rId2" cstate="screen"/>
          <a:stretch>
            <a:fillRect/>
          </a:stretch>
        </p:blipFill>
        <p:spPr bwMode="auto">
          <a:xfrm>
            <a:off x="6020435" y="2641600"/>
            <a:ext cx="4947285" cy="2207260"/>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1065530" y="1547495"/>
            <a:ext cx="9925050" cy="874407"/>
          </a:xfrm>
          <a:prstGeom prst="rect">
            <a:avLst/>
          </a:prstGeom>
          <a:solidFill>
            <a:srgbClr val="00AAA1"/>
          </a:solidFill>
        </p:spPr>
        <p:txBody>
          <a:bodyPr wrap="square" rtlCol="0">
            <a:spAutoFit/>
          </a:bodyPr>
          <a:lstStyle/>
          <a:p>
            <a:pPr>
              <a:lnSpc>
                <a:spcPct val="150000"/>
              </a:lnSpc>
            </a:pPr>
            <a:r>
              <a:rPr lang="zh-CN" altLang="en-US" dirty="0">
                <a:solidFill>
                  <a:schemeClr val="bg1"/>
                </a:solidFill>
                <a:cs typeface="+mn-ea"/>
                <a:sym typeface="+mn-lt"/>
              </a:rPr>
              <a:t>一年来，科室每月定期召开二次会议，将这段时间出现的问题及患者、患者家属提出的意见、建议在会上相互沟通，进行疏理，针对存在的问题采取相应的措施</a:t>
            </a:r>
            <a:r>
              <a:rPr lang="en-US" altLang="zh-CN" dirty="0">
                <a:solidFill>
                  <a:schemeClr val="bg1"/>
                </a:solidFill>
                <a:cs typeface="+mn-ea"/>
                <a:sym typeface="+mn-lt"/>
              </a:rPr>
              <a:t>:</a:t>
            </a:r>
            <a:endParaRPr lang="en-US" altLang="zh-CN" dirty="0">
              <a:solidFill>
                <a:schemeClr val="bg1"/>
              </a:solidFill>
              <a:cs typeface="+mn-ea"/>
              <a:sym typeface="+mn-lt"/>
            </a:endParaRPr>
          </a:p>
        </p:txBody>
      </p:sp>
      <p:sp>
        <p:nvSpPr>
          <p:cNvPr id="39" name="Rectangle 5"/>
          <p:cNvSpPr/>
          <p:nvPr/>
        </p:nvSpPr>
        <p:spPr>
          <a:xfrm>
            <a:off x="1008312" y="4603640"/>
            <a:ext cx="763656" cy="763656"/>
          </a:xfrm>
          <a:prstGeom prst="rect">
            <a:avLst/>
          </a:prstGeom>
          <a:solidFill>
            <a:srgbClr val="00AAA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rPr>
              <a:t>01</a:t>
            </a:r>
            <a:endParaRPr kumimoji="0" sz="18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endParaRPr>
          </a:p>
        </p:txBody>
      </p:sp>
      <p:sp>
        <p:nvSpPr>
          <p:cNvPr id="7" name="文本框 6"/>
          <p:cNvSpPr txBox="1"/>
          <p:nvPr/>
        </p:nvSpPr>
        <p:spPr>
          <a:xfrm>
            <a:off x="1056005" y="5557520"/>
            <a:ext cx="4467225" cy="614655"/>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向患者家属发满意度调查问卷，收集意见、建议，使我们及时掌握和了解部分病人对我们医生、护士、病房管理的满意程度。</a:t>
            </a:r>
            <a:endParaRPr lang="zh-CN" altLang="en-US" sz="1200" dirty="0">
              <a:solidFill>
                <a:schemeClr val="tx1">
                  <a:lumMod val="65000"/>
                  <a:lumOff val="35000"/>
                </a:schemeClr>
              </a:solidFill>
              <a:cs typeface="+mn-ea"/>
              <a:sym typeface="+mn-lt"/>
            </a:endParaRPr>
          </a:p>
        </p:txBody>
      </p:sp>
      <p:sp>
        <p:nvSpPr>
          <p:cNvPr id="8" name="Rectangle 5"/>
          <p:cNvSpPr/>
          <p:nvPr/>
        </p:nvSpPr>
        <p:spPr>
          <a:xfrm>
            <a:off x="6020367" y="4603005"/>
            <a:ext cx="763656" cy="763656"/>
          </a:xfrm>
          <a:prstGeom prst="rect">
            <a:avLst/>
          </a:prstGeom>
          <a:solidFill>
            <a:srgbClr val="00AAA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rPr>
              <a:t>02</a:t>
            </a:r>
            <a:endParaRPr kumimoji="0" sz="18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endParaRPr>
          </a:p>
        </p:txBody>
      </p:sp>
      <p:sp>
        <p:nvSpPr>
          <p:cNvPr id="9" name="文本框 8"/>
          <p:cNvSpPr txBox="1"/>
          <p:nvPr/>
        </p:nvSpPr>
        <p:spPr>
          <a:xfrm>
            <a:off x="6020435" y="5476240"/>
            <a:ext cx="4876800" cy="92202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为了提高医护人员尊重和维护患者权益意识，通过学习，大家基本了解和掌握了与病人沟通的技巧，促进了医患、医护之间的关系***，增进了感情，让病人相信我们，愿意留在我们科。</a:t>
            </a:r>
            <a:endParaRPr lang="zh-CN" altLang="en-US" sz="12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par>
                                <p:cTn id="15" presetID="12" presetClass="entr" presetSubtype="4"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p:tgtEl>
                                          <p:spTgt spid="17"/>
                                        </p:tgtEl>
                                        <p:attrNameLst>
                                          <p:attrName>ppt_y</p:attrName>
                                        </p:attrNameLst>
                                      </p:cBhvr>
                                      <p:tavLst>
                                        <p:tav tm="0">
                                          <p:val>
                                            <p:strVal val="#ppt_y+#ppt_h*1.125000"/>
                                          </p:val>
                                        </p:tav>
                                        <p:tav tm="100000">
                                          <p:val>
                                            <p:strVal val="#ppt_y"/>
                                          </p:val>
                                        </p:tav>
                                      </p:tavLst>
                                    </p:anim>
                                    <p:animEffect transition="in" filter="wipe(up)">
                                      <p:cBhvr>
                                        <p:cTn id="18" dur="500"/>
                                        <p:tgtEl>
                                          <p:spTgt spid="17"/>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p:tgtEl>
                                          <p:spTgt spid="39"/>
                                        </p:tgtEl>
                                        <p:attrNameLst>
                                          <p:attrName>ppt_y</p:attrName>
                                        </p:attrNameLst>
                                      </p:cBhvr>
                                      <p:tavLst>
                                        <p:tav tm="0">
                                          <p:val>
                                            <p:strVal val="#ppt_y+#ppt_h*1.125000"/>
                                          </p:val>
                                        </p:tav>
                                        <p:tav tm="100000">
                                          <p:val>
                                            <p:strVal val="#ppt_y"/>
                                          </p:val>
                                        </p:tav>
                                      </p:tavLst>
                                    </p:anim>
                                    <p:animEffect transition="in" filter="wipe(up)">
                                      <p:cBhvr>
                                        <p:cTn id="26" dur="500"/>
                                        <p:tgtEl>
                                          <p:spTgt spid="39"/>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ppt_y</p:attrName>
                                        </p:attrNameLst>
                                      </p:cBhvr>
                                      <p:tavLst>
                                        <p:tav tm="0">
                                          <p:val>
                                            <p:strVal val="#ppt_y+#ppt_h*1.125000"/>
                                          </p:val>
                                        </p:tav>
                                        <p:tav tm="100000">
                                          <p:val>
                                            <p:strVal val="#ppt_y"/>
                                          </p:val>
                                        </p:tav>
                                      </p:tavLst>
                                    </p:anim>
                                    <p:animEffect transition="in" filter="wipe(up)">
                                      <p:cBhvr>
                                        <p:cTn id="30" dur="500"/>
                                        <p:tgtEl>
                                          <p:spTgt spid="7"/>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ppt_y</p:attrName>
                                        </p:attrNameLst>
                                      </p:cBhvr>
                                      <p:tavLst>
                                        <p:tav tm="0">
                                          <p:val>
                                            <p:strVal val="#ppt_y+#ppt_h*1.125000"/>
                                          </p:val>
                                        </p:tav>
                                        <p:tav tm="100000">
                                          <p:val>
                                            <p:strVal val="#ppt_y"/>
                                          </p:val>
                                        </p:tav>
                                      </p:tavLst>
                                    </p:anim>
                                    <p:animEffect transition="in" filter="wipe(up)">
                                      <p:cBhvr>
                                        <p:cTn id="34" dur="500"/>
                                        <p:tgtEl>
                                          <p:spTgt spid="8"/>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6" grpId="0" animBg="1"/>
      <p:bldP spid="6" grpId="1" animBg="1"/>
      <p:bldP spid="39" grpId="0" animBg="1"/>
      <p:bldP spid="39" grpId="1" animBg="1"/>
      <p:bldP spid="7" grpId="0"/>
      <p:bldP spid="7" grpId="1"/>
      <p:bldP spid="8" grpId="0" animBg="1"/>
      <p:bldP spid="8" grpId="1" animBg="1"/>
      <p:bldP spid="9" grpId="0"/>
      <p:bldP spid="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dirty="0">
                <a:solidFill>
                  <a:schemeClr val="tx1">
                    <a:lumMod val="65000"/>
                    <a:lumOff val="35000"/>
                  </a:schemeClr>
                </a:solidFill>
                <a:cs typeface="+mn-ea"/>
                <a:sym typeface="+mn-lt"/>
              </a:rPr>
              <a:t>内部管理</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085722"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文本框 8"/>
          <p:cNvSpPr txBox="1"/>
          <p:nvPr>
            <p:custDataLst>
              <p:tags r:id="rId1"/>
            </p:custDataLst>
          </p:nvPr>
        </p:nvSpPr>
        <p:spPr>
          <a:xfrm>
            <a:off x="860425" y="2307590"/>
            <a:ext cx="10471150" cy="614912"/>
          </a:xfrm>
          <a:prstGeom prst="rect">
            <a:avLst/>
          </a:prstGeom>
          <a:noFill/>
        </p:spPr>
        <p:txBody>
          <a:bodyPr wrap="square" rtlCol="0">
            <a:spAutoFit/>
          </a:bodyPr>
          <a:lstStyle/>
          <a:p>
            <a:pPr marR="0" lvl="0" indent="0" algn="l" defTabSz="914400" rtl="0" fontAlgn="auto">
              <a:lnSpc>
                <a:spcPct val="150000"/>
              </a:lnSpc>
              <a:spcBef>
                <a:spcPts val="0"/>
              </a:spcBef>
              <a:spcAft>
                <a:spcPts val="0"/>
              </a:spcAft>
              <a:buClrTx/>
              <a:buSzTx/>
              <a:buNone/>
              <a:defRPr/>
            </a:pPr>
            <a:r>
              <a:rPr lang="zh-CN" altLang="en-US" sz="1200" dirty="0">
                <a:solidFill>
                  <a:schemeClr val="tx1">
                    <a:lumMod val="65000"/>
                    <a:lumOff val="35000"/>
                  </a:schemeClr>
                </a:solidFill>
                <a:cs typeface="+mn-ea"/>
                <a:sym typeface="+mn-lt"/>
              </a:rPr>
              <a:t>为了给病人一个温馨的就医环境，我们围绕了“树行业新风，创一流服务”的活动主题，从细小环节入手，要求医护人员做到“四轻”、“七声”服务，对一些无法解决最基本的生活及住院费的患者，我们全科人员慷慨解囊，伸出援助之手，切实让病人感受到温馨、耐心、细心爱心的四心服务，感受到家的温暖。</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1" name="PA-圆角矩形 9"/>
          <p:cNvSpPr/>
          <p:nvPr>
            <p:custDataLst>
              <p:tags r:id="rId2"/>
            </p:custDataLst>
          </p:nvPr>
        </p:nvSpPr>
        <p:spPr>
          <a:xfrm>
            <a:off x="826748" y="1719212"/>
            <a:ext cx="1259174" cy="338530"/>
          </a:xfrm>
          <a:prstGeom prst="roundRect">
            <a:avLst>
              <a:gd name="adj" fmla="val 50000"/>
            </a:avLst>
          </a:prstGeom>
          <a:solidFill>
            <a:srgbClr val="00AAA1"/>
          </a:solidFill>
          <a:ln>
            <a:solidFill>
              <a:srgbClr val="00AA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i="0" u="none" strike="noStrike" kern="1200" cap="none" spc="0" normalizeH="0" baseline="0" noProof="0" dirty="0">
                <a:ln>
                  <a:noFill/>
                </a:ln>
                <a:solidFill>
                  <a:schemeClr val="bg1"/>
                </a:solidFill>
                <a:uLnTx/>
                <a:uFillTx/>
                <a:cs typeface="+mn-ea"/>
                <a:sym typeface="+mn-lt"/>
              </a:rPr>
              <a:t>03</a:t>
            </a:r>
            <a:endParaRPr kumimoji="0" lang="en-US" altLang="zh-CN" i="0" u="none" strike="noStrike" kern="1200" cap="none" spc="0" normalizeH="0" baseline="0" noProof="0" dirty="0">
              <a:ln>
                <a:noFill/>
              </a:ln>
              <a:solidFill>
                <a:schemeClr val="bg1"/>
              </a:solidFill>
              <a:uLnTx/>
              <a:uFillTx/>
              <a:cs typeface="+mn-ea"/>
              <a:sym typeface="+mn-lt"/>
            </a:endParaRPr>
          </a:p>
        </p:txBody>
      </p:sp>
      <p:sp>
        <p:nvSpPr>
          <p:cNvPr id="2" name="PA-文本框 8"/>
          <p:cNvSpPr txBox="1"/>
          <p:nvPr>
            <p:custDataLst>
              <p:tags r:id="rId3"/>
            </p:custDataLst>
          </p:nvPr>
        </p:nvSpPr>
        <p:spPr>
          <a:xfrm>
            <a:off x="5716905" y="4787265"/>
            <a:ext cx="5403850" cy="1144609"/>
          </a:xfrm>
          <a:prstGeom prst="rect">
            <a:avLst/>
          </a:prstGeom>
          <a:noFill/>
        </p:spPr>
        <p:txBody>
          <a:bodyPr wrap="square" rtlCol="0">
            <a:spAutoFit/>
          </a:bodyPr>
          <a:lstStyle/>
          <a:p>
            <a:pPr marR="0" lvl="0" indent="0" algn="l" defTabSz="914400" rtl="0" fontAlgn="auto">
              <a:lnSpc>
                <a:spcPct val="200000"/>
              </a:lnSpc>
              <a:spcBef>
                <a:spcPts val="0"/>
              </a:spcBef>
              <a:spcAft>
                <a:spcPts val="0"/>
              </a:spcAft>
              <a:buClrTx/>
              <a:buSzTx/>
              <a:buNone/>
              <a:defRPr/>
            </a:pPr>
            <a:r>
              <a:rPr lang="zh-CN" altLang="en-US" sz="1200" dirty="0">
                <a:solidFill>
                  <a:schemeClr val="tx1">
                    <a:lumMod val="65000"/>
                    <a:lumOff val="35000"/>
                  </a:schemeClr>
                </a:solidFill>
                <a:cs typeface="+mn-ea"/>
                <a:sym typeface="+mn-lt"/>
              </a:rPr>
              <a:t>经过今年“医疗质量管理”大检查后，使我们认识到了我们的管理不够完善，主要问题出现在对医疗安全入手不足</a:t>
            </a:r>
            <a:r>
              <a:rPr lang="en-US" altLang="zh-CN" sz="1200" dirty="0">
                <a:solidFill>
                  <a:schemeClr val="tx1">
                    <a:lumMod val="65000"/>
                    <a:lumOff val="35000"/>
                  </a:schemeClr>
                </a:solidFill>
                <a:cs typeface="+mn-ea"/>
                <a:sym typeface="+mn-lt"/>
              </a:rPr>
              <a:t>:</a:t>
            </a:r>
            <a:r>
              <a:rPr lang="zh-CN" altLang="en-US" sz="1200" dirty="0">
                <a:solidFill>
                  <a:schemeClr val="tx1">
                    <a:lumMod val="65000"/>
                    <a:lumOff val="35000"/>
                  </a:schemeClr>
                </a:solidFill>
                <a:cs typeface="+mn-ea"/>
                <a:sym typeface="+mn-lt"/>
              </a:rPr>
              <a:t>病历书写不及时、不规范，对各种疾病的治疗原则不规范，滥用抗生素，收费不透明，对各种记录不完整。</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 name="PA-圆角矩形 9"/>
          <p:cNvSpPr/>
          <p:nvPr>
            <p:custDataLst>
              <p:tags r:id="rId4"/>
            </p:custDataLst>
          </p:nvPr>
        </p:nvSpPr>
        <p:spPr>
          <a:xfrm>
            <a:off x="5716883" y="4065537"/>
            <a:ext cx="1259174" cy="338530"/>
          </a:xfrm>
          <a:prstGeom prst="roundRect">
            <a:avLst>
              <a:gd name="adj" fmla="val 50000"/>
            </a:avLst>
          </a:prstGeom>
          <a:solidFill>
            <a:srgbClr val="00AAA1"/>
          </a:solidFill>
          <a:ln>
            <a:solidFill>
              <a:srgbClr val="00AA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i="0" u="none" strike="noStrike" kern="1200" cap="none" spc="0" normalizeH="0" baseline="0" noProof="0" dirty="0">
                <a:ln>
                  <a:noFill/>
                </a:ln>
                <a:solidFill>
                  <a:schemeClr val="bg1"/>
                </a:solidFill>
                <a:uLnTx/>
                <a:uFillTx/>
                <a:cs typeface="+mn-ea"/>
                <a:sym typeface="+mn-lt"/>
              </a:rPr>
              <a:t>04</a:t>
            </a:r>
            <a:endParaRPr kumimoji="0" lang="en-US" altLang="zh-CN" i="0" u="none" strike="noStrike" kern="1200" cap="none" spc="0" normalizeH="0" baseline="0" noProof="0" dirty="0">
              <a:ln>
                <a:noFill/>
              </a:ln>
              <a:solidFill>
                <a:schemeClr val="bg1"/>
              </a:solidFill>
              <a:uLnTx/>
              <a:uFillTx/>
              <a:cs typeface="+mn-ea"/>
              <a:sym typeface="+mn-lt"/>
            </a:endParaRPr>
          </a:p>
        </p:txBody>
      </p:sp>
      <p:pic>
        <p:nvPicPr>
          <p:cNvPr id="12" name="图片 11"/>
          <p:cNvPicPr>
            <a:picLocks noChangeAspect="1"/>
          </p:cNvPicPr>
          <p:nvPr/>
        </p:nvPicPr>
        <p:blipFill>
          <a:blip r:embed="rId5" cstate="screen"/>
          <a:stretch>
            <a:fillRect/>
          </a:stretch>
        </p:blipFill>
        <p:spPr>
          <a:xfrm>
            <a:off x="860425" y="3657600"/>
            <a:ext cx="4117340" cy="23285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up)">
                                      <p:cBhvr>
                                        <p:cTn id="14" dur="500"/>
                                        <p:tgtEl>
                                          <p:spTgt spid="10"/>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ppt_y</p:attrName>
                                        </p:attrNameLst>
                                      </p:cBhvr>
                                      <p:tavLst>
                                        <p:tav tm="0">
                                          <p:val>
                                            <p:strVal val="#ppt_y+#ppt_h*1.125000"/>
                                          </p:val>
                                        </p:tav>
                                        <p:tav tm="100000">
                                          <p:val>
                                            <p:strVal val="#ppt_y"/>
                                          </p:val>
                                        </p:tav>
                                      </p:tavLst>
                                    </p:anim>
                                    <p:animEffect transition="in" filter="wipe(up)">
                                      <p:cBhvr>
                                        <p:cTn id="22" dur="500"/>
                                        <p:tgtEl>
                                          <p:spTgt spid="2"/>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ppt_y</p:attrName>
                                        </p:attrNameLst>
                                      </p:cBhvr>
                                      <p:tavLst>
                                        <p:tav tm="0">
                                          <p:val>
                                            <p:strVal val="#ppt_y+#ppt_h*1.125000"/>
                                          </p:val>
                                        </p:tav>
                                        <p:tav tm="100000">
                                          <p:val>
                                            <p:strVal val="#ppt_y"/>
                                          </p:val>
                                        </p:tav>
                                      </p:tavLst>
                                    </p:anim>
                                    <p:animEffect transition="in" filter="wipe(up)">
                                      <p:cBhvr>
                                        <p:cTn id="26" dur="500"/>
                                        <p:tgtEl>
                                          <p:spTgt spid="3"/>
                                        </p:tgtEl>
                                      </p:cBhvr>
                                    </p:animEffect>
                                  </p:childTnLst>
                                </p:cTn>
                              </p:par>
                              <p:par>
                                <p:cTn id="27" presetID="12" presetClass="entr" presetSubtype="4"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p:tgtEl>
                                          <p:spTgt spid="12"/>
                                        </p:tgtEl>
                                        <p:attrNameLst>
                                          <p:attrName>ppt_y</p:attrName>
                                        </p:attrNameLst>
                                      </p:cBhvr>
                                      <p:tavLst>
                                        <p:tav tm="0">
                                          <p:val>
                                            <p:strVal val="#ppt_y+#ppt_h*1.125000"/>
                                          </p:val>
                                        </p:tav>
                                        <p:tav tm="100000">
                                          <p:val>
                                            <p:strVal val="#ppt_y"/>
                                          </p:val>
                                        </p:tav>
                                      </p:tavLst>
                                    </p:anim>
                                    <p:animEffect transition="in" filter="wipe(up)">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10" grpId="0"/>
      <p:bldP spid="10" grpId="1"/>
      <p:bldP spid="11" grpId="0" animBg="1"/>
      <p:bldP spid="11" grpId="1" animBg="1"/>
      <p:bldP spid="2" grpId="0"/>
      <p:bldP spid="2" grpId="1"/>
      <p:bldP spid="3" grpId="0" animBg="1"/>
      <p:bldP spid="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dirty="0">
                <a:solidFill>
                  <a:schemeClr val="tx1">
                    <a:lumMod val="65000"/>
                    <a:lumOff val="35000"/>
                  </a:schemeClr>
                </a:solidFill>
                <a:cs typeface="+mn-ea"/>
                <a:sym typeface="+mn-lt"/>
              </a:rPr>
              <a:t>内部管理</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085722"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文本框 8"/>
          <p:cNvSpPr txBox="1"/>
          <p:nvPr>
            <p:custDataLst>
              <p:tags r:id="rId1"/>
            </p:custDataLst>
          </p:nvPr>
        </p:nvSpPr>
        <p:spPr>
          <a:xfrm>
            <a:off x="803275" y="5069840"/>
            <a:ext cx="10575925" cy="1144609"/>
          </a:xfrm>
          <a:prstGeom prst="rect">
            <a:avLst/>
          </a:prstGeom>
          <a:noFill/>
        </p:spPr>
        <p:txBody>
          <a:bodyPr wrap="square" rtlCol="0">
            <a:spAutoFit/>
          </a:bodyPr>
          <a:lstStyle/>
          <a:p>
            <a:pPr marR="0" lvl="0" indent="0" algn="l" defTabSz="914400" rtl="0" fontAlgn="auto">
              <a:lnSpc>
                <a:spcPct val="200000"/>
              </a:lnSpc>
              <a:spcBef>
                <a:spcPts val="0"/>
              </a:spcBef>
              <a:spcAft>
                <a:spcPts val="0"/>
              </a:spcAft>
              <a:buClrTx/>
              <a:buSzTx/>
              <a:buNone/>
              <a:defRPr/>
            </a:pPr>
            <a:r>
              <a:rPr lang="zh-CN" altLang="en-US" sz="1200" dirty="0">
                <a:solidFill>
                  <a:schemeClr val="tx1">
                    <a:lumMod val="65000"/>
                    <a:lumOff val="35000"/>
                  </a:schemeClr>
                </a:solidFill>
                <a:cs typeface="+mn-ea"/>
                <a:sym typeface="+mn-lt"/>
              </a:rPr>
              <a:t>为了实现人性化的管理，科室学习了护理部制定的“护理人员量化考核评分制度”，但是为了让值班人员心理轻松、不带情绪上班，我们科并没完全按照制度扣分罚款，而是要求大家相互帮助，各班相互检查，出现问题立即纠正帮助填补、循环进行，未得到即时纠正的，上下两班共同受罚，半年来只是在环境卫生、上岗形象及协调问题上个别被罚。</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1" name="PA-圆角矩形 9"/>
          <p:cNvSpPr/>
          <p:nvPr>
            <p:custDataLst>
              <p:tags r:id="rId2"/>
            </p:custDataLst>
          </p:nvPr>
        </p:nvSpPr>
        <p:spPr>
          <a:xfrm>
            <a:off x="769598" y="4481462"/>
            <a:ext cx="1259174" cy="338530"/>
          </a:xfrm>
          <a:prstGeom prst="roundRect">
            <a:avLst>
              <a:gd name="adj" fmla="val 50000"/>
            </a:avLst>
          </a:prstGeom>
          <a:solidFill>
            <a:srgbClr val="00AAA1"/>
          </a:solidFill>
          <a:ln>
            <a:solidFill>
              <a:srgbClr val="00AA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i="0" u="none" strike="noStrike" kern="1200" cap="none" spc="0" normalizeH="0" baseline="0" noProof="0" dirty="0">
                <a:ln>
                  <a:noFill/>
                </a:ln>
                <a:solidFill>
                  <a:schemeClr val="bg1"/>
                </a:solidFill>
                <a:uLnTx/>
                <a:uFillTx/>
                <a:cs typeface="+mn-ea"/>
                <a:sym typeface="+mn-lt"/>
              </a:rPr>
              <a:t>05</a:t>
            </a:r>
            <a:endParaRPr kumimoji="0" lang="en-US" altLang="zh-CN" i="0" u="none" strike="noStrike" kern="1200" cap="none" spc="0" normalizeH="0" baseline="0" noProof="0" dirty="0">
              <a:ln>
                <a:noFill/>
              </a:ln>
              <a:solidFill>
                <a:schemeClr val="bg1"/>
              </a:solidFill>
              <a:uLnTx/>
              <a:uFillTx/>
              <a:cs typeface="+mn-ea"/>
              <a:sym typeface="+mn-lt"/>
            </a:endParaRPr>
          </a:p>
        </p:txBody>
      </p:sp>
      <p:pic>
        <p:nvPicPr>
          <p:cNvPr id="4" name="Picture 2" descr="Macro Photo of Stethoscope and Pens"/>
          <p:cNvPicPr>
            <a:picLocks noChangeAspect="1" noChangeArrowheads="1"/>
          </p:cNvPicPr>
          <p:nvPr/>
        </p:nvPicPr>
        <p:blipFill rotWithShape="1">
          <a:blip r:embed="rId3" cstate="screen"/>
          <a:srcRect/>
          <a:stretch>
            <a:fillRect/>
          </a:stretch>
        </p:blipFill>
        <p:spPr bwMode="auto">
          <a:xfrm>
            <a:off x="0" y="1559574"/>
            <a:ext cx="12192000" cy="2434004"/>
          </a:xfrm>
          <a:prstGeom prst="rect">
            <a:avLst/>
          </a:prstGeom>
          <a:noFill/>
          <a:extLst>
            <a:ext uri="{909E8E84-426E-40DD-AFC4-6F175D3DCCD1}">
              <a14:hiddenFill xmlns:a14="http://schemas.microsoft.com/office/drawing/2010/main">
                <a:solidFill>
                  <a:srgbClr val="FFFFFF"/>
                </a:solidFill>
              </a14:hiddenFill>
            </a:ext>
          </a:extLst>
        </p:spPr>
      </p:pic>
      <p:sp>
        <p:nvSpPr>
          <p:cNvPr id="63" name="矩形 62"/>
          <p:cNvSpPr/>
          <p:nvPr/>
        </p:nvSpPr>
        <p:spPr>
          <a:xfrm>
            <a:off x="0" y="1560195"/>
            <a:ext cx="12192000" cy="2410460"/>
          </a:xfrm>
          <a:prstGeom prst="rect">
            <a:avLst/>
          </a:prstGeom>
          <a:solidFill>
            <a:srgbClr val="00AAA1">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10" grpId="0"/>
      <p:bldP spid="10" grpId="1"/>
      <p:bldP spid="11" grpId="0" animBg="1"/>
      <p:bldP spid="11" grpId="1" animBg="1"/>
      <p:bldP spid="63" grpId="0" animBg="1"/>
      <p:bldP spid="63"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08810" y="202184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effectLst/>
                <a:cs typeface="+mn-ea"/>
                <a:sym typeface="+mn-lt"/>
              </a:rPr>
              <a:t>PART  SIX</a:t>
            </a:r>
            <a:endParaRPr lang="en-US" altLang="zh-CN" sz="3200" dirty="0">
              <a:solidFill>
                <a:srgbClr val="00AAA1"/>
              </a:solidFill>
              <a:effectLst/>
              <a:cs typeface="+mn-ea"/>
              <a:sym typeface="+mn-lt"/>
            </a:endParaRPr>
          </a:p>
        </p:txBody>
      </p:sp>
      <p:sp>
        <p:nvSpPr>
          <p:cNvPr id="49" name="TextBox 48"/>
          <p:cNvSpPr txBox="1"/>
          <p:nvPr/>
        </p:nvSpPr>
        <p:spPr>
          <a:xfrm>
            <a:off x="949325" y="2874645"/>
            <a:ext cx="5314315" cy="615315"/>
          </a:xfrm>
          <a:prstGeom prst="rect">
            <a:avLst/>
          </a:prstGeom>
          <a:noFill/>
        </p:spPr>
        <p:txBody>
          <a:bodyPr wrap="square" lIns="0" tIns="0" rIns="0" bIns="0" rtlCol="0">
            <a:spAutoFit/>
          </a:bodyPr>
          <a:lstStyle/>
          <a:p>
            <a:pPr marL="0" indent="0" algn="ctr">
              <a:buNone/>
            </a:pPr>
            <a:r>
              <a:rPr lang="zh-CN" altLang="en-US" sz="4000" b="1" dirty="0">
                <a:solidFill>
                  <a:schemeClr val="tx1">
                    <a:lumMod val="65000"/>
                    <a:lumOff val="35000"/>
                  </a:schemeClr>
                </a:solidFill>
                <a:cs typeface="+mn-ea"/>
                <a:sym typeface="+mn-lt"/>
              </a:rPr>
              <a:t>存在的问题及改进</a:t>
            </a:r>
            <a:endParaRPr lang="zh-CN" altLang="en-US" sz="4000" b="1" dirty="0">
              <a:solidFill>
                <a:schemeClr val="tx1">
                  <a:lumMod val="65000"/>
                  <a:lumOff val="35000"/>
                </a:schemeClr>
              </a:solidFill>
              <a:cs typeface="+mn-ea"/>
              <a:sym typeface="+mn-lt"/>
            </a:endParaRPr>
          </a:p>
        </p:txBody>
      </p:sp>
      <p:sp>
        <p:nvSpPr>
          <p:cNvPr id="29" name="TextBox 23"/>
          <p:cNvSpPr txBox="1">
            <a:spLocks noChangeArrowheads="1"/>
          </p:cNvSpPr>
          <p:nvPr/>
        </p:nvSpPr>
        <p:spPr bwMode="auto">
          <a:xfrm>
            <a:off x="1794805" y="3867834"/>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1794805" y="419644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1794805" y="454569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668055" y="39027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668055" y="422978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668055" y="4580621"/>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bldLvl="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b="1" dirty="0">
                <a:solidFill>
                  <a:schemeClr val="tx1">
                    <a:lumMod val="65000"/>
                    <a:lumOff val="35000"/>
                  </a:schemeClr>
                </a:solidFill>
                <a:cs typeface="+mn-ea"/>
                <a:sym typeface="+mn-lt"/>
              </a:rPr>
              <a:t>存在的问题及改进</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3428747"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 32"/>
          <p:cNvGrpSpPr/>
          <p:nvPr/>
        </p:nvGrpSpPr>
        <p:grpSpPr>
          <a:xfrm>
            <a:off x="4399278" y="2401037"/>
            <a:ext cx="3635525" cy="2602996"/>
            <a:chOff x="4399278" y="2401037"/>
            <a:chExt cx="3635525" cy="2602996"/>
          </a:xfrm>
        </p:grpSpPr>
        <p:cxnSp>
          <p:nvCxnSpPr>
            <p:cNvPr id="3" name="Straight Connector 54"/>
            <p:cNvCxnSpPr/>
            <p:nvPr/>
          </p:nvCxnSpPr>
          <p:spPr>
            <a:xfrm>
              <a:off x="4399278" y="4243050"/>
              <a:ext cx="476576" cy="593701"/>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5" name="Straight Connector 55"/>
            <p:cNvCxnSpPr/>
            <p:nvPr/>
          </p:nvCxnSpPr>
          <p:spPr>
            <a:xfrm flipH="1">
              <a:off x="5370103" y="4616239"/>
              <a:ext cx="775586" cy="387794"/>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 name="Straight Connector 56"/>
            <p:cNvCxnSpPr/>
            <p:nvPr/>
          </p:nvCxnSpPr>
          <p:spPr>
            <a:xfrm flipH="1">
              <a:off x="6609522" y="3331198"/>
              <a:ext cx="205303" cy="851624"/>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57"/>
            <p:cNvCxnSpPr/>
            <p:nvPr/>
          </p:nvCxnSpPr>
          <p:spPr>
            <a:xfrm flipV="1">
              <a:off x="7195995" y="2401037"/>
              <a:ext cx="838808" cy="432675"/>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 30"/>
          <p:cNvGrpSpPr/>
          <p:nvPr/>
        </p:nvGrpSpPr>
        <p:grpSpPr>
          <a:xfrm>
            <a:off x="6579250" y="2685112"/>
            <a:ext cx="654204" cy="654204"/>
            <a:chOff x="6579250" y="2685112"/>
            <a:chExt cx="654204" cy="654204"/>
          </a:xfrm>
        </p:grpSpPr>
        <p:sp>
          <p:nvSpPr>
            <p:cNvPr id="20" name="Oval 78"/>
            <p:cNvSpPr/>
            <p:nvPr/>
          </p:nvSpPr>
          <p:spPr>
            <a:xfrm>
              <a:off x="6579250" y="2685112"/>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21" name="Freeform: Shape 108"/>
            <p:cNvSpPr/>
            <p:nvPr/>
          </p:nvSpPr>
          <p:spPr bwMode="auto">
            <a:xfrm>
              <a:off x="6692907" y="2798770"/>
              <a:ext cx="426890" cy="426890"/>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grpSp>
        <p:nvGrpSpPr>
          <p:cNvPr id="30" name="组 29"/>
          <p:cNvGrpSpPr/>
          <p:nvPr/>
        </p:nvGrpSpPr>
        <p:grpSpPr>
          <a:xfrm>
            <a:off x="6108325" y="4138367"/>
            <a:ext cx="654204" cy="654204"/>
            <a:chOff x="6108325" y="4138367"/>
            <a:chExt cx="654204" cy="654204"/>
          </a:xfrm>
        </p:grpSpPr>
        <p:sp>
          <p:nvSpPr>
            <p:cNvPr id="28" name="Oval 86"/>
            <p:cNvSpPr/>
            <p:nvPr/>
          </p:nvSpPr>
          <p:spPr>
            <a:xfrm>
              <a:off x="6108325" y="4138367"/>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29" name="Freeform: Shape 109"/>
            <p:cNvSpPr/>
            <p:nvPr/>
          </p:nvSpPr>
          <p:spPr bwMode="auto">
            <a:xfrm>
              <a:off x="6221982" y="4252024"/>
              <a:ext cx="426890" cy="426890"/>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grpSp>
        <p:nvGrpSpPr>
          <p:cNvPr id="38" name="组 27"/>
          <p:cNvGrpSpPr/>
          <p:nvPr/>
        </p:nvGrpSpPr>
        <p:grpSpPr>
          <a:xfrm>
            <a:off x="3846474" y="3664497"/>
            <a:ext cx="654204" cy="654204"/>
            <a:chOff x="3846474" y="3664497"/>
            <a:chExt cx="654204" cy="654204"/>
          </a:xfrm>
        </p:grpSpPr>
        <p:sp>
          <p:nvSpPr>
            <p:cNvPr id="39" name="Oval 62"/>
            <p:cNvSpPr/>
            <p:nvPr/>
          </p:nvSpPr>
          <p:spPr>
            <a:xfrm>
              <a:off x="3846474" y="3664497"/>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40" name="Freeform: Shape 110"/>
            <p:cNvSpPr/>
            <p:nvPr/>
          </p:nvSpPr>
          <p:spPr bwMode="auto">
            <a:xfrm>
              <a:off x="3960131" y="3774890"/>
              <a:ext cx="426890" cy="426890"/>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grpSp>
        <p:nvGrpSpPr>
          <p:cNvPr id="41" name="组 28"/>
          <p:cNvGrpSpPr/>
          <p:nvPr/>
        </p:nvGrpSpPr>
        <p:grpSpPr>
          <a:xfrm>
            <a:off x="4730614" y="4786769"/>
            <a:ext cx="654204" cy="654204"/>
            <a:chOff x="4730614" y="4786769"/>
            <a:chExt cx="654204" cy="654204"/>
          </a:xfrm>
        </p:grpSpPr>
        <p:sp>
          <p:nvSpPr>
            <p:cNvPr id="42" name="Oval 83"/>
            <p:cNvSpPr/>
            <p:nvPr/>
          </p:nvSpPr>
          <p:spPr>
            <a:xfrm>
              <a:off x="4730614" y="4786769"/>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43" name="Freeform: Shape 111"/>
            <p:cNvSpPr/>
            <p:nvPr/>
          </p:nvSpPr>
          <p:spPr bwMode="auto">
            <a:xfrm>
              <a:off x="4844271" y="4900426"/>
              <a:ext cx="426890" cy="426890"/>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grpSp>
        <p:nvGrpSpPr>
          <p:cNvPr id="6" name="组 31"/>
          <p:cNvGrpSpPr/>
          <p:nvPr/>
        </p:nvGrpSpPr>
        <p:grpSpPr>
          <a:xfrm>
            <a:off x="7998568" y="1925820"/>
            <a:ext cx="654204" cy="654204"/>
            <a:chOff x="7998568" y="1925820"/>
            <a:chExt cx="654204" cy="654204"/>
          </a:xfrm>
        </p:grpSpPr>
        <p:sp>
          <p:nvSpPr>
            <p:cNvPr id="45" name="Oval 75"/>
            <p:cNvSpPr/>
            <p:nvPr/>
          </p:nvSpPr>
          <p:spPr>
            <a:xfrm>
              <a:off x="7998568" y="1925820"/>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46" name="Freeform: Shape 112"/>
            <p:cNvSpPr/>
            <p:nvPr/>
          </p:nvSpPr>
          <p:spPr bwMode="auto">
            <a:xfrm>
              <a:off x="8112226" y="2039477"/>
              <a:ext cx="426890" cy="426890"/>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sp>
        <p:nvSpPr>
          <p:cNvPr id="47" name="文本框 46"/>
          <p:cNvSpPr txBox="1"/>
          <p:nvPr/>
        </p:nvSpPr>
        <p:spPr>
          <a:xfrm>
            <a:off x="714786" y="2163684"/>
            <a:ext cx="2340818" cy="953135"/>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上下班交接内容不完善，得过请过，工作日志统计没有按日按月按年规范性存档，杂乱无章</a:t>
            </a:r>
            <a:endParaRPr lang="zh-CN" altLang="en-US" sz="1400" dirty="0">
              <a:solidFill>
                <a:schemeClr val="tx1">
                  <a:lumMod val="65000"/>
                  <a:lumOff val="35000"/>
                </a:schemeClr>
              </a:solidFill>
              <a:cs typeface="+mn-ea"/>
              <a:sym typeface="+mn-lt"/>
            </a:endParaRPr>
          </a:p>
        </p:txBody>
      </p:sp>
      <p:grpSp>
        <p:nvGrpSpPr>
          <p:cNvPr id="57" name="组 31"/>
          <p:cNvGrpSpPr/>
          <p:nvPr/>
        </p:nvGrpSpPr>
        <p:grpSpPr>
          <a:xfrm>
            <a:off x="3192253" y="2289675"/>
            <a:ext cx="654204" cy="654204"/>
            <a:chOff x="7998568" y="1925820"/>
            <a:chExt cx="654204" cy="654204"/>
          </a:xfrm>
        </p:grpSpPr>
        <p:sp>
          <p:nvSpPr>
            <p:cNvPr id="58" name="Oval 75"/>
            <p:cNvSpPr/>
            <p:nvPr/>
          </p:nvSpPr>
          <p:spPr>
            <a:xfrm>
              <a:off x="7998568" y="1925820"/>
              <a:ext cx="654204" cy="654204"/>
            </a:xfrm>
            <a:prstGeom prst="ellips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350" dirty="0">
                <a:solidFill>
                  <a:schemeClr val="tx1">
                    <a:lumMod val="65000"/>
                    <a:lumOff val="35000"/>
                  </a:schemeClr>
                </a:solidFill>
                <a:cs typeface="+mn-ea"/>
                <a:sym typeface="+mn-lt"/>
              </a:endParaRPr>
            </a:p>
          </p:txBody>
        </p:sp>
        <p:sp>
          <p:nvSpPr>
            <p:cNvPr id="59" name="Freeform: Shape 112"/>
            <p:cNvSpPr/>
            <p:nvPr/>
          </p:nvSpPr>
          <p:spPr bwMode="auto">
            <a:xfrm>
              <a:off x="8112226" y="2039477"/>
              <a:ext cx="426890" cy="426890"/>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sz="1350">
                <a:solidFill>
                  <a:schemeClr val="tx1">
                    <a:lumMod val="65000"/>
                    <a:lumOff val="35000"/>
                  </a:schemeClr>
                </a:solidFill>
                <a:cs typeface="+mn-ea"/>
                <a:sym typeface="+mn-lt"/>
              </a:endParaRPr>
            </a:p>
          </p:txBody>
        </p:sp>
      </p:grpSp>
      <p:cxnSp>
        <p:nvCxnSpPr>
          <p:cNvPr id="61" name="Straight Connector 54"/>
          <p:cNvCxnSpPr/>
          <p:nvPr/>
        </p:nvCxnSpPr>
        <p:spPr>
          <a:xfrm>
            <a:off x="3651883" y="2949555"/>
            <a:ext cx="476576" cy="593701"/>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2" name="文本框 61"/>
          <p:cNvSpPr txBox="1"/>
          <p:nvPr/>
        </p:nvSpPr>
        <p:spPr>
          <a:xfrm>
            <a:off x="1311051" y="3796904"/>
            <a:ext cx="2340818" cy="737235"/>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偷收漏收现象依然存在。遵守劳动纪律自觉性不强，上班拖拉</a:t>
            </a:r>
            <a:endParaRPr lang="zh-CN" altLang="en-US" sz="1400" dirty="0">
              <a:solidFill>
                <a:schemeClr val="tx1">
                  <a:lumMod val="65000"/>
                  <a:lumOff val="35000"/>
                </a:schemeClr>
              </a:solidFill>
              <a:cs typeface="+mn-ea"/>
              <a:sym typeface="+mn-lt"/>
            </a:endParaRPr>
          </a:p>
        </p:txBody>
      </p:sp>
      <p:sp>
        <p:nvSpPr>
          <p:cNvPr id="7" name="文本框 6"/>
          <p:cNvSpPr txBox="1"/>
          <p:nvPr/>
        </p:nvSpPr>
        <p:spPr>
          <a:xfrm>
            <a:off x="4128546" y="5630784"/>
            <a:ext cx="2340818" cy="737235"/>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迟到现象存在，纪律松散，岗位责任心不牢固，离岗串岗等现象，</a:t>
            </a:r>
            <a:endParaRPr lang="zh-CN" altLang="en-US" sz="1400" dirty="0">
              <a:solidFill>
                <a:schemeClr val="tx1">
                  <a:lumMod val="65000"/>
                  <a:lumOff val="35000"/>
                </a:schemeClr>
              </a:solidFill>
              <a:cs typeface="+mn-ea"/>
              <a:sym typeface="+mn-lt"/>
            </a:endParaRPr>
          </a:p>
        </p:txBody>
      </p:sp>
      <p:sp>
        <p:nvSpPr>
          <p:cNvPr id="64" name="文本框 63"/>
          <p:cNvSpPr txBox="1"/>
          <p:nvPr/>
        </p:nvSpPr>
        <p:spPr>
          <a:xfrm>
            <a:off x="6972300" y="4697730"/>
            <a:ext cx="3622040" cy="521970"/>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针对存在问题，下半年工作，要加大力度对劳动纪律监管，</a:t>
            </a:r>
            <a:endParaRPr lang="zh-CN" altLang="en-US" sz="1400" dirty="0">
              <a:solidFill>
                <a:schemeClr val="tx1">
                  <a:lumMod val="65000"/>
                  <a:lumOff val="35000"/>
                </a:schemeClr>
              </a:solidFill>
              <a:cs typeface="+mn-ea"/>
              <a:sym typeface="+mn-lt"/>
            </a:endParaRPr>
          </a:p>
        </p:txBody>
      </p:sp>
      <p:sp>
        <p:nvSpPr>
          <p:cNvPr id="65" name="文本框 64"/>
          <p:cNvSpPr txBox="1"/>
          <p:nvPr/>
        </p:nvSpPr>
        <p:spPr>
          <a:xfrm>
            <a:off x="7233285" y="3093085"/>
            <a:ext cx="3916045" cy="306705"/>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在工作环境改善后，重整旗鼓</a:t>
            </a:r>
            <a:endParaRPr lang="zh-CN" altLang="en-US" sz="1400" dirty="0">
              <a:solidFill>
                <a:schemeClr val="tx1">
                  <a:lumMod val="65000"/>
                  <a:lumOff val="35000"/>
                </a:schemeClr>
              </a:solidFill>
              <a:cs typeface="+mn-ea"/>
              <a:sym typeface="+mn-lt"/>
            </a:endParaRPr>
          </a:p>
        </p:txBody>
      </p:sp>
      <p:sp>
        <p:nvSpPr>
          <p:cNvPr id="66" name="文本框 65"/>
          <p:cNvSpPr txBox="1"/>
          <p:nvPr/>
        </p:nvSpPr>
        <p:spPr>
          <a:xfrm>
            <a:off x="8806815" y="1983105"/>
            <a:ext cx="3227070" cy="521970"/>
          </a:xfrm>
          <a:prstGeom prst="rect">
            <a:avLst/>
          </a:prstGeom>
          <a:noFill/>
        </p:spPr>
        <p:txBody>
          <a:bodyPr wrap="square" rtlCol="0">
            <a:spAutoFit/>
          </a:bodyPr>
          <a:lstStyle/>
          <a:p>
            <a:pPr marL="342900" indent="-342900">
              <a:buFont typeface="Arial" panose="020B0604020202020204" pitchFamily="34" charset="0"/>
              <a:buChar char="•"/>
            </a:pPr>
            <a:r>
              <a:rPr lang="zh-CN" altLang="en-US" sz="1400" dirty="0">
                <a:solidFill>
                  <a:schemeClr val="tx1">
                    <a:lumMod val="65000"/>
                    <a:lumOff val="35000"/>
                  </a:schemeClr>
                </a:solidFill>
                <a:cs typeface="+mn-ea"/>
                <a:sym typeface="+mn-lt"/>
              </a:rPr>
              <a:t>整装面貌，返回</a:t>
            </a:r>
            <a:r>
              <a:rPr lang="en-US" altLang="zh-CN" sz="1400" dirty="0">
                <a:solidFill>
                  <a:schemeClr val="tx1">
                    <a:lumMod val="65000"/>
                    <a:lumOff val="35000"/>
                  </a:schemeClr>
                </a:solidFill>
                <a:cs typeface="+mn-ea"/>
                <a:sym typeface="+mn-lt"/>
              </a:rPr>
              <a:t>3</a:t>
            </a:r>
            <a:r>
              <a:rPr lang="zh-CN" altLang="en-US" sz="1400" dirty="0">
                <a:solidFill>
                  <a:schemeClr val="tx1">
                    <a:lumMod val="65000"/>
                    <a:lumOff val="35000"/>
                  </a:schemeClr>
                </a:solidFill>
                <a:cs typeface="+mn-ea"/>
                <a:sym typeface="+mn-lt"/>
              </a:rPr>
              <a:t>月集体交班团队庄严新篇章。</a:t>
            </a:r>
            <a:endParaRPr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par>
                                <p:cTn id="31" presetID="53" presetClass="entr" presetSubtype="16"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53" presetClass="entr" presetSubtype="16"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Effect transition="in" filter="fade">
                                      <p:cBhvr>
                                        <p:cTn id="45" dur="500"/>
                                        <p:tgtEl>
                                          <p:spTgt spid="47"/>
                                        </p:tgtEl>
                                      </p:cBhvr>
                                    </p:animEffect>
                                  </p:childTnLst>
                                </p:cTn>
                              </p:par>
                              <p:par>
                                <p:cTn id="46" presetID="53" presetClass="entr" presetSubtype="16"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Effect transition="in" filter="fade">
                                      <p:cBhvr>
                                        <p:cTn id="50" dur="500"/>
                                        <p:tgtEl>
                                          <p:spTgt spid="57"/>
                                        </p:tgtEl>
                                      </p:cBhvr>
                                    </p:animEffect>
                                  </p:childTnLst>
                                </p:cTn>
                              </p:par>
                              <p:par>
                                <p:cTn id="51" presetID="53" presetClass="entr" presetSubtype="16"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500" fill="hold"/>
                                        <p:tgtEl>
                                          <p:spTgt spid="61"/>
                                        </p:tgtEl>
                                        <p:attrNameLst>
                                          <p:attrName>ppt_w</p:attrName>
                                        </p:attrNameLst>
                                      </p:cBhvr>
                                      <p:tavLst>
                                        <p:tav tm="0">
                                          <p:val>
                                            <p:fltVal val="0"/>
                                          </p:val>
                                        </p:tav>
                                        <p:tav tm="100000">
                                          <p:val>
                                            <p:strVal val="#ppt_w"/>
                                          </p:val>
                                        </p:tav>
                                      </p:tavLst>
                                    </p:anim>
                                    <p:anim calcmode="lin" valueType="num">
                                      <p:cBhvr>
                                        <p:cTn id="54" dur="500" fill="hold"/>
                                        <p:tgtEl>
                                          <p:spTgt spid="61"/>
                                        </p:tgtEl>
                                        <p:attrNameLst>
                                          <p:attrName>ppt_h</p:attrName>
                                        </p:attrNameLst>
                                      </p:cBhvr>
                                      <p:tavLst>
                                        <p:tav tm="0">
                                          <p:val>
                                            <p:fltVal val="0"/>
                                          </p:val>
                                        </p:tav>
                                        <p:tav tm="100000">
                                          <p:val>
                                            <p:strVal val="#ppt_h"/>
                                          </p:val>
                                        </p:tav>
                                      </p:tavLst>
                                    </p:anim>
                                    <p:animEffect transition="in" filter="fade">
                                      <p:cBhvr>
                                        <p:cTn id="55" dur="500"/>
                                        <p:tgtEl>
                                          <p:spTgt spid="6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p:cTn id="58" dur="500" fill="hold"/>
                                        <p:tgtEl>
                                          <p:spTgt spid="62"/>
                                        </p:tgtEl>
                                        <p:attrNameLst>
                                          <p:attrName>ppt_w</p:attrName>
                                        </p:attrNameLst>
                                      </p:cBhvr>
                                      <p:tavLst>
                                        <p:tav tm="0">
                                          <p:val>
                                            <p:fltVal val="0"/>
                                          </p:val>
                                        </p:tav>
                                        <p:tav tm="100000">
                                          <p:val>
                                            <p:strVal val="#ppt_w"/>
                                          </p:val>
                                        </p:tav>
                                      </p:tavLst>
                                    </p:anim>
                                    <p:anim calcmode="lin" valueType="num">
                                      <p:cBhvr>
                                        <p:cTn id="59" dur="500" fill="hold"/>
                                        <p:tgtEl>
                                          <p:spTgt spid="62"/>
                                        </p:tgtEl>
                                        <p:attrNameLst>
                                          <p:attrName>ppt_h</p:attrName>
                                        </p:attrNameLst>
                                      </p:cBhvr>
                                      <p:tavLst>
                                        <p:tav tm="0">
                                          <p:val>
                                            <p:fltVal val="0"/>
                                          </p:val>
                                        </p:tav>
                                        <p:tav tm="100000">
                                          <p:val>
                                            <p:strVal val="#ppt_h"/>
                                          </p:val>
                                        </p:tav>
                                      </p:tavLst>
                                    </p:anim>
                                    <p:animEffect transition="in" filter="fade">
                                      <p:cBhvr>
                                        <p:cTn id="60" dur="500"/>
                                        <p:tgtEl>
                                          <p:spTgt spid="6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Effect transition="in" filter="fade">
                                      <p:cBhvr>
                                        <p:cTn id="70" dur="500"/>
                                        <p:tgtEl>
                                          <p:spTgt spid="6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anim calcmode="lin" valueType="num">
                                      <p:cBhvr>
                                        <p:cTn id="73" dur="500" fill="hold"/>
                                        <p:tgtEl>
                                          <p:spTgt spid="65"/>
                                        </p:tgtEl>
                                        <p:attrNameLst>
                                          <p:attrName>ppt_w</p:attrName>
                                        </p:attrNameLst>
                                      </p:cBhvr>
                                      <p:tavLst>
                                        <p:tav tm="0">
                                          <p:val>
                                            <p:fltVal val="0"/>
                                          </p:val>
                                        </p:tav>
                                        <p:tav tm="100000">
                                          <p:val>
                                            <p:strVal val="#ppt_w"/>
                                          </p:val>
                                        </p:tav>
                                      </p:tavLst>
                                    </p:anim>
                                    <p:anim calcmode="lin" valueType="num">
                                      <p:cBhvr>
                                        <p:cTn id="74" dur="500" fill="hold"/>
                                        <p:tgtEl>
                                          <p:spTgt spid="65"/>
                                        </p:tgtEl>
                                        <p:attrNameLst>
                                          <p:attrName>ppt_h</p:attrName>
                                        </p:attrNameLst>
                                      </p:cBhvr>
                                      <p:tavLst>
                                        <p:tav tm="0">
                                          <p:val>
                                            <p:fltVal val="0"/>
                                          </p:val>
                                        </p:tav>
                                        <p:tav tm="100000">
                                          <p:val>
                                            <p:strVal val="#ppt_h"/>
                                          </p:val>
                                        </p:tav>
                                      </p:tavLst>
                                    </p:anim>
                                    <p:animEffect transition="in" filter="fade">
                                      <p:cBhvr>
                                        <p:cTn id="75" dur="500"/>
                                        <p:tgtEl>
                                          <p:spTgt spid="6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 calcmode="lin" valueType="num">
                                      <p:cBhvr>
                                        <p:cTn id="78" dur="500" fill="hold"/>
                                        <p:tgtEl>
                                          <p:spTgt spid="66"/>
                                        </p:tgtEl>
                                        <p:attrNameLst>
                                          <p:attrName>ppt_w</p:attrName>
                                        </p:attrNameLst>
                                      </p:cBhvr>
                                      <p:tavLst>
                                        <p:tav tm="0">
                                          <p:val>
                                            <p:fltVal val="0"/>
                                          </p:val>
                                        </p:tav>
                                        <p:tav tm="100000">
                                          <p:val>
                                            <p:strVal val="#ppt_w"/>
                                          </p:val>
                                        </p:tav>
                                      </p:tavLst>
                                    </p:anim>
                                    <p:anim calcmode="lin" valueType="num">
                                      <p:cBhvr>
                                        <p:cTn id="79" dur="500" fill="hold"/>
                                        <p:tgtEl>
                                          <p:spTgt spid="66"/>
                                        </p:tgtEl>
                                        <p:attrNameLst>
                                          <p:attrName>ppt_h</p:attrName>
                                        </p:attrNameLst>
                                      </p:cBhvr>
                                      <p:tavLst>
                                        <p:tav tm="0">
                                          <p:val>
                                            <p:fltVal val="0"/>
                                          </p:val>
                                        </p:tav>
                                        <p:tav tm="100000">
                                          <p:val>
                                            <p:strVal val="#ppt_h"/>
                                          </p:val>
                                        </p:tav>
                                      </p:tavLst>
                                    </p:anim>
                                    <p:animEffect transition="in" filter="fade">
                                      <p:cBhvr>
                                        <p:cTn id="8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47" grpId="0"/>
      <p:bldP spid="47" grpId="1"/>
      <p:bldP spid="62" grpId="0"/>
      <p:bldP spid="62" grpId="1"/>
      <p:bldP spid="7" grpId="0"/>
      <p:bldP spid="7" grpId="1"/>
      <p:bldP spid="64" grpId="0"/>
      <p:bldP spid="64" grpId="1"/>
      <p:bldP spid="65" grpId="0"/>
      <p:bldP spid="65" grpId="1"/>
      <p:bldP spid="66" grpId="0"/>
      <p:bldP spid="6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l">
              <a:buNone/>
            </a:pPr>
            <a:r>
              <a:rPr lang="zh-CN" altLang="en-US" sz="2800" b="1" dirty="0">
                <a:solidFill>
                  <a:schemeClr val="tx1">
                    <a:lumMod val="65000"/>
                    <a:lumOff val="35000"/>
                  </a:schemeClr>
                </a:solidFill>
                <a:cs typeface="+mn-ea"/>
                <a:sym typeface="+mn-lt"/>
              </a:rPr>
              <a:t>存在的问题及改进</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3428747"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5"/>
          <p:cNvSpPr/>
          <p:nvPr>
            <p:custDataLst>
              <p:tags r:id="rId1"/>
            </p:custDataLst>
          </p:nvPr>
        </p:nvSpPr>
        <p:spPr>
          <a:xfrm>
            <a:off x="861646" y="1883311"/>
            <a:ext cx="473709" cy="47370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10" name="组合 9"/>
          <p:cNvGrpSpPr/>
          <p:nvPr/>
        </p:nvGrpSpPr>
        <p:grpSpPr>
          <a:xfrm>
            <a:off x="1042917" y="1988550"/>
            <a:ext cx="10332720" cy="1100707"/>
            <a:chOff x="6092437" y="1875520"/>
            <a:chExt cx="10332720" cy="1100707"/>
          </a:xfrm>
        </p:grpSpPr>
        <p:sp>
          <p:nvSpPr>
            <p:cNvPr id="11" name="出品 26"/>
            <p:cNvSpPr txBox="1"/>
            <p:nvPr>
              <p:custDataLst>
                <p:tags r:id="rId2"/>
              </p:custDataLst>
            </p:nvPr>
          </p:nvSpPr>
          <p:spPr>
            <a:xfrm>
              <a:off x="6453752" y="1875520"/>
              <a:ext cx="2240280" cy="3683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rgbClr val="00AAA1"/>
                  </a:solidFill>
                  <a:cs typeface="+mn-ea"/>
                  <a:sym typeface="+mn-lt"/>
                </a:rPr>
                <a:t>依法执业，岗前培训</a:t>
              </a:r>
              <a:endParaRPr kumimoji="0" lang="zh-CN" altLang="en-US" sz="1800" i="0" u="none" strike="noStrike" kern="1200" cap="none" spc="0" normalizeH="0" baseline="0" noProof="0" dirty="0">
                <a:ln>
                  <a:noFill/>
                </a:ln>
                <a:solidFill>
                  <a:srgbClr val="00AAA1"/>
                </a:solidFill>
                <a:effectLst/>
                <a:uLnTx/>
                <a:uFillTx/>
                <a:cs typeface="+mn-ea"/>
                <a:sym typeface="+mn-lt"/>
              </a:endParaRPr>
            </a:p>
          </p:txBody>
        </p:sp>
        <p:sp>
          <p:nvSpPr>
            <p:cNvPr id="12" name="品 15"/>
            <p:cNvSpPr txBox="1"/>
            <p:nvPr>
              <p:custDataLst>
                <p:tags r:id="rId3"/>
              </p:custDataLst>
            </p:nvPr>
          </p:nvSpPr>
          <p:spPr>
            <a:xfrm>
              <a:off x="6092437" y="2516870"/>
              <a:ext cx="10332720" cy="459357"/>
            </a:xfrm>
            <a:prstGeom prst="rect">
              <a:avLst/>
            </a:prstGeom>
            <a:noFill/>
          </p:spPr>
          <p:txBody>
            <a:bodyPr wrap="square" rtlCol="0">
              <a:spAutoFit/>
            </a:bodyPr>
            <a:lstStyle/>
            <a:p>
              <a:pPr marL="0" marR="0" lvl="0" indent="0" algn="l" defTabSz="914400" rtl="0" fontAlgn="auto">
                <a:lnSpc>
                  <a:spcPct val="200000"/>
                </a:lnSpc>
                <a:spcBef>
                  <a:spcPts val="0"/>
                </a:spcBef>
                <a:spcAft>
                  <a:spcPts val="0"/>
                </a:spcAft>
                <a:buClrTx/>
                <a:buSzTx/>
                <a:buFontTx/>
                <a:buNone/>
                <a:defRPr/>
              </a:pPr>
              <a:r>
                <a:rPr lang="zh-CN" altLang="en-US" sz="1400" dirty="0">
                  <a:solidFill>
                    <a:schemeClr val="tx1">
                      <a:lumMod val="65000"/>
                      <a:lumOff val="35000"/>
                    </a:schemeClr>
                  </a:solidFill>
                  <a:cs typeface="+mn-ea"/>
                  <a:sym typeface="+mn-lt"/>
                </a:rPr>
                <a:t>遵守法律法规章程，牢固掌握卫生法律法规原则、强化其法律意识和自我保护意识，增强依法执业的自觉性。</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
        <p:nvSpPr>
          <p:cNvPr id="13" name="5"/>
          <p:cNvSpPr/>
          <p:nvPr>
            <p:custDataLst>
              <p:tags r:id="rId4"/>
            </p:custDataLst>
          </p:nvPr>
        </p:nvSpPr>
        <p:spPr>
          <a:xfrm>
            <a:off x="861646" y="3500656"/>
            <a:ext cx="473709" cy="47370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14" name="组合 13"/>
          <p:cNvGrpSpPr/>
          <p:nvPr/>
        </p:nvGrpSpPr>
        <p:grpSpPr>
          <a:xfrm>
            <a:off x="1042917" y="3605895"/>
            <a:ext cx="10332720" cy="2456180"/>
            <a:chOff x="6092437" y="1875520"/>
            <a:chExt cx="10332720" cy="2456180"/>
          </a:xfrm>
        </p:grpSpPr>
        <p:sp>
          <p:nvSpPr>
            <p:cNvPr id="15" name="出品 26"/>
            <p:cNvSpPr txBox="1"/>
            <p:nvPr>
              <p:custDataLst>
                <p:tags r:id="rId5"/>
              </p:custDataLst>
            </p:nvPr>
          </p:nvSpPr>
          <p:spPr>
            <a:xfrm>
              <a:off x="6453752" y="1875520"/>
              <a:ext cx="3162935" cy="3683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b="1" dirty="0">
                  <a:solidFill>
                    <a:srgbClr val="00AAA1"/>
                  </a:solidFill>
                  <a:cs typeface="+mn-ea"/>
                  <a:sym typeface="+mn-lt"/>
                </a:rPr>
                <a:t>严抓医疗质量，培训技术人员</a:t>
              </a:r>
              <a:endParaRPr kumimoji="0" lang="zh-CN" altLang="en-US" sz="1800" b="1" i="0" u="none" strike="noStrike" kern="1200" cap="none" spc="0" normalizeH="0" baseline="0" noProof="0" dirty="0">
                <a:ln>
                  <a:noFill/>
                </a:ln>
                <a:solidFill>
                  <a:srgbClr val="00AAA1"/>
                </a:solidFill>
                <a:effectLst/>
                <a:uLnTx/>
                <a:uFillTx/>
                <a:cs typeface="+mn-ea"/>
                <a:sym typeface="+mn-lt"/>
              </a:endParaRPr>
            </a:p>
          </p:txBody>
        </p:sp>
        <p:sp>
          <p:nvSpPr>
            <p:cNvPr id="16" name="品 15"/>
            <p:cNvSpPr txBox="1"/>
            <p:nvPr>
              <p:custDataLst>
                <p:tags r:id="rId6"/>
              </p:custDataLst>
            </p:nvPr>
          </p:nvSpPr>
          <p:spPr>
            <a:xfrm>
              <a:off x="6092437" y="2516870"/>
              <a:ext cx="10332720" cy="1814830"/>
            </a:xfrm>
            <a:prstGeom prst="rect">
              <a:avLst/>
            </a:prstGeom>
            <a:noFill/>
          </p:spPr>
          <p:txBody>
            <a:bodyPr wrap="square" rtlCol="0">
              <a:spAutoFit/>
            </a:bodyPr>
            <a:lstStyle/>
            <a:p>
              <a:pPr marL="0" marR="0" lvl="0" indent="0" algn="l" defTabSz="914400" rtl="0" fontAlgn="auto">
                <a:lnSpc>
                  <a:spcPct val="200000"/>
                </a:lnSpc>
                <a:spcBef>
                  <a:spcPts val="0"/>
                </a:spcBef>
                <a:spcAft>
                  <a:spcPts val="0"/>
                </a:spcAft>
                <a:buClrTx/>
                <a:buSzTx/>
                <a:buFontTx/>
                <a:buNone/>
                <a:defRPr/>
              </a:pPr>
              <a:r>
                <a:rPr lang="zh-CN" altLang="en-US" sz="1400" dirty="0">
                  <a:solidFill>
                    <a:schemeClr val="tx1">
                      <a:lumMod val="65000"/>
                      <a:lumOff val="35000"/>
                    </a:schemeClr>
                  </a:solidFill>
                  <a:cs typeface="+mn-ea"/>
                  <a:sym typeface="+mn-lt"/>
                </a:rPr>
                <a:t>医技科始终把医疗质量放在重要位置来抓，采取多种形式，全面开展业务技术人员培训，努力提升医务人员的业务技术能力水平。强调医务人员要重视科学发展，我们要求每一位技术工作者以自学为主、共同学习，发挥传帮带精神，使医技人员专业知识诊断水平阶梯型发展，达到三级医院要求。积极参加院部组织专业理论三基培训与考试，不断提高专业技术诊断水平。严格落实医疗核心制度，完善医疗技术管理档案。</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4" grpId="0" animBg="1"/>
      <p:bldP spid="4" grpId="1" animBg="1"/>
      <p:bldP spid="13" grpId="0" animBg="1"/>
      <p:bldP spid="13"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1" name="直接连接符 10"/>
          <p:cNvCxnSpPr/>
          <p:nvPr/>
        </p:nvCxnSpPr>
        <p:spPr>
          <a:xfrm>
            <a:off x="94614" y="1399540"/>
            <a:ext cx="838201" cy="0"/>
          </a:xfrm>
          <a:prstGeom prst="line">
            <a:avLst/>
          </a:prstGeom>
          <a:ln w="38100">
            <a:solidFill>
              <a:srgbClr val="00AAA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98500" y="1076374"/>
            <a:ext cx="1397000" cy="645160"/>
          </a:xfrm>
          <a:prstGeom prst="rect">
            <a:avLst/>
          </a:prstGeom>
          <a:noFill/>
        </p:spPr>
        <p:txBody>
          <a:bodyPr wrap="square" rtlCol="0">
            <a:spAutoFit/>
          </a:bodyPr>
          <a:lstStyle/>
          <a:p>
            <a:r>
              <a:rPr lang="zh-CN" altLang="en-US" sz="3600" b="1" dirty="0">
                <a:solidFill>
                  <a:srgbClr val="00AAA1"/>
                </a:solidFill>
                <a:cs typeface="+mn-ea"/>
                <a:sym typeface="+mn-lt"/>
              </a:rPr>
              <a:t>总结</a:t>
            </a:r>
            <a:endParaRPr lang="zh-CN" altLang="en-US" sz="3600" b="1" dirty="0">
              <a:solidFill>
                <a:srgbClr val="00AAA1"/>
              </a:solidFill>
              <a:cs typeface="+mn-ea"/>
              <a:sym typeface="+mn-lt"/>
            </a:endParaRPr>
          </a:p>
        </p:txBody>
      </p:sp>
      <p:pic>
        <p:nvPicPr>
          <p:cNvPr id="3" name="图片 2" descr="95605bfd_P1494133_0f6a8515-3840x2553"/>
          <p:cNvPicPr>
            <a:picLocks noChangeAspect="1"/>
          </p:cNvPicPr>
          <p:nvPr/>
        </p:nvPicPr>
        <p:blipFill>
          <a:blip r:embed="rId1" cstate="screen"/>
          <a:stretch>
            <a:fillRect/>
          </a:stretch>
        </p:blipFill>
        <p:spPr>
          <a:xfrm>
            <a:off x="0" y="2468880"/>
            <a:ext cx="3683635" cy="2449830"/>
          </a:xfrm>
          <a:prstGeom prst="rect">
            <a:avLst/>
          </a:prstGeom>
        </p:spPr>
      </p:pic>
      <p:sp>
        <p:nvSpPr>
          <p:cNvPr id="6" name="矩形 5"/>
          <p:cNvSpPr/>
          <p:nvPr/>
        </p:nvSpPr>
        <p:spPr>
          <a:xfrm>
            <a:off x="4097655" y="2397760"/>
            <a:ext cx="8094980" cy="2592070"/>
          </a:xfrm>
          <a:prstGeom prst="rect">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4314190" y="2571115"/>
            <a:ext cx="7740650" cy="2245360"/>
          </a:xfrm>
          <a:prstGeom prst="rect">
            <a:avLst/>
          </a:prstGeom>
          <a:noFill/>
        </p:spPr>
        <p:txBody>
          <a:bodyPr wrap="square" rtlCol="0">
            <a:spAutoFit/>
          </a:bodyPr>
          <a:lstStyle/>
          <a:p>
            <a:pPr>
              <a:lnSpc>
                <a:spcPct val="200000"/>
              </a:lnSpc>
            </a:pPr>
            <a:r>
              <a:rPr lang="zh-CN" altLang="en-US" sz="1400" dirty="0">
                <a:solidFill>
                  <a:schemeClr val="bg1"/>
                </a:solidFill>
                <a:cs typeface="+mn-ea"/>
                <a:sym typeface="+mn-lt"/>
              </a:rPr>
              <a:t>上半年以来，通过全科同志的共同努力，较好地完成了科室各项工作任务，但工作标准和工作质量与领导的</a:t>
            </a:r>
            <a:r>
              <a:rPr lang="en-US" altLang="zh-CN" sz="1400" dirty="0">
                <a:solidFill>
                  <a:schemeClr val="bg1"/>
                </a:solidFill>
                <a:cs typeface="+mn-ea"/>
                <a:sym typeface="+mn-lt"/>
              </a:rPr>
              <a:t>.</a:t>
            </a:r>
            <a:r>
              <a:rPr lang="zh-CN" altLang="en-US" sz="1400" dirty="0">
                <a:solidFill>
                  <a:schemeClr val="bg1"/>
                </a:solidFill>
                <a:cs typeface="+mn-ea"/>
                <a:sym typeface="+mn-lt"/>
              </a:rPr>
              <a:t>要求还有差距，思路还需要更加阔宽。在以后的工作中，要加大学习力度，以学规章制度，说规范话，行规范事的服务活动内容为指导，提高工作质量，团结一致，扎实工作，高标准完成本科的工作任务，努力实现创新的管理手段，创新的服务体系，形成勇于创新，奋勇争先的发展势头，努力实现科室又好又快的发展。</a:t>
            </a:r>
            <a:endParaRPr lang="zh-CN" altLang="en-US" sz="1400" dirty="0">
              <a:solidFill>
                <a:schemeClr val="bg1"/>
              </a:solidFill>
              <a:cs typeface="+mn-ea"/>
              <a:sym typeface="+mn-lt"/>
            </a:endParaRPr>
          </a:p>
        </p:txBody>
      </p:sp>
      <p:grpSp>
        <p:nvGrpSpPr>
          <p:cNvPr id="95" name="组合 94"/>
          <p:cNvGrpSpPr/>
          <p:nvPr/>
        </p:nvGrpSpPr>
        <p:grpSpPr>
          <a:xfrm>
            <a:off x="2470188" y="1167847"/>
            <a:ext cx="2383003" cy="460375"/>
            <a:chOff x="6122708" y="1432007"/>
            <a:chExt cx="2383003" cy="460375"/>
          </a:xfrm>
        </p:grpSpPr>
        <p:grpSp>
          <p:nvGrpSpPr>
            <p:cNvPr id="63" name="组合 62"/>
            <p:cNvGrpSpPr/>
            <p:nvPr/>
          </p:nvGrpSpPr>
          <p:grpSpPr>
            <a:xfrm>
              <a:off x="8101641" y="1554517"/>
              <a:ext cx="404070" cy="224458"/>
              <a:chOff x="4110567" y="2226765"/>
              <a:chExt cx="923780" cy="862996"/>
            </a:xfrm>
            <a:solidFill>
              <a:schemeClr val="tx2"/>
            </a:solidFill>
          </p:grpSpPr>
          <p:sp>
            <p:nvSpPr>
              <p:cNvPr id="64" name="箭头: V 形 63"/>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5" name="箭头: V 形 64"/>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6" name="箭头: V 形 65"/>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5" name="文本框 4"/>
            <p:cNvSpPr txBox="1"/>
            <p:nvPr/>
          </p:nvSpPr>
          <p:spPr>
            <a:xfrm>
              <a:off x="6122708" y="1432007"/>
              <a:ext cx="1968140" cy="460375"/>
            </a:xfrm>
            <a:prstGeom prst="rect">
              <a:avLst/>
            </a:prstGeom>
            <a:noFill/>
          </p:spPr>
          <p:txBody>
            <a:bodyPr wrap="square">
              <a:spAutoFit/>
            </a:bodyPr>
            <a:lstStyle/>
            <a:p>
              <a:pPr algn="dist"/>
              <a:r>
                <a:rPr lang="en-US" altLang="zh-CN" sz="2400" dirty="0">
                  <a:cs typeface="+mn-ea"/>
                  <a:sym typeface="+mn-lt"/>
                </a:rPr>
                <a:t>ZONGJIE</a:t>
              </a:r>
              <a:endParaRPr lang="en-US" altLang="zh-CN" sz="24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 calcmode="lin" valueType="num">
                                      <p:cBhvr additive="base">
                                        <p:cTn id="14" dur="500" fill="hold"/>
                                        <p:tgtEl>
                                          <p:spTgt spid="75"/>
                                        </p:tgtEl>
                                        <p:attrNameLst>
                                          <p:attrName>ppt_x</p:attrName>
                                        </p:attrNameLst>
                                      </p:cBhvr>
                                      <p:tavLst>
                                        <p:tav tm="0">
                                          <p:val>
                                            <p:strVal val="#ppt_x"/>
                                          </p:val>
                                        </p:tav>
                                        <p:tav tm="100000">
                                          <p:val>
                                            <p:strVal val="#ppt_x"/>
                                          </p:val>
                                        </p:tav>
                                      </p:tavLst>
                                    </p:anim>
                                    <p:anim calcmode="lin" valueType="num">
                                      <p:cBhvr additive="base">
                                        <p:cTn id="15" dur="500" fill="hold"/>
                                        <p:tgtEl>
                                          <p:spTgt spid="7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ppt_x"/>
                                          </p:val>
                                        </p:tav>
                                        <p:tav tm="100000">
                                          <p:val>
                                            <p:strVal val="#ppt_x"/>
                                          </p:val>
                                        </p:tav>
                                      </p:tavLst>
                                    </p:anim>
                                    <p:anim calcmode="lin" valueType="num">
                                      <p:cBhvr additive="base">
                                        <p:cTn id="19" dur="500" fill="hold"/>
                                        <p:tgtEl>
                                          <p:spTgt spid="51"/>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95"/>
                                        </p:tgtEl>
                                        <p:attrNameLst>
                                          <p:attrName>style.visibility</p:attrName>
                                        </p:attrNameLst>
                                      </p:cBhvr>
                                      <p:to>
                                        <p:strVal val="visible"/>
                                      </p:to>
                                    </p:set>
                                    <p:animEffect transition="in" filter="wipe(left)">
                                      <p:cBhvr>
                                        <p:cTn id="22"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8800" y="134175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16" name="文本框 15"/>
          <p:cNvSpPr txBox="1"/>
          <p:nvPr/>
        </p:nvSpPr>
        <p:spPr>
          <a:xfrm>
            <a:off x="588645" y="2950210"/>
            <a:ext cx="7594600" cy="922020"/>
          </a:xfrm>
          <a:prstGeom prst="rect">
            <a:avLst/>
          </a:prstGeom>
          <a:noFill/>
        </p:spPr>
        <p:txBody>
          <a:bodyPr wrap="square" rtlCol="0">
            <a:spAutoFit/>
          </a:bodyPr>
          <a:lstStyle/>
          <a:p>
            <a:r>
              <a:rPr lang="zh-CN" altLang="en-US" sz="5400" b="1" dirty="0">
                <a:solidFill>
                  <a:schemeClr val="tx1">
                    <a:lumMod val="65000"/>
                    <a:lumOff val="35000"/>
                  </a:schemeClr>
                </a:solidFill>
                <a:cs typeface="+mn-ea"/>
                <a:sym typeface="+mn-lt"/>
              </a:rPr>
              <a:t>医院年中工作总结</a:t>
            </a:r>
            <a:endParaRPr lang="zh-CN" altLang="en-US" sz="5400" b="1" dirty="0">
              <a:solidFill>
                <a:schemeClr val="tx1">
                  <a:lumMod val="65000"/>
                  <a:lumOff val="35000"/>
                </a:schemeClr>
              </a:solidFill>
              <a:cs typeface="+mn-ea"/>
              <a:sym typeface="+mn-lt"/>
            </a:endParaRPr>
          </a:p>
        </p:txBody>
      </p:sp>
      <p:sp>
        <p:nvSpPr>
          <p:cNvPr id="17" name="文本框 16"/>
          <p:cNvSpPr txBox="1"/>
          <p:nvPr/>
        </p:nvSpPr>
        <p:spPr>
          <a:xfrm>
            <a:off x="588645" y="2139315"/>
            <a:ext cx="2961640" cy="706755"/>
          </a:xfrm>
          <a:prstGeom prst="rect">
            <a:avLst/>
          </a:prstGeom>
          <a:noFill/>
        </p:spPr>
        <p:txBody>
          <a:bodyPr wrap="square" rtlCol="0">
            <a:spAutoFit/>
          </a:bodyPr>
          <a:lstStyle/>
          <a:p>
            <a:pPr algn="dist"/>
            <a:r>
              <a:rPr lang="en-US" altLang="zh-CN" sz="4000" dirty="0">
                <a:solidFill>
                  <a:srgbClr val="00AAA1"/>
                </a:solidFill>
                <a:effectLst/>
                <a:cs typeface="+mn-ea"/>
                <a:sym typeface="+mn-lt"/>
              </a:rPr>
              <a:t>BUSINESS</a:t>
            </a:r>
            <a:endParaRPr lang="en-US" altLang="zh-CN" sz="4000" b="1" dirty="0">
              <a:solidFill>
                <a:srgbClr val="00AAA1"/>
              </a:solidFill>
              <a:effectLst/>
              <a:cs typeface="+mn-ea"/>
              <a:sym typeface="+mn-lt"/>
            </a:endParaRPr>
          </a:p>
        </p:txBody>
      </p:sp>
      <p:sp>
        <p:nvSpPr>
          <p:cNvPr id="15" name="矩形 14"/>
          <p:cNvSpPr/>
          <p:nvPr/>
        </p:nvSpPr>
        <p:spPr>
          <a:xfrm>
            <a:off x="588645" y="4538980"/>
            <a:ext cx="5971540" cy="423545"/>
          </a:xfrm>
          <a:prstGeom prst="rect">
            <a:avLst/>
          </a:prstGeom>
        </p:spPr>
        <p:txBody>
          <a:bodyPr wrap="square">
            <a:spAutoFit/>
          </a:bodyPr>
          <a:lstStyle/>
          <a:p>
            <a:pPr algn="l">
              <a:lnSpc>
                <a:spcPct val="120000"/>
              </a:lnSpc>
            </a:pPr>
            <a:r>
              <a:rPr lang="en-US" altLang="zh-CN" sz="900" dirty="0">
                <a:solidFill>
                  <a:schemeClr val="tx1">
                    <a:lumMod val="75000"/>
                    <a:lumOff val="25000"/>
                    <a:alpha val="82000"/>
                  </a:schemeClr>
                </a:solidFill>
                <a:cs typeface="+mn-ea"/>
                <a:sym typeface="+mn-lt"/>
              </a:rPr>
              <a:t>A dream need to work out a summary report dream need to work out a need to work out a summary report </a:t>
            </a:r>
            <a:r>
              <a:rPr lang="en-US" altLang="zh-CN" sz="900" dirty="0" err="1">
                <a:solidFill>
                  <a:schemeClr val="tx1">
                    <a:lumMod val="75000"/>
                    <a:lumOff val="25000"/>
                    <a:alpha val="82000"/>
                  </a:schemeClr>
                </a:solidFill>
                <a:cs typeface="+mn-ea"/>
                <a:sym typeface="+mn-lt"/>
              </a:rPr>
              <a:t>summaryA</a:t>
            </a:r>
            <a:r>
              <a:rPr lang="en-US" altLang="zh-CN" sz="900" dirty="0">
                <a:solidFill>
                  <a:schemeClr val="tx1">
                    <a:lumMod val="75000"/>
                    <a:lumOff val="25000"/>
                    <a:alpha val="82000"/>
                  </a:schemeClr>
                </a:solidFill>
                <a:cs typeface="+mn-ea"/>
                <a:sym typeface="+mn-lt"/>
              </a:rPr>
              <a:t> dream need to work out a dream need to work out a need to work</a:t>
            </a:r>
            <a:endParaRPr lang="en-US" altLang="zh-CN" sz="900" dirty="0">
              <a:solidFill>
                <a:schemeClr val="tx1">
                  <a:lumMod val="65000"/>
                  <a:lumOff val="35000"/>
                </a:schemeClr>
              </a:solidFill>
              <a:cs typeface="+mn-ea"/>
              <a:sym typeface="+mn-lt"/>
            </a:endParaRPr>
          </a:p>
        </p:txBody>
      </p:sp>
      <p:sp>
        <p:nvSpPr>
          <p:cNvPr id="18" name="矩形: 圆角 17"/>
          <p:cNvSpPr/>
          <p:nvPr/>
        </p:nvSpPr>
        <p:spPr>
          <a:xfrm>
            <a:off x="847956" y="5674225"/>
            <a:ext cx="1674263" cy="341673"/>
          </a:xfrm>
          <a:prstGeom prst="roundRect">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cs typeface="+mn-ea"/>
                <a:sym typeface="+mn-lt"/>
              </a:rPr>
              <a:t>汇报人： </a:t>
            </a:r>
            <a:r>
              <a:rPr lang="en-US" sz="1400" b="1" dirty="0">
                <a:solidFill>
                  <a:schemeClr val="bg1"/>
                </a:solidFill>
                <a:cs typeface="+mn-ea"/>
                <a:sym typeface="+mn-lt"/>
              </a:rPr>
              <a:t>xxxxxx</a:t>
            </a:r>
            <a:endParaRPr lang="en-US" sz="1400" b="1" dirty="0">
              <a:solidFill>
                <a:schemeClr val="bg1"/>
              </a:solidFill>
              <a:cs typeface="+mn-ea"/>
              <a:sym typeface="+mn-lt"/>
            </a:endParaRPr>
          </a:p>
        </p:txBody>
      </p:sp>
      <p:sp>
        <p:nvSpPr>
          <p:cNvPr id="35" name="圆角矩形 34"/>
          <p:cNvSpPr/>
          <p:nvPr/>
        </p:nvSpPr>
        <p:spPr>
          <a:xfrm>
            <a:off x="588645" y="4020185"/>
            <a:ext cx="5191760" cy="370840"/>
          </a:xfrm>
          <a:prstGeom prst="roundRect">
            <a:avLst>
              <a:gd name="adj" fmla="val 50000"/>
            </a:avLst>
          </a:prstGeom>
          <a:solidFill>
            <a:srgbClr val="00AA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1600" dirty="0">
                <a:solidFill>
                  <a:schemeClr val="bg1"/>
                </a:solidFill>
                <a:cs typeface="+mn-ea"/>
                <a:sym typeface="+mn-lt"/>
              </a:rPr>
              <a:t>半年度总结</a:t>
            </a:r>
            <a:r>
              <a:rPr lang="en-US" altLang="zh-CN" sz="1600" dirty="0">
                <a:solidFill>
                  <a:schemeClr val="bg1"/>
                </a:solidFill>
                <a:cs typeface="+mn-ea"/>
                <a:sym typeface="+mn-lt"/>
              </a:rPr>
              <a:t>/</a:t>
            </a:r>
            <a:r>
              <a:rPr lang="zh-CN" altLang="en-US" sz="1600" dirty="0">
                <a:solidFill>
                  <a:schemeClr val="bg1"/>
                </a:solidFill>
                <a:cs typeface="+mn-ea"/>
                <a:sym typeface="+mn-lt"/>
              </a:rPr>
              <a:t>上半年总结</a:t>
            </a:r>
            <a:r>
              <a:rPr lang="en-US" altLang="zh-CN" sz="1600" dirty="0">
                <a:solidFill>
                  <a:schemeClr val="bg1"/>
                </a:solidFill>
                <a:cs typeface="+mn-ea"/>
                <a:sym typeface="+mn-lt"/>
              </a:rPr>
              <a:t>/</a:t>
            </a:r>
            <a:r>
              <a:rPr lang="zh-CN" altLang="en-US" sz="1600" dirty="0">
                <a:solidFill>
                  <a:schemeClr val="bg1"/>
                </a:solidFill>
                <a:effectLst/>
                <a:cs typeface="+mn-ea"/>
                <a:sym typeface="+mn-lt"/>
              </a:rPr>
              <a:t>季度报告 年中总结</a:t>
            </a:r>
            <a:endParaRPr lang="en-US" altLang="zh-CN" sz="1600" dirty="0">
              <a:solidFill>
                <a:schemeClr val="bg1"/>
              </a:solidFill>
              <a:effectLst/>
              <a:cs typeface="+mn-ea"/>
              <a:sym typeface="+mn-lt"/>
            </a:endParaRPr>
          </a:p>
        </p:txBody>
      </p:sp>
      <p:sp>
        <p:nvSpPr>
          <p:cNvPr id="9" name="文本框 8"/>
          <p:cNvSpPr txBox="1"/>
          <p:nvPr/>
        </p:nvSpPr>
        <p:spPr>
          <a:xfrm>
            <a:off x="8743950" y="6274435"/>
            <a:ext cx="3271520" cy="245110"/>
          </a:xfrm>
          <a:prstGeom prst="rect">
            <a:avLst/>
          </a:prstGeom>
          <a:noFill/>
        </p:spPr>
        <p:txBody>
          <a:bodyPr wrap="square" rtlCol="0">
            <a:spAutoFit/>
          </a:bodyPr>
          <a:lstStyle/>
          <a:p>
            <a:pPr algn="r"/>
            <a:r>
              <a:rPr lang="zh-CN" altLang="en-US" sz="1000" dirty="0">
                <a:solidFill>
                  <a:schemeClr val="tx1">
                    <a:lumMod val="65000"/>
                    <a:lumOff val="35000"/>
                  </a:schemeClr>
                </a:solidFill>
                <a:cs typeface="+mn-ea"/>
                <a:sym typeface="+mn-lt"/>
              </a:rPr>
              <a:t>© 20</a:t>
            </a:r>
            <a:r>
              <a:rPr lang="en-US" altLang="zh-CN" sz="1000" dirty="0">
                <a:solidFill>
                  <a:schemeClr val="tx1">
                    <a:lumMod val="65000"/>
                    <a:lumOff val="35000"/>
                  </a:schemeClr>
                </a:solidFill>
                <a:cs typeface="+mn-ea"/>
                <a:sym typeface="+mn-lt"/>
              </a:rPr>
              <a:t>30</a:t>
            </a:r>
            <a:r>
              <a:rPr lang="zh-CN" altLang="en-US" sz="1000" dirty="0">
                <a:solidFill>
                  <a:schemeClr val="tx1">
                    <a:lumMod val="65000"/>
                    <a:lumOff val="35000"/>
                  </a:schemeClr>
                </a:solidFill>
                <a:cs typeface="+mn-ea"/>
                <a:sym typeface="+mn-lt"/>
              </a:rPr>
              <a:t>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1" presetClass="entr" presetSubtype="0" fill="hold" grpId="0" nodeType="clickEffect">
                                  <p:stCondLst>
                                    <p:cond delay="0"/>
                                  </p:stCondLst>
                                  <p:iterate type="lt">
                                    <p:tmPct val="10000"/>
                                  </p:iterate>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5"/>
                                        </p:tgtEl>
                                        <p:attrNameLst>
                                          <p:attrName>ppt_y</p:attrName>
                                        </p:attrNameLst>
                                      </p:cBhvr>
                                      <p:tavLst>
                                        <p:tav tm="0">
                                          <p:val>
                                            <p:strVal val="#ppt_y"/>
                                          </p:val>
                                        </p:tav>
                                        <p:tav tm="100000">
                                          <p:val>
                                            <p:strVal val="#ppt_y"/>
                                          </p:val>
                                        </p:tav>
                                      </p:tavLst>
                                    </p:anim>
                                    <p:anim calcmode="lin" valueType="num">
                                      <p:cBhvr>
                                        <p:cTn id="5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down)">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P spid="17" grpId="1"/>
      <p:bldP spid="15" grpId="0"/>
      <p:bldP spid="15" grpId="1"/>
      <p:bldP spid="18" grpId="0" bldLvl="0" animBg="1"/>
      <p:bldP spid="18" grpId="1" animBg="1"/>
      <p:bldP spid="35" grpId="0" animBg="1"/>
      <p:bldP spid="35" grpId="1" animBg="1"/>
      <p:bldP spid="9" grpId="0"/>
      <p:bldP spid="9" grpId="1"/>
      <p:bldP spid="75" grpId="0" bldLvl="0" animBg="1"/>
      <p:bldP spid="7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1" name="直接连接符 10"/>
          <p:cNvCxnSpPr/>
          <p:nvPr/>
        </p:nvCxnSpPr>
        <p:spPr>
          <a:xfrm>
            <a:off x="94614" y="1399540"/>
            <a:ext cx="838201" cy="0"/>
          </a:xfrm>
          <a:prstGeom prst="line">
            <a:avLst/>
          </a:prstGeom>
          <a:ln w="38100">
            <a:solidFill>
              <a:srgbClr val="00AAA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98500" y="1076374"/>
            <a:ext cx="1397000" cy="645160"/>
          </a:xfrm>
          <a:prstGeom prst="rect">
            <a:avLst/>
          </a:prstGeom>
          <a:noFill/>
        </p:spPr>
        <p:txBody>
          <a:bodyPr wrap="square" rtlCol="0">
            <a:spAutoFit/>
          </a:bodyPr>
          <a:lstStyle/>
          <a:p>
            <a:r>
              <a:rPr lang="zh-CN" altLang="en-US" sz="3600" b="1" dirty="0">
                <a:solidFill>
                  <a:srgbClr val="00AAA1"/>
                </a:solidFill>
                <a:cs typeface="+mn-ea"/>
                <a:sym typeface="+mn-lt"/>
              </a:rPr>
              <a:t>目录</a:t>
            </a:r>
            <a:endParaRPr lang="zh-CN" altLang="en-US" sz="3600" b="1" dirty="0">
              <a:solidFill>
                <a:srgbClr val="00AAA1"/>
              </a:solidFill>
              <a:cs typeface="+mn-ea"/>
              <a:sym typeface="+mn-lt"/>
            </a:endParaRPr>
          </a:p>
        </p:txBody>
      </p:sp>
      <p:pic>
        <p:nvPicPr>
          <p:cNvPr id="3" name="图片 2" descr="95605bfd_P1494133_0f6a8515-3840x2553"/>
          <p:cNvPicPr>
            <a:picLocks noChangeAspect="1"/>
          </p:cNvPicPr>
          <p:nvPr/>
        </p:nvPicPr>
        <p:blipFill>
          <a:blip r:embed="rId1" cstate="screen"/>
          <a:stretch>
            <a:fillRect/>
          </a:stretch>
        </p:blipFill>
        <p:spPr>
          <a:xfrm>
            <a:off x="0" y="2468880"/>
            <a:ext cx="3683635" cy="2449830"/>
          </a:xfrm>
          <a:prstGeom prst="rect">
            <a:avLst/>
          </a:prstGeom>
        </p:spPr>
      </p:pic>
      <p:grpSp>
        <p:nvGrpSpPr>
          <p:cNvPr id="95" name="组合 94"/>
          <p:cNvGrpSpPr/>
          <p:nvPr/>
        </p:nvGrpSpPr>
        <p:grpSpPr>
          <a:xfrm>
            <a:off x="2470188" y="1167847"/>
            <a:ext cx="2383003" cy="460375"/>
            <a:chOff x="6122708" y="1432007"/>
            <a:chExt cx="2383003" cy="460375"/>
          </a:xfrm>
        </p:grpSpPr>
        <p:grpSp>
          <p:nvGrpSpPr>
            <p:cNvPr id="63" name="组合 62"/>
            <p:cNvGrpSpPr/>
            <p:nvPr/>
          </p:nvGrpSpPr>
          <p:grpSpPr>
            <a:xfrm>
              <a:off x="8101641" y="1554517"/>
              <a:ext cx="404070" cy="224458"/>
              <a:chOff x="4110567" y="2226765"/>
              <a:chExt cx="923780" cy="862996"/>
            </a:xfrm>
            <a:solidFill>
              <a:schemeClr val="tx2"/>
            </a:solidFill>
          </p:grpSpPr>
          <p:sp>
            <p:nvSpPr>
              <p:cNvPr id="64" name="箭头: V 形 63"/>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5" name="箭头: V 形 64"/>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6" name="箭头: V 形 65"/>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9" name="文本框 68"/>
            <p:cNvSpPr txBox="1"/>
            <p:nvPr/>
          </p:nvSpPr>
          <p:spPr>
            <a:xfrm>
              <a:off x="6122708" y="1432007"/>
              <a:ext cx="1968140" cy="460375"/>
            </a:xfrm>
            <a:prstGeom prst="rect">
              <a:avLst/>
            </a:prstGeom>
            <a:noFill/>
          </p:spPr>
          <p:txBody>
            <a:bodyPr wrap="square">
              <a:spAutoFit/>
            </a:bodyPr>
            <a:lstStyle/>
            <a:p>
              <a:pPr algn="dist"/>
              <a:r>
                <a:rPr lang="en-US" altLang="zh-CN" sz="2400" dirty="0">
                  <a:solidFill>
                    <a:schemeClr val="tx1">
                      <a:lumMod val="75000"/>
                      <a:lumOff val="25000"/>
                    </a:schemeClr>
                  </a:solidFill>
                  <a:cs typeface="+mn-ea"/>
                  <a:sym typeface="+mn-lt"/>
                </a:rPr>
                <a:t>CONTENTS</a:t>
              </a:r>
              <a:endParaRPr lang="zh-CN" altLang="en-US" sz="2400" dirty="0">
                <a:cs typeface="+mn-ea"/>
                <a:sym typeface="+mn-lt"/>
              </a:endParaRPr>
            </a:p>
          </p:txBody>
        </p:sp>
      </p:grpSp>
      <p:grpSp>
        <p:nvGrpSpPr>
          <p:cNvPr id="4" name="组合 3"/>
          <p:cNvGrpSpPr/>
          <p:nvPr/>
        </p:nvGrpSpPr>
        <p:grpSpPr>
          <a:xfrm>
            <a:off x="5658307" y="1721312"/>
            <a:ext cx="3898265" cy="491490"/>
            <a:chOff x="5643044" y="1711312"/>
            <a:chExt cx="3898265" cy="491490"/>
          </a:xfrm>
        </p:grpSpPr>
        <p:sp>
          <p:nvSpPr>
            <p:cNvPr id="5" name="椭圆 4"/>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01</a:t>
              </a:r>
              <a:endParaRPr lang="en-US" altLang="zh-CN" sz="2000" dirty="0">
                <a:solidFill>
                  <a:schemeClr val="bg1"/>
                </a:solidFill>
                <a:cs typeface="+mn-ea"/>
                <a:sym typeface="+mn-lt"/>
              </a:endParaRPr>
            </a:p>
          </p:txBody>
        </p:sp>
        <p:sp>
          <p:nvSpPr>
            <p:cNvPr id="33" name="文本框 32"/>
            <p:cNvSpPr txBox="1"/>
            <p:nvPr/>
          </p:nvSpPr>
          <p:spPr>
            <a:xfrm>
              <a:off x="6233594" y="1772907"/>
              <a:ext cx="330771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科室基本情况</a:t>
              </a:r>
              <a:endParaRPr lang="zh-CN" altLang="en-US" sz="2000" b="1" dirty="0">
                <a:solidFill>
                  <a:schemeClr val="tx1">
                    <a:lumMod val="65000"/>
                    <a:lumOff val="35000"/>
                  </a:schemeClr>
                </a:solidFill>
                <a:cs typeface="+mn-ea"/>
                <a:sym typeface="+mn-lt"/>
              </a:endParaRPr>
            </a:p>
          </p:txBody>
        </p:sp>
      </p:grpSp>
      <p:grpSp>
        <p:nvGrpSpPr>
          <p:cNvPr id="7" name="组合 6"/>
          <p:cNvGrpSpPr/>
          <p:nvPr/>
        </p:nvGrpSpPr>
        <p:grpSpPr>
          <a:xfrm>
            <a:off x="5658307" y="2375362"/>
            <a:ext cx="5475605" cy="491490"/>
            <a:chOff x="5643044" y="1711312"/>
            <a:chExt cx="5475605" cy="491490"/>
          </a:xfrm>
        </p:grpSpPr>
        <p:sp>
          <p:nvSpPr>
            <p:cNvPr id="8" name="椭圆 7"/>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02</a:t>
              </a:r>
              <a:endParaRPr lang="en-US" altLang="zh-CN" sz="2000" dirty="0">
                <a:solidFill>
                  <a:schemeClr val="bg1"/>
                </a:solidFill>
                <a:cs typeface="+mn-ea"/>
                <a:sym typeface="+mn-lt"/>
              </a:endParaRPr>
            </a:p>
          </p:txBody>
        </p:sp>
        <p:sp>
          <p:nvSpPr>
            <p:cNvPr id="10" name="文本框 9"/>
            <p:cNvSpPr txBox="1"/>
            <p:nvPr/>
          </p:nvSpPr>
          <p:spPr>
            <a:xfrm>
              <a:off x="6233594" y="1772907"/>
              <a:ext cx="488505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科室设备、物资运行及相关制度情况</a:t>
              </a:r>
              <a:endParaRPr lang="zh-CN" altLang="en-US" sz="2000" b="1" dirty="0">
                <a:solidFill>
                  <a:schemeClr val="tx1">
                    <a:lumMod val="65000"/>
                    <a:lumOff val="35000"/>
                  </a:schemeClr>
                </a:solidFill>
                <a:cs typeface="+mn-ea"/>
                <a:sym typeface="+mn-lt"/>
              </a:endParaRPr>
            </a:p>
          </p:txBody>
        </p:sp>
      </p:grpSp>
      <p:grpSp>
        <p:nvGrpSpPr>
          <p:cNvPr id="12" name="组合 11"/>
          <p:cNvGrpSpPr/>
          <p:nvPr/>
        </p:nvGrpSpPr>
        <p:grpSpPr>
          <a:xfrm>
            <a:off x="5658307" y="3029412"/>
            <a:ext cx="5475605" cy="491490"/>
            <a:chOff x="5643044" y="1711312"/>
            <a:chExt cx="5475605" cy="491490"/>
          </a:xfrm>
        </p:grpSpPr>
        <p:sp>
          <p:nvSpPr>
            <p:cNvPr id="13" name="椭圆 12"/>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03</a:t>
              </a:r>
              <a:endParaRPr lang="en-US" altLang="zh-CN" sz="2000" dirty="0">
                <a:solidFill>
                  <a:schemeClr val="bg1"/>
                </a:solidFill>
                <a:cs typeface="+mn-ea"/>
                <a:sym typeface="+mn-lt"/>
              </a:endParaRPr>
            </a:p>
          </p:txBody>
        </p:sp>
        <p:sp>
          <p:nvSpPr>
            <p:cNvPr id="14" name="文本框 13"/>
            <p:cNvSpPr txBox="1"/>
            <p:nvPr/>
          </p:nvSpPr>
          <p:spPr>
            <a:xfrm>
              <a:off x="6233594" y="1772907"/>
              <a:ext cx="488505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科室护理工作完成情况</a:t>
              </a:r>
              <a:endParaRPr lang="zh-CN" altLang="en-US" sz="2000" b="1" dirty="0">
                <a:solidFill>
                  <a:schemeClr val="tx1">
                    <a:lumMod val="65000"/>
                    <a:lumOff val="35000"/>
                  </a:schemeClr>
                </a:solidFill>
                <a:cs typeface="+mn-ea"/>
                <a:sym typeface="+mn-lt"/>
              </a:endParaRPr>
            </a:p>
          </p:txBody>
        </p:sp>
      </p:grpSp>
      <p:grpSp>
        <p:nvGrpSpPr>
          <p:cNvPr id="15" name="组合 14"/>
          <p:cNvGrpSpPr/>
          <p:nvPr/>
        </p:nvGrpSpPr>
        <p:grpSpPr>
          <a:xfrm>
            <a:off x="5658307" y="3683462"/>
            <a:ext cx="5475605" cy="491490"/>
            <a:chOff x="5643044" y="1711312"/>
            <a:chExt cx="5475605" cy="491490"/>
          </a:xfrm>
        </p:grpSpPr>
        <p:sp>
          <p:nvSpPr>
            <p:cNvPr id="16" name="椭圆 15"/>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04</a:t>
              </a:r>
              <a:endParaRPr lang="en-US" altLang="zh-CN" sz="2000" dirty="0">
                <a:solidFill>
                  <a:schemeClr val="bg1"/>
                </a:solidFill>
                <a:cs typeface="+mn-ea"/>
                <a:sym typeface="+mn-lt"/>
              </a:endParaRPr>
            </a:p>
          </p:txBody>
        </p:sp>
        <p:sp>
          <p:nvSpPr>
            <p:cNvPr id="17" name="文本框 16"/>
            <p:cNvSpPr txBox="1"/>
            <p:nvPr/>
          </p:nvSpPr>
          <p:spPr>
            <a:xfrm>
              <a:off x="6233594" y="1772907"/>
              <a:ext cx="488505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科室业务学习及引进新技术开展情况</a:t>
              </a:r>
              <a:endParaRPr lang="zh-CN" altLang="en-US" sz="2000" b="1" dirty="0">
                <a:solidFill>
                  <a:schemeClr val="tx1">
                    <a:lumMod val="65000"/>
                    <a:lumOff val="35000"/>
                  </a:schemeClr>
                </a:solidFill>
                <a:cs typeface="+mn-ea"/>
                <a:sym typeface="+mn-lt"/>
              </a:endParaRPr>
            </a:p>
          </p:txBody>
        </p:sp>
      </p:grpSp>
      <p:grpSp>
        <p:nvGrpSpPr>
          <p:cNvPr id="18" name="组合 17"/>
          <p:cNvGrpSpPr/>
          <p:nvPr/>
        </p:nvGrpSpPr>
        <p:grpSpPr>
          <a:xfrm>
            <a:off x="5658307" y="4337512"/>
            <a:ext cx="5475605" cy="491490"/>
            <a:chOff x="5643044" y="1711312"/>
            <a:chExt cx="5475605" cy="491490"/>
          </a:xfrm>
        </p:grpSpPr>
        <p:sp>
          <p:nvSpPr>
            <p:cNvPr id="19" name="椭圆 18"/>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05</a:t>
              </a:r>
              <a:endParaRPr lang="en-US" altLang="zh-CN" sz="2000" dirty="0">
                <a:solidFill>
                  <a:schemeClr val="bg1"/>
                </a:solidFill>
                <a:cs typeface="+mn-ea"/>
                <a:sym typeface="+mn-lt"/>
              </a:endParaRPr>
            </a:p>
          </p:txBody>
        </p:sp>
        <p:sp>
          <p:nvSpPr>
            <p:cNvPr id="20" name="文本框 19"/>
            <p:cNvSpPr txBox="1"/>
            <p:nvPr/>
          </p:nvSpPr>
          <p:spPr>
            <a:xfrm>
              <a:off x="6233594" y="1772907"/>
              <a:ext cx="488505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内部管理</a:t>
              </a:r>
              <a:endParaRPr lang="zh-CN" altLang="en-US" sz="2000" b="1" dirty="0">
                <a:solidFill>
                  <a:schemeClr val="tx1">
                    <a:lumMod val="65000"/>
                    <a:lumOff val="35000"/>
                  </a:schemeClr>
                </a:solidFill>
                <a:cs typeface="+mn-ea"/>
                <a:sym typeface="+mn-lt"/>
              </a:endParaRPr>
            </a:p>
          </p:txBody>
        </p:sp>
      </p:grpSp>
      <p:grpSp>
        <p:nvGrpSpPr>
          <p:cNvPr id="21" name="组合 20"/>
          <p:cNvGrpSpPr/>
          <p:nvPr/>
        </p:nvGrpSpPr>
        <p:grpSpPr>
          <a:xfrm>
            <a:off x="5660847" y="4991562"/>
            <a:ext cx="5475605" cy="491490"/>
            <a:chOff x="5643044" y="1711312"/>
            <a:chExt cx="5475605" cy="491490"/>
          </a:xfrm>
        </p:grpSpPr>
        <p:sp>
          <p:nvSpPr>
            <p:cNvPr id="22" name="椭圆 21"/>
            <p:cNvSpPr/>
            <p:nvPr/>
          </p:nvSpPr>
          <p:spPr>
            <a:xfrm>
              <a:off x="5643044" y="1711312"/>
              <a:ext cx="509270" cy="491490"/>
            </a:xfrm>
            <a:prstGeom prst="ellipse">
              <a:avLst/>
            </a:prstGeom>
            <a:solidFill>
              <a:srgbClr val="00AAA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a:solidFill>
                    <a:schemeClr val="bg1"/>
                  </a:solidFill>
                  <a:cs typeface="+mn-ea"/>
                  <a:sym typeface="+mn-lt"/>
                </a:rPr>
                <a:t>06</a:t>
              </a:r>
              <a:endParaRPr lang="en-US" altLang="zh-CN" sz="2000" dirty="0">
                <a:solidFill>
                  <a:schemeClr val="bg1"/>
                </a:solidFill>
                <a:cs typeface="+mn-ea"/>
                <a:sym typeface="+mn-lt"/>
              </a:endParaRPr>
            </a:p>
          </p:txBody>
        </p:sp>
        <p:sp>
          <p:nvSpPr>
            <p:cNvPr id="23" name="文本框 22"/>
            <p:cNvSpPr txBox="1"/>
            <p:nvPr/>
          </p:nvSpPr>
          <p:spPr>
            <a:xfrm>
              <a:off x="6233594" y="1772907"/>
              <a:ext cx="4885055" cy="398780"/>
            </a:xfrm>
            <a:prstGeom prst="rect">
              <a:avLst/>
            </a:prstGeom>
            <a:noFill/>
          </p:spPr>
          <p:txBody>
            <a:bodyPr wrap="square" rtlCol="0">
              <a:spAutoFit/>
            </a:bodyPr>
            <a:lstStyle/>
            <a:p>
              <a:pPr marL="0" indent="0">
                <a:buNone/>
              </a:pPr>
              <a:r>
                <a:rPr lang="zh-CN" altLang="en-US" sz="2000" dirty="0">
                  <a:solidFill>
                    <a:schemeClr val="tx1">
                      <a:lumMod val="65000"/>
                      <a:lumOff val="35000"/>
                    </a:schemeClr>
                  </a:solidFill>
                  <a:cs typeface="+mn-ea"/>
                  <a:sym typeface="+mn-lt"/>
                </a:rPr>
                <a:t>存在问题及改进</a:t>
              </a:r>
              <a:endParaRPr lang="zh-CN" altLang="en-US" sz="2000" b="1"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 calcmode="lin" valueType="num">
                                      <p:cBhvr additive="base">
                                        <p:cTn id="14" dur="500" fill="hold"/>
                                        <p:tgtEl>
                                          <p:spTgt spid="75"/>
                                        </p:tgtEl>
                                        <p:attrNameLst>
                                          <p:attrName>ppt_x</p:attrName>
                                        </p:attrNameLst>
                                      </p:cBhvr>
                                      <p:tavLst>
                                        <p:tav tm="0">
                                          <p:val>
                                            <p:strVal val="#ppt_x"/>
                                          </p:val>
                                        </p:tav>
                                        <p:tav tm="100000">
                                          <p:val>
                                            <p:strVal val="#ppt_x"/>
                                          </p:val>
                                        </p:tav>
                                      </p:tavLst>
                                    </p:anim>
                                    <p:anim calcmode="lin" valueType="num">
                                      <p:cBhvr additive="base">
                                        <p:cTn id="15" dur="500" fill="hold"/>
                                        <p:tgtEl>
                                          <p:spTgt spid="7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ppt_x"/>
                                          </p:val>
                                        </p:tav>
                                        <p:tav tm="100000">
                                          <p:val>
                                            <p:strVal val="#ppt_x"/>
                                          </p:val>
                                        </p:tav>
                                      </p:tavLst>
                                    </p:anim>
                                    <p:anim calcmode="lin" valueType="num">
                                      <p:cBhvr additive="base">
                                        <p:cTn id="19" dur="500" fill="hold"/>
                                        <p:tgtEl>
                                          <p:spTgt spid="51"/>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95"/>
                                        </p:tgtEl>
                                        <p:attrNameLst>
                                          <p:attrName>style.visibility</p:attrName>
                                        </p:attrNameLst>
                                      </p:cBhvr>
                                      <p:to>
                                        <p:strVal val="visible"/>
                                      </p:to>
                                    </p:set>
                                    <p:animEffect transition="in" filter="wipe(left)">
                                      <p:cBhvr>
                                        <p:cTn id="22" dur="750"/>
                                        <p:tgtEl>
                                          <p:spTgt spid="9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ppt_y</p:attrName>
                                        </p:attrNameLst>
                                      </p:cBhvr>
                                      <p:tavLst>
                                        <p:tav tm="0">
                                          <p:val>
                                            <p:strVal val="#ppt_y+#ppt_h*1.125000"/>
                                          </p:val>
                                        </p:tav>
                                        <p:tav tm="100000">
                                          <p:val>
                                            <p:strVal val="#ppt_y"/>
                                          </p:val>
                                        </p:tav>
                                      </p:tavLst>
                                    </p:anim>
                                    <p:animEffect transition="in" filter="wipe(up)">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ppt_y</p:attrName>
                                        </p:attrNameLst>
                                      </p:cBhvr>
                                      <p:tavLst>
                                        <p:tav tm="0">
                                          <p:val>
                                            <p:strVal val="#ppt_y+#ppt_h*1.125000"/>
                                          </p:val>
                                        </p:tav>
                                        <p:tav tm="100000">
                                          <p:val>
                                            <p:strVal val="#ppt_y"/>
                                          </p:val>
                                        </p:tav>
                                      </p:tavLst>
                                    </p:anim>
                                    <p:animEffect transition="in" filter="wipe(up)">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p:tgtEl>
                                          <p:spTgt spid="15"/>
                                        </p:tgtEl>
                                        <p:attrNameLst>
                                          <p:attrName>ppt_y</p:attrName>
                                        </p:attrNameLst>
                                      </p:cBhvr>
                                      <p:tavLst>
                                        <p:tav tm="0">
                                          <p:val>
                                            <p:strVal val="#ppt_y+#ppt_h*1.125000"/>
                                          </p:val>
                                        </p:tav>
                                        <p:tav tm="100000">
                                          <p:val>
                                            <p:strVal val="#ppt_y"/>
                                          </p:val>
                                        </p:tav>
                                      </p:tavLst>
                                    </p:anim>
                                    <p:animEffect transition="in" filter="wipe(up)">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ppt_y</p:attrName>
                                        </p:attrNameLst>
                                      </p:cBhvr>
                                      <p:tavLst>
                                        <p:tav tm="0">
                                          <p:val>
                                            <p:strVal val="#ppt_y+#ppt_h*1.125000"/>
                                          </p:val>
                                        </p:tav>
                                        <p:tav tm="100000">
                                          <p:val>
                                            <p:strVal val="#ppt_y"/>
                                          </p:val>
                                        </p:tav>
                                      </p:tavLst>
                                    </p:anim>
                                    <p:animEffect transition="in" filter="wipe(up)">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ppt_y</p:attrName>
                                        </p:attrNameLst>
                                      </p:cBhvr>
                                      <p:tavLst>
                                        <p:tav tm="0">
                                          <p:val>
                                            <p:strVal val="#ppt_y+#ppt_h*1.125000"/>
                                          </p:val>
                                        </p:tav>
                                        <p:tav tm="100000">
                                          <p:val>
                                            <p:strVal val="#ppt_y"/>
                                          </p:val>
                                        </p:tav>
                                      </p:tavLst>
                                    </p:anim>
                                    <p:animEffect transition="in" filter="wipe(up)">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032635" y="232537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cs typeface="+mn-ea"/>
                <a:sym typeface="+mn-lt"/>
              </a:rPr>
              <a:t>PART  ONE</a:t>
            </a:r>
            <a:endParaRPr lang="en-US" altLang="zh-CN" sz="3200" dirty="0">
              <a:solidFill>
                <a:srgbClr val="00AAA1"/>
              </a:solidFill>
              <a:cs typeface="+mn-ea"/>
              <a:sym typeface="+mn-lt"/>
            </a:endParaRPr>
          </a:p>
        </p:txBody>
      </p:sp>
      <p:sp>
        <p:nvSpPr>
          <p:cNvPr id="49" name="TextBox 48"/>
          <p:cNvSpPr txBox="1"/>
          <p:nvPr/>
        </p:nvSpPr>
        <p:spPr>
          <a:xfrm>
            <a:off x="1111250" y="3090545"/>
            <a:ext cx="5314315" cy="676910"/>
          </a:xfrm>
          <a:prstGeom prst="rect">
            <a:avLst/>
          </a:prstGeom>
          <a:noFill/>
        </p:spPr>
        <p:txBody>
          <a:bodyPr wrap="square" lIns="0" tIns="0" rIns="0" bIns="0" rtlCol="0">
            <a:spAutoFit/>
          </a:bodyPr>
          <a:lstStyle/>
          <a:p>
            <a:pPr marL="0" indent="0" algn="ctr">
              <a:buNone/>
            </a:pPr>
            <a:r>
              <a:rPr lang="zh-CN" altLang="en-US" sz="4400" dirty="0">
                <a:solidFill>
                  <a:schemeClr val="tx1">
                    <a:lumMod val="65000"/>
                    <a:lumOff val="35000"/>
                  </a:schemeClr>
                </a:solidFill>
                <a:cs typeface="+mn-ea"/>
                <a:sym typeface="+mn-lt"/>
              </a:rPr>
              <a:t>科室基本情况</a:t>
            </a:r>
            <a:endParaRPr lang="zh-CN" altLang="en-US" sz="4400" b="1" dirty="0">
              <a:solidFill>
                <a:schemeClr val="bg1"/>
              </a:solidFill>
              <a:cs typeface="+mn-ea"/>
              <a:sym typeface="+mn-lt"/>
            </a:endParaRPr>
          </a:p>
        </p:txBody>
      </p:sp>
      <p:sp>
        <p:nvSpPr>
          <p:cNvPr id="29" name="TextBox 23"/>
          <p:cNvSpPr txBox="1">
            <a:spLocks noChangeArrowheads="1"/>
          </p:cNvSpPr>
          <p:nvPr/>
        </p:nvSpPr>
        <p:spPr bwMode="auto">
          <a:xfrm>
            <a:off x="2032930" y="4033569"/>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2032930" y="436218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2032930" y="471143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906180" y="406849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906180" y="439551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906180" y="474635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247205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科室基本情况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991867"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平行四边形 8"/>
          <p:cNvSpPr/>
          <p:nvPr/>
        </p:nvSpPr>
        <p:spPr>
          <a:xfrm>
            <a:off x="6650038" y="1859643"/>
            <a:ext cx="2510291" cy="3730171"/>
          </a:xfrm>
          <a:prstGeom prst="parallelogram">
            <a:avLst/>
          </a:prstGeom>
          <a:blipFill dpi="0" rotWithShape="1">
            <a:blip r:embed="rId1" cstate="screen"/>
            <a:srcRect/>
            <a:stretch>
              <a:fillRect/>
            </a:stretch>
          </a:blipFill>
          <a:ln>
            <a:noFill/>
          </a:ln>
          <a:effectLst>
            <a:outerShdw blurRad="533400" dist="38100" dir="2700000" sx="120000" sy="12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4" name="平行四边形 3"/>
          <p:cNvSpPr/>
          <p:nvPr/>
        </p:nvSpPr>
        <p:spPr>
          <a:xfrm>
            <a:off x="9059409" y="1859643"/>
            <a:ext cx="2510291" cy="3730171"/>
          </a:xfrm>
          <a:prstGeom prst="parallelogram">
            <a:avLst/>
          </a:prstGeom>
          <a:blipFill dpi="0" rotWithShape="1">
            <a:blip r:embed="rId2" cstate="screen"/>
            <a:srcRect/>
            <a:stretch>
              <a:fillRect/>
            </a:stretch>
          </a:blipFill>
          <a:ln>
            <a:noFill/>
          </a:ln>
          <a:effectLst>
            <a:outerShdw blurRad="533400" dist="38100" dir="2700000" sx="120000" sy="12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5" name="ïṩļiďê"/>
          <p:cNvSpPr/>
          <p:nvPr/>
        </p:nvSpPr>
        <p:spPr>
          <a:xfrm>
            <a:off x="490039" y="1878803"/>
            <a:ext cx="692059" cy="692059"/>
          </a:xfrm>
          <a:prstGeom prst="ellipse">
            <a:avLst/>
          </a:prstGeom>
          <a:solidFill>
            <a:srgbClr val="00AAA1"/>
          </a:solidFill>
          <a:ln>
            <a:noFill/>
          </a:ln>
          <a:effectLst>
            <a:outerShdw blurRad="533400" dist="38100" dir="2700000" sx="120000" sy="12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dirty="0">
                <a:cs typeface="+mn-ea"/>
                <a:sym typeface="+mn-lt"/>
              </a:rPr>
              <a:t>01</a:t>
            </a:r>
            <a:endParaRPr lang="en-US" altLang="zh-CN" dirty="0">
              <a:cs typeface="+mn-ea"/>
              <a:sym typeface="+mn-lt"/>
            </a:endParaRPr>
          </a:p>
        </p:txBody>
      </p:sp>
      <p:sp>
        <p:nvSpPr>
          <p:cNvPr id="14" name="文本框 13"/>
          <p:cNvSpPr txBox="1"/>
          <p:nvPr/>
        </p:nvSpPr>
        <p:spPr>
          <a:xfrm>
            <a:off x="1504950" y="1983468"/>
            <a:ext cx="1460500" cy="398780"/>
          </a:xfrm>
          <a:prstGeom prst="rect">
            <a:avLst/>
          </a:prstGeom>
          <a:noFill/>
        </p:spPr>
        <p:txBody>
          <a:bodyPr wrap="square" rtlCol="0">
            <a:spAutoFit/>
          </a:bodyPr>
          <a:lstStyle/>
          <a:p>
            <a:r>
              <a:rPr lang="zh-CN" sz="2000" spc="300" dirty="0">
                <a:solidFill>
                  <a:srgbClr val="00AAA1"/>
                </a:solidFill>
                <a:cs typeface="+mn-ea"/>
                <a:sym typeface="+mn-lt"/>
              </a:rPr>
              <a:t>护理人员</a:t>
            </a:r>
            <a:endParaRPr lang="zh-CN" sz="2000" spc="300" dirty="0">
              <a:solidFill>
                <a:srgbClr val="00AAA1"/>
              </a:solidFill>
              <a:cs typeface="+mn-ea"/>
              <a:sym typeface="+mn-lt"/>
            </a:endParaRPr>
          </a:p>
        </p:txBody>
      </p:sp>
      <p:sp>
        <p:nvSpPr>
          <p:cNvPr id="46" name="文本框 45"/>
          <p:cNvSpPr txBox="1"/>
          <p:nvPr/>
        </p:nvSpPr>
        <p:spPr>
          <a:xfrm>
            <a:off x="1504949" y="2542268"/>
            <a:ext cx="4584701" cy="1060450"/>
          </a:xfrm>
          <a:prstGeom prst="rect">
            <a:avLst/>
          </a:prstGeom>
          <a:noFill/>
        </p:spPr>
        <p:txBody>
          <a:bodyPr wrap="square" rtlCol="0">
            <a:spAutoFit/>
          </a:bodyPr>
          <a:lstStyle/>
          <a:p>
            <a:pPr algn="just">
              <a:lnSpc>
                <a:spcPct val="150000"/>
              </a:lnSpc>
            </a:pPr>
            <a:r>
              <a:rPr lang="zh-CN" altLang="en-US" sz="1400">
                <a:solidFill>
                  <a:schemeClr val="tx1">
                    <a:lumMod val="65000"/>
                    <a:lumOff val="35000"/>
                  </a:schemeClr>
                </a:solidFill>
                <a:cs typeface="+mn-ea"/>
                <a:sym typeface="+mn-lt"/>
              </a:rPr>
              <a:t>全科护理人员共</a:t>
            </a:r>
            <a:r>
              <a:rPr lang="en-US" altLang="zh-CN" sz="1400" dirty="0">
                <a:solidFill>
                  <a:schemeClr val="tx1">
                    <a:lumMod val="65000"/>
                    <a:lumOff val="35000"/>
                  </a:schemeClr>
                </a:solidFill>
                <a:cs typeface="+mn-ea"/>
                <a:sym typeface="+mn-lt"/>
              </a:rPr>
              <a:t>9</a:t>
            </a:r>
            <a:r>
              <a:rPr lang="zh-CN" altLang="en-US" sz="1400" dirty="0">
                <a:solidFill>
                  <a:schemeClr val="tx1">
                    <a:lumMod val="65000"/>
                    <a:lumOff val="35000"/>
                  </a:schemeClr>
                </a:solidFill>
                <a:cs typeface="+mn-ea"/>
                <a:sym typeface="+mn-lt"/>
              </a:rPr>
              <a:t>人，其中聘用护士</a:t>
            </a:r>
            <a:r>
              <a:rPr lang="en-US" altLang="zh-CN" sz="1400" dirty="0">
                <a:solidFill>
                  <a:schemeClr val="tx1">
                    <a:lumMod val="65000"/>
                    <a:lumOff val="35000"/>
                  </a:schemeClr>
                </a:solidFill>
                <a:cs typeface="+mn-ea"/>
                <a:sym typeface="+mn-lt"/>
              </a:rPr>
              <a:t>5</a:t>
            </a:r>
            <a:r>
              <a:rPr lang="zh-CN" altLang="en-US" sz="1400" dirty="0">
                <a:solidFill>
                  <a:schemeClr val="tx1">
                    <a:lumMod val="65000"/>
                    <a:lumOff val="35000"/>
                  </a:schemeClr>
                </a:solidFill>
                <a:cs typeface="+mn-ea"/>
                <a:sym typeface="+mn-lt"/>
              </a:rPr>
              <a:t>人，主管护师</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人，护师</a:t>
            </a:r>
            <a:r>
              <a:rPr lang="en-US" altLang="zh-CN" sz="1400" dirty="0">
                <a:solidFill>
                  <a:schemeClr val="tx1">
                    <a:lumMod val="65000"/>
                    <a:lumOff val="35000"/>
                  </a:schemeClr>
                </a:solidFill>
                <a:cs typeface="+mn-ea"/>
                <a:sym typeface="+mn-lt"/>
              </a:rPr>
              <a:t>4</a:t>
            </a:r>
            <a:r>
              <a:rPr lang="zh-CN" altLang="en-US" sz="1400" dirty="0">
                <a:solidFill>
                  <a:schemeClr val="tx1">
                    <a:lumMod val="65000"/>
                    <a:lumOff val="35000"/>
                  </a:schemeClr>
                </a:solidFill>
                <a:cs typeface="+mn-ea"/>
                <a:sym typeface="+mn-lt"/>
              </a:rPr>
              <a:t>人，护士</a:t>
            </a:r>
            <a:r>
              <a:rPr lang="en-US" altLang="zh-CN" sz="1400" dirty="0">
                <a:solidFill>
                  <a:schemeClr val="tx1">
                    <a:lumMod val="65000"/>
                    <a:lumOff val="35000"/>
                  </a:schemeClr>
                </a:solidFill>
                <a:cs typeface="+mn-ea"/>
                <a:sym typeface="+mn-lt"/>
              </a:rPr>
              <a:t>4</a:t>
            </a:r>
            <a:r>
              <a:rPr lang="zh-CN" altLang="en-US" sz="1400" dirty="0">
                <a:solidFill>
                  <a:schemeClr val="tx1">
                    <a:lumMod val="65000"/>
                    <a:lumOff val="35000"/>
                  </a:schemeClr>
                </a:solidFill>
                <a:cs typeface="+mn-ea"/>
                <a:sym typeface="+mn-lt"/>
              </a:rPr>
              <a:t>人，大专</a:t>
            </a:r>
            <a:r>
              <a:rPr lang="en-US" altLang="zh-CN" sz="1400" dirty="0">
                <a:solidFill>
                  <a:schemeClr val="tx1">
                    <a:lumMod val="65000"/>
                    <a:lumOff val="35000"/>
                  </a:schemeClr>
                </a:solidFill>
                <a:cs typeface="+mn-ea"/>
                <a:sym typeface="+mn-lt"/>
              </a:rPr>
              <a:t>2</a:t>
            </a:r>
            <a:r>
              <a:rPr lang="zh-CN" altLang="en-US" sz="1400" dirty="0">
                <a:solidFill>
                  <a:schemeClr val="tx1">
                    <a:lumMod val="65000"/>
                    <a:lumOff val="35000"/>
                  </a:schemeClr>
                </a:solidFill>
                <a:cs typeface="+mn-ea"/>
                <a:sym typeface="+mn-lt"/>
              </a:rPr>
              <a:t>人，在读本科</a:t>
            </a:r>
            <a:r>
              <a:rPr lang="en-US" altLang="zh-CN" sz="1400" dirty="0">
                <a:solidFill>
                  <a:schemeClr val="tx1">
                    <a:lumMod val="65000"/>
                    <a:lumOff val="35000"/>
                  </a:schemeClr>
                </a:solidFill>
                <a:cs typeface="+mn-ea"/>
                <a:sym typeface="+mn-lt"/>
              </a:rPr>
              <a:t>2</a:t>
            </a:r>
            <a:r>
              <a:rPr lang="zh-CN" altLang="en-US" sz="1400" dirty="0">
                <a:solidFill>
                  <a:schemeClr val="tx1">
                    <a:lumMod val="65000"/>
                    <a:lumOff val="35000"/>
                  </a:schemeClr>
                </a:solidFill>
                <a:cs typeface="+mn-ea"/>
                <a:sym typeface="+mn-lt"/>
              </a:rPr>
              <a:t>人，中专</a:t>
            </a:r>
            <a:r>
              <a:rPr lang="en-US" altLang="zh-CN" sz="1400" dirty="0">
                <a:solidFill>
                  <a:schemeClr val="tx1">
                    <a:lumMod val="65000"/>
                    <a:lumOff val="35000"/>
                  </a:schemeClr>
                </a:solidFill>
                <a:cs typeface="+mn-ea"/>
                <a:sym typeface="+mn-lt"/>
              </a:rPr>
              <a:t>5</a:t>
            </a:r>
            <a:r>
              <a:rPr lang="zh-CN" altLang="en-US" sz="1400" dirty="0">
                <a:solidFill>
                  <a:schemeClr val="tx1">
                    <a:lumMod val="65000"/>
                    <a:lumOff val="35000"/>
                  </a:schemeClr>
                </a:solidFill>
                <a:cs typeface="+mn-ea"/>
                <a:sym typeface="+mn-lt"/>
              </a:rPr>
              <a:t>人。共有</a:t>
            </a:r>
            <a:r>
              <a:rPr lang="en-US" altLang="zh-CN" sz="1400" dirty="0">
                <a:solidFill>
                  <a:schemeClr val="tx1">
                    <a:lumMod val="65000"/>
                    <a:lumOff val="35000"/>
                  </a:schemeClr>
                </a:solidFill>
                <a:cs typeface="+mn-ea"/>
                <a:sym typeface="+mn-lt"/>
              </a:rPr>
              <a:t>40</a:t>
            </a:r>
            <a:r>
              <a:rPr lang="zh-CN" altLang="en-US" sz="1400" dirty="0">
                <a:solidFill>
                  <a:schemeClr val="tx1">
                    <a:lumMod val="65000"/>
                    <a:lumOff val="35000"/>
                  </a:schemeClr>
                </a:solidFill>
                <a:cs typeface="+mn-ea"/>
                <a:sym typeface="+mn-lt"/>
              </a:rPr>
              <a:t>张床位</a:t>
            </a:r>
            <a:endParaRPr lang="zh-CN" altLang="en-US" sz="1400" dirty="0">
              <a:solidFill>
                <a:schemeClr val="tx1">
                  <a:lumMod val="65000"/>
                  <a:lumOff val="35000"/>
                </a:schemeClr>
              </a:solidFill>
              <a:cs typeface="+mn-ea"/>
              <a:sym typeface="+mn-lt"/>
            </a:endParaRPr>
          </a:p>
        </p:txBody>
      </p:sp>
      <p:sp>
        <p:nvSpPr>
          <p:cNvPr id="6" name="ïṩļiďê"/>
          <p:cNvSpPr/>
          <p:nvPr/>
        </p:nvSpPr>
        <p:spPr>
          <a:xfrm>
            <a:off x="537664" y="4082253"/>
            <a:ext cx="692059" cy="692059"/>
          </a:xfrm>
          <a:prstGeom prst="ellipse">
            <a:avLst/>
          </a:prstGeom>
          <a:solidFill>
            <a:srgbClr val="00AAA1"/>
          </a:solidFill>
          <a:ln>
            <a:noFill/>
          </a:ln>
          <a:effectLst>
            <a:outerShdw blurRad="533400" dist="38100" dir="2700000" sx="120000" sy="12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dirty="0">
                <a:cs typeface="+mn-ea"/>
                <a:sym typeface="+mn-lt"/>
              </a:rPr>
              <a:t>02</a:t>
            </a:r>
            <a:endParaRPr lang="en-US" altLang="zh-CN" dirty="0">
              <a:cs typeface="+mn-ea"/>
              <a:sym typeface="+mn-lt"/>
            </a:endParaRPr>
          </a:p>
        </p:txBody>
      </p:sp>
      <p:sp>
        <p:nvSpPr>
          <p:cNvPr id="7" name="文本框 6"/>
          <p:cNvSpPr txBox="1"/>
          <p:nvPr/>
        </p:nvSpPr>
        <p:spPr>
          <a:xfrm>
            <a:off x="1552575" y="4186918"/>
            <a:ext cx="1460500" cy="398780"/>
          </a:xfrm>
          <a:prstGeom prst="rect">
            <a:avLst/>
          </a:prstGeom>
          <a:noFill/>
        </p:spPr>
        <p:txBody>
          <a:bodyPr wrap="square" rtlCol="0">
            <a:spAutoFit/>
          </a:bodyPr>
          <a:lstStyle/>
          <a:p>
            <a:r>
              <a:rPr lang="zh-CN" sz="2000" spc="300" dirty="0">
                <a:solidFill>
                  <a:srgbClr val="00AAA1"/>
                </a:solidFill>
                <a:cs typeface="+mn-ea"/>
                <a:sym typeface="+mn-lt"/>
              </a:rPr>
              <a:t>收纳病人</a:t>
            </a:r>
            <a:endParaRPr lang="zh-CN" sz="2000" spc="300" dirty="0">
              <a:solidFill>
                <a:srgbClr val="00AAA1"/>
              </a:solidFill>
              <a:cs typeface="+mn-ea"/>
              <a:sym typeface="+mn-lt"/>
            </a:endParaRPr>
          </a:p>
        </p:txBody>
      </p:sp>
      <p:sp>
        <p:nvSpPr>
          <p:cNvPr id="8" name="文本框 7"/>
          <p:cNvSpPr txBox="1"/>
          <p:nvPr/>
        </p:nvSpPr>
        <p:spPr>
          <a:xfrm>
            <a:off x="1552574" y="4745718"/>
            <a:ext cx="4584701" cy="700576"/>
          </a:xfrm>
          <a:prstGeom prst="rect">
            <a:avLst/>
          </a:prstGeom>
          <a:noFill/>
        </p:spPr>
        <p:txBody>
          <a:bodyPr wrap="square" rtlCol="0">
            <a:spAutoFit/>
          </a:bodyPr>
          <a:lstStyle/>
          <a:p>
            <a:pPr algn="just">
              <a:lnSpc>
                <a:spcPct val="150000"/>
              </a:lnSpc>
            </a:pPr>
            <a:r>
              <a:rPr lang="zh-CN" altLang="en-US" sz="1400" dirty="0">
                <a:solidFill>
                  <a:schemeClr val="tx1">
                    <a:lumMod val="65000"/>
                    <a:lumOff val="35000"/>
                  </a:schemeClr>
                </a:solidFill>
                <a:cs typeface="+mn-ea"/>
                <a:sym typeface="+mn-lt"/>
              </a:rPr>
              <a:t>收住院病人</a:t>
            </a:r>
            <a:r>
              <a:rPr lang="en-US" altLang="zh-CN" sz="1400" dirty="0">
                <a:solidFill>
                  <a:schemeClr val="tx1">
                    <a:lumMod val="65000"/>
                    <a:lumOff val="35000"/>
                  </a:schemeClr>
                </a:solidFill>
                <a:cs typeface="+mn-ea"/>
                <a:sym typeface="+mn-lt"/>
              </a:rPr>
              <a:t>889</a:t>
            </a:r>
            <a:r>
              <a:rPr lang="zh-CN" altLang="en-US" sz="1400" dirty="0">
                <a:solidFill>
                  <a:schemeClr val="tx1">
                    <a:lumMod val="65000"/>
                    <a:lumOff val="35000"/>
                  </a:schemeClr>
                </a:solidFill>
                <a:cs typeface="+mn-ea"/>
                <a:sym typeface="+mn-lt"/>
              </a:rPr>
              <a:t>人，抢救危重病人</a:t>
            </a:r>
            <a:r>
              <a:rPr lang="en-US" altLang="zh-CN" sz="1400" dirty="0">
                <a:solidFill>
                  <a:schemeClr val="tx1">
                    <a:lumMod val="65000"/>
                    <a:lumOff val="35000"/>
                  </a:schemeClr>
                </a:solidFill>
                <a:cs typeface="+mn-ea"/>
                <a:sym typeface="+mn-lt"/>
              </a:rPr>
              <a:t>126</a:t>
            </a:r>
            <a:r>
              <a:rPr lang="zh-CN" altLang="en-US" sz="1400" dirty="0">
                <a:solidFill>
                  <a:schemeClr val="tx1">
                    <a:lumMod val="65000"/>
                    <a:lumOff val="35000"/>
                  </a:schemeClr>
                </a:solidFill>
                <a:cs typeface="+mn-ea"/>
                <a:sym typeface="+mn-lt"/>
              </a:rPr>
              <a:t>人，死亡</a:t>
            </a:r>
            <a:r>
              <a:rPr lang="en-US" altLang="zh-CN" sz="1400" dirty="0">
                <a:solidFill>
                  <a:schemeClr val="tx1">
                    <a:lumMod val="65000"/>
                    <a:lumOff val="35000"/>
                  </a:schemeClr>
                </a:solidFill>
                <a:cs typeface="+mn-ea"/>
                <a:sym typeface="+mn-lt"/>
              </a:rPr>
              <a:t>9</a:t>
            </a:r>
            <a:r>
              <a:rPr lang="zh-CN" altLang="en-US" sz="1400" dirty="0">
                <a:solidFill>
                  <a:schemeClr val="tx1">
                    <a:lumMod val="65000"/>
                    <a:lumOff val="35000"/>
                  </a:schemeClr>
                </a:solidFill>
                <a:cs typeface="+mn-ea"/>
                <a:sym typeface="+mn-lt"/>
              </a:rPr>
              <a:t>人，抢救成功率</a:t>
            </a:r>
            <a:r>
              <a:rPr lang="en-US" altLang="zh-CN" sz="1400" dirty="0">
                <a:solidFill>
                  <a:schemeClr val="tx1">
                    <a:lumMod val="65000"/>
                    <a:lumOff val="35000"/>
                  </a:schemeClr>
                </a:solidFill>
                <a:cs typeface="+mn-ea"/>
                <a:sym typeface="+mn-lt"/>
              </a:rPr>
              <a:t>92.9</a:t>
            </a:r>
            <a:r>
              <a:rPr lang="zh-CN" altLang="en-US" sz="1400" dirty="0">
                <a:solidFill>
                  <a:schemeClr val="tx1">
                    <a:lumMod val="65000"/>
                    <a:lumOff val="35000"/>
                  </a:schemeClr>
                </a:solidFill>
                <a:cs typeface="+mn-ea"/>
                <a:sym typeface="+mn-lt"/>
              </a:rPr>
              <a:t>。</a:t>
            </a:r>
            <a:endParaRPr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500" fill="hold"/>
                                        <p:tgtEl>
                                          <p:spTgt spid="46"/>
                                        </p:tgtEl>
                                        <p:attrNameLst>
                                          <p:attrName>ppt_w</p:attrName>
                                        </p:attrNameLst>
                                      </p:cBhvr>
                                      <p:tavLst>
                                        <p:tav tm="0">
                                          <p:val>
                                            <p:fltVal val="0"/>
                                          </p:val>
                                        </p:tav>
                                        <p:tav tm="100000">
                                          <p:val>
                                            <p:strVal val="#ppt_w"/>
                                          </p:val>
                                        </p:tav>
                                      </p:tavLst>
                                    </p:anim>
                                    <p:anim calcmode="lin" valueType="num">
                                      <p:cBhvr>
                                        <p:cTn id="34" dur="500" fill="hold"/>
                                        <p:tgtEl>
                                          <p:spTgt spid="46"/>
                                        </p:tgtEl>
                                        <p:attrNameLst>
                                          <p:attrName>ppt_h</p:attrName>
                                        </p:attrNameLst>
                                      </p:cBhvr>
                                      <p:tavLst>
                                        <p:tav tm="0">
                                          <p:val>
                                            <p:fltVal val="0"/>
                                          </p:val>
                                        </p:tav>
                                        <p:tav tm="100000">
                                          <p:val>
                                            <p:strVal val="#ppt_h"/>
                                          </p:val>
                                        </p:tav>
                                      </p:tavLst>
                                    </p:anim>
                                    <p:animEffect transition="in" filter="fade">
                                      <p:cBhvr>
                                        <p:cTn id="35" dur="500"/>
                                        <p:tgtEl>
                                          <p:spTgt spid="4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9" grpId="0" animBg="1"/>
      <p:bldP spid="9" grpId="1" animBg="1"/>
      <p:bldP spid="4" grpId="0" animBg="1"/>
      <p:bldP spid="4" grpId="1" animBg="1"/>
      <p:bldP spid="5" grpId="0" animBg="1"/>
      <p:bldP spid="5" grpId="1" animBg="1"/>
      <p:bldP spid="14" grpId="0"/>
      <p:bldP spid="14" grpId="1"/>
      <p:bldP spid="46" grpId="0"/>
      <p:bldP spid="46" grpId="1"/>
      <p:bldP spid="6" grpId="0" animBg="1"/>
      <p:bldP spid="6" grpId="1" animBg="1"/>
      <p:bldP spid="7" grpId="0"/>
      <p:bldP spid="7" grpId="1"/>
      <p:bldP spid="8" grpId="0"/>
      <p:bldP spid="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247205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科室基本情况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2991867" y="50853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847090" y="4951730"/>
            <a:ext cx="10840720" cy="775277"/>
          </a:xfrm>
          <a:prstGeom prst="rect">
            <a:avLst/>
          </a:prstGeom>
          <a:noFill/>
        </p:spPr>
        <p:txBody>
          <a:bodyPr wrap="square" rtlCol="0">
            <a:spAutoFit/>
          </a:bodyPr>
          <a:lstStyle/>
          <a:p>
            <a:pPr indent="0">
              <a:lnSpc>
                <a:spcPct val="200000"/>
              </a:lnSpc>
              <a:buNone/>
            </a:pPr>
            <a:r>
              <a:rPr lang="zh-CN" altLang="en-US" sz="1200" dirty="0">
                <a:solidFill>
                  <a:schemeClr val="tx1">
                    <a:lumMod val="75000"/>
                    <a:lumOff val="25000"/>
                  </a:schemeClr>
                </a:solidFill>
                <a:cs typeface="+mn-ea"/>
                <a:sym typeface="+mn-lt"/>
              </a:rPr>
              <a:t>静脉采血</a:t>
            </a:r>
            <a:r>
              <a:rPr lang="en-US" altLang="zh-CN" sz="1200" dirty="0">
                <a:solidFill>
                  <a:schemeClr val="tx1">
                    <a:lumMod val="75000"/>
                    <a:lumOff val="25000"/>
                  </a:schemeClr>
                </a:solidFill>
                <a:cs typeface="+mn-ea"/>
                <a:sym typeface="+mn-lt"/>
              </a:rPr>
              <a:t>468</a:t>
            </a:r>
            <a:r>
              <a:rPr lang="zh-CN" altLang="en-US" sz="1200" dirty="0">
                <a:solidFill>
                  <a:schemeClr val="tx1">
                    <a:lumMod val="75000"/>
                    <a:lumOff val="25000"/>
                  </a:schemeClr>
                </a:solidFill>
                <a:cs typeface="+mn-ea"/>
                <a:sym typeface="+mn-lt"/>
              </a:rPr>
              <a:t>人，其中颈静脉</a:t>
            </a:r>
            <a:r>
              <a:rPr lang="en-US" altLang="zh-CN" sz="1200" dirty="0">
                <a:solidFill>
                  <a:schemeClr val="tx1">
                    <a:lumMod val="75000"/>
                    <a:lumOff val="25000"/>
                  </a:schemeClr>
                </a:solidFill>
                <a:cs typeface="+mn-ea"/>
                <a:sym typeface="+mn-lt"/>
              </a:rPr>
              <a:t>12</a:t>
            </a:r>
            <a:r>
              <a:rPr lang="zh-CN" altLang="en-US" sz="1200" dirty="0">
                <a:solidFill>
                  <a:schemeClr val="tx1">
                    <a:lumMod val="75000"/>
                    <a:lumOff val="25000"/>
                  </a:schemeClr>
                </a:solidFill>
                <a:cs typeface="+mn-ea"/>
                <a:sym typeface="+mn-lt"/>
              </a:rPr>
              <a:t>人，股静脉</a:t>
            </a:r>
            <a:r>
              <a:rPr lang="en-US" altLang="zh-CN" sz="1200" dirty="0">
                <a:solidFill>
                  <a:schemeClr val="tx1">
                    <a:lumMod val="75000"/>
                    <a:lumOff val="25000"/>
                  </a:schemeClr>
                </a:solidFill>
                <a:cs typeface="+mn-ea"/>
                <a:sym typeface="+mn-lt"/>
              </a:rPr>
              <a:t>2</a:t>
            </a:r>
            <a:r>
              <a:rPr lang="zh-CN" altLang="en-US" sz="1200" dirty="0">
                <a:solidFill>
                  <a:schemeClr val="tx1">
                    <a:lumMod val="75000"/>
                    <a:lumOff val="25000"/>
                  </a:schemeClr>
                </a:solidFill>
                <a:cs typeface="+mn-ea"/>
                <a:sym typeface="+mn-lt"/>
              </a:rPr>
              <a:t>人，皮试</a:t>
            </a:r>
            <a:r>
              <a:rPr lang="en-US" altLang="zh-CN" sz="1200" dirty="0">
                <a:solidFill>
                  <a:schemeClr val="tx1">
                    <a:lumMod val="75000"/>
                    <a:lumOff val="25000"/>
                  </a:schemeClr>
                </a:solidFill>
                <a:cs typeface="+mn-ea"/>
                <a:sym typeface="+mn-lt"/>
              </a:rPr>
              <a:t>472</a:t>
            </a:r>
            <a:r>
              <a:rPr lang="zh-CN" altLang="en-US" sz="1200" dirty="0">
                <a:solidFill>
                  <a:schemeClr val="tx1">
                    <a:lumMod val="75000"/>
                    <a:lumOff val="25000"/>
                  </a:schemeClr>
                </a:solidFill>
                <a:cs typeface="+mn-ea"/>
                <a:sym typeface="+mn-lt"/>
              </a:rPr>
              <a:t>人，肌注</a:t>
            </a:r>
            <a:r>
              <a:rPr lang="en-US" altLang="zh-CN" sz="1200" dirty="0">
                <a:solidFill>
                  <a:schemeClr val="tx1">
                    <a:lumMod val="75000"/>
                    <a:lumOff val="25000"/>
                  </a:schemeClr>
                </a:solidFill>
                <a:cs typeface="+mn-ea"/>
                <a:sym typeface="+mn-lt"/>
              </a:rPr>
              <a:t>148</a:t>
            </a:r>
            <a:r>
              <a:rPr lang="zh-CN" altLang="en-US" sz="1200" dirty="0">
                <a:solidFill>
                  <a:schemeClr val="tx1">
                    <a:lumMod val="75000"/>
                    <a:lumOff val="25000"/>
                  </a:schemeClr>
                </a:solidFill>
                <a:cs typeface="+mn-ea"/>
                <a:sym typeface="+mn-lt"/>
              </a:rPr>
              <a:t>人，输血 人，导尿</a:t>
            </a:r>
            <a:r>
              <a:rPr lang="en-US" altLang="zh-CN" sz="1200" dirty="0">
                <a:solidFill>
                  <a:schemeClr val="tx1">
                    <a:lumMod val="75000"/>
                    <a:lumOff val="25000"/>
                  </a:schemeClr>
                </a:solidFill>
                <a:cs typeface="+mn-ea"/>
                <a:sym typeface="+mn-lt"/>
              </a:rPr>
              <a:t>126</a:t>
            </a:r>
            <a:r>
              <a:rPr lang="zh-CN" altLang="en-US" sz="1200" dirty="0">
                <a:solidFill>
                  <a:schemeClr val="tx1">
                    <a:lumMod val="75000"/>
                    <a:lumOff val="25000"/>
                  </a:schemeClr>
                </a:solidFill>
                <a:cs typeface="+mn-ea"/>
                <a:sym typeface="+mn-lt"/>
              </a:rPr>
              <a:t>人，洗胃抢救</a:t>
            </a:r>
            <a:r>
              <a:rPr lang="en-US" altLang="zh-CN" sz="1200" dirty="0">
                <a:solidFill>
                  <a:schemeClr val="tx1">
                    <a:lumMod val="75000"/>
                    <a:lumOff val="25000"/>
                  </a:schemeClr>
                </a:solidFill>
                <a:cs typeface="+mn-ea"/>
                <a:sym typeface="+mn-lt"/>
              </a:rPr>
              <a:t>18</a:t>
            </a:r>
            <a:r>
              <a:rPr lang="zh-CN" altLang="en-US" sz="1200" dirty="0">
                <a:solidFill>
                  <a:schemeClr val="tx1">
                    <a:lumMod val="75000"/>
                    <a:lumOff val="25000"/>
                  </a:schemeClr>
                </a:solidFill>
                <a:cs typeface="+mn-ea"/>
                <a:sym typeface="+mn-lt"/>
              </a:rPr>
              <a:t>人，死亡</a:t>
            </a:r>
            <a:r>
              <a:rPr lang="en-US" altLang="zh-CN" sz="1200" dirty="0">
                <a:solidFill>
                  <a:schemeClr val="tx1">
                    <a:lumMod val="75000"/>
                    <a:lumOff val="25000"/>
                  </a:schemeClr>
                </a:solidFill>
                <a:cs typeface="+mn-ea"/>
                <a:sym typeface="+mn-lt"/>
              </a:rPr>
              <a:t>3</a:t>
            </a:r>
            <a:r>
              <a:rPr lang="zh-CN" altLang="en-US" sz="1200" dirty="0">
                <a:solidFill>
                  <a:schemeClr val="tx1">
                    <a:lumMod val="75000"/>
                    <a:lumOff val="25000"/>
                  </a:schemeClr>
                </a:solidFill>
                <a:cs typeface="+mn-ea"/>
                <a:sym typeface="+mn-lt"/>
              </a:rPr>
              <a:t>人，洗胃抢救成功率</a:t>
            </a:r>
            <a:r>
              <a:rPr lang="en-US" altLang="zh-CN" sz="1200" dirty="0">
                <a:solidFill>
                  <a:schemeClr val="tx1">
                    <a:lumMod val="75000"/>
                    <a:lumOff val="25000"/>
                  </a:schemeClr>
                </a:solidFill>
                <a:cs typeface="+mn-ea"/>
                <a:sym typeface="+mn-lt"/>
              </a:rPr>
              <a:t>83%</a:t>
            </a:r>
            <a:r>
              <a:rPr lang="zh-CN" altLang="en-US" sz="1200" dirty="0">
                <a:solidFill>
                  <a:schemeClr val="tx1">
                    <a:lumMod val="75000"/>
                    <a:lumOff val="25000"/>
                  </a:schemeClr>
                </a:solidFill>
                <a:cs typeface="+mn-ea"/>
                <a:sym typeface="+mn-lt"/>
              </a:rPr>
              <a:t>。气管插管</a:t>
            </a:r>
            <a:r>
              <a:rPr lang="en-US" altLang="zh-CN" sz="1200" dirty="0">
                <a:solidFill>
                  <a:schemeClr val="tx1">
                    <a:lumMod val="75000"/>
                    <a:lumOff val="25000"/>
                  </a:schemeClr>
                </a:solidFill>
                <a:cs typeface="+mn-ea"/>
                <a:sym typeface="+mn-lt"/>
              </a:rPr>
              <a:t>3</a:t>
            </a:r>
            <a:r>
              <a:rPr lang="zh-CN" altLang="en-US" sz="1200" dirty="0">
                <a:solidFill>
                  <a:schemeClr val="tx1">
                    <a:lumMod val="75000"/>
                    <a:lumOff val="25000"/>
                  </a:schemeClr>
                </a:solidFill>
                <a:cs typeface="+mn-ea"/>
                <a:sym typeface="+mn-lt"/>
              </a:rPr>
              <a:t>人，成功插管</a:t>
            </a:r>
            <a:r>
              <a:rPr lang="en-US" altLang="zh-CN" sz="1200" dirty="0">
                <a:solidFill>
                  <a:schemeClr val="tx1">
                    <a:lumMod val="75000"/>
                    <a:lumOff val="25000"/>
                  </a:schemeClr>
                </a:solidFill>
                <a:cs typeface="+mn-ea"/>
                <a:sym typeface="+mn-lt"/>
              </a:rPr>
              <a:t>2</a:t>
            </a:r>
            <a:r>
              <a:rPr lang="zh-CN" altLang="en-US" sz="1200" dirty="0">
                <a:solidFill>
                  <a:schemeClr val="tx1">
                    <a:lumMod val="75000"/>
                    <a:lumOff val="25000"/>
                  </a:schemeClr>
                </a:solidFill>
                <a:cs typeface="+mn-ea"/>
                <a:sym typeface="+mn-lt"/>
              </a:rPr>
              <a:t>人并使用呼吸机正压呼吸。严格护理操作常规，严格消毒、灭菌、隔离措施的落实，对于内、儿传染综合科室无院内交叉感染，无差错事故发生。</a:t>
            </a:r>
            <a:endParaRPr lang="zh-CN" altLang="en-US" sz="1200" dirty="0">
              <a:solidFill>
                <a:schemeClr val="tx1">
                  <a:lumMod val="75000"/>
                  <a:lumOff val="25000"/>
                </a:schemeClr>
              </a:solidFill>
              <a:cs typeface="+mn-ea"/>
              <a:sym typeface="+mn-lt"/>
            </a:endParaRPr>
          </a:p>
        </p:txBody>
      </p:sp>
      <p:graphicFrame>
        <p:nvGraphicFramePr>
          <p:cNvPr id="13" name="Chart 1085"/>
          <p:cNvGraphicFramePr/>
          <p:nvPr/>
        </p:nvGraphicFramePr>
        <p:xfrm>
          <a:off x="6489700" y="1889760"/>
          <a:ext cx="4731385" cy="2385695"/>
        </p:xfrm>
        <a:graphic>
          <a:graphicData uri="http://schemas.openxmlformats.org/drawingml/2006/chart">
            <c:chart xmlns:c="http://schemas.openxmlformats.org/drawingml/2006/chart" xmlns:r="http://schemas.openxmlformats.org/officeDocument/2006/relationships" r:id="rId1"/>
          </a:graphicData>
        </a:graphic>
      </p:graphicFrame>
      <p:pic>
        <p:nvPicPr>
          <p:cNvPr id="16" name="图片 15"/>
          <p:cNvPicPr>
            <a:picLocks noChangeAspect="1"/>
          </p:cNvPicPr>
          <p:nvPr/>
        </p:nvPicPr>
        <p:blipFill>
          <a:blip r:embed="rId2"/>
          <a:stretch>
            <a:fillRect/>
          </a:stretch>
        </p:blipFill>
        <p:spPr>
          <a:xfrm>
            <a:off x="1028065" y="1956435"/>
            <a:ext cx="4048125" cy="23818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par>
                                <p:cTn id="21" presetID="53" presetClass="entr" presetSubtype="16"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12" grpId="0"/>
      <p:bldP spid="1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902450" y="1322705"/>
            <a:ext cx="4763135" cy="4175125"/>
            <a:chOff x="11511" y="2603"/>
            <a:chExt cx="6025" cy="5599"/>
          </a:xfrm>
        </p:grpSpPr>
        <p:grpSp>
          <p:nvGrpSpPr>
            <p:cNvPr id="37" name="组合 36"/>
            <p:cNvGrpSpPr/>
            <p:nvPr/>
          </p:nvGrpSpPr>
          <p:grpSpPr>
            <a:xfrm>
              <a:off x="13759" y="2990"/>
              <a:ext cx="2652" cy="2350"/>
              <a:chOff x="8736948" y="1867572"/>
              <a:chExt cx="1683792" cy="1492331"/>
            </a:xfrm>
          </p:grpSpPr>
          <p:sp>
            <p:nvSpPr>
              <p:cNvPr id="78" name="Freeform 5"/>
              <p:cNvSpPr/>
              <p:nvPr/>
            </p:nvSpPr>
            <p:spPr bwMode="auto">
              <a:xfrm rot="10800000">
                <a:off x="8736948" y="1867572"/>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9" name="Freeform 5"/>
              <p:cNvSpPr/>
              <p:nvPr/>
            </p:nvSpPr>
            <p:spPr bwMode="auto">
              <a:xfrm rot="10800000">
                <a:off x="8896281" y="2008787"/>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8" name="图片 67" descr="E:\原来\觅元素专用\17d7d89c_P1494137_2ec29ef9-1920x1251.jpg17d7d89c_P1494137_2ec29ef9-1920x1251"/>
              <p:cNvPicPr>
                <a:picLocks noChangeAspect="1"/>
              </p:cNvPicPr>
              <p:nvPr/>
            </p:nvPicPr>
            <p:blipFill>
              <a:blip r:embed="rId1" cstate="screen"/>
              <a:srcRect/>
              <a:stretch>
                <a:fillRect/>
              </a:stretch>
            </p:blipFill>
            <p:spPr>
              <a:xfrm>
                <a:off x="8901391" y="2008550"/>
                <a:ext cx="1355541" cy="1207201"/>
              </a:xfrm>
              <a:custGeom>
                <a:avLst/>
                <a:gdLst>
                  <a:gd name="connsiteX0" fmla="*/ 400105 w 1355444"/>
                  <a:gd name="connsiteY0" fmla="*/ 0 h 1206877"/>
                  <a:gd name="connsiteX1" fmla="*/ 956083 w 1355444"/>
                  <a:gd name="connsiteY1" fmla="*/ 0 h 1206877"/>
                  <a:gd name="connsiteX2" fmla="*/ 1063308 w 1355444"/>
                  <a:gd name="connsiteY2" fmla="*/ 61588 h 1206877"/>
                  <a:gd name="connsiteX3" fmla="*/ 1341296 w 1355444"/>
                  <a:gd name="connsiteY3" fmla="*/ 543362 h 1206877"/>
                  <a:gd name="connsiteX4" fmla="*/ 1341296 w 1355444"/>
                  <a:gd name="connsiteY4" fmla="*/ 666537 h 1206877"/>
                  <a:gd name="connsiteX5" fmla="*/ 1063308 w 1355444"/>
                  <a:gd name="connsiteY5" fmla="*/ 1148311 h 1206877"/>
                  <a:gd name="connsiteX6" fmla="*/ 986380 w 1355444"/>
                  <a:gd name="connsiteY6" fmla="*/ 1205026 h 1206877"/>
                  <a:gd name="connsiteX7" fmla="*/ 974869 w 1355444"/>
                  <a:gd name="connsiteY7" fmla="*/ 1206877 h 1206877"/>
                  <a:gd name="connsiteX8" fmla="*/ 381060 w 1355444"/>
                  <a:gd name="connsiteY8" fmla="*/ 1206877 h 1206877"/>
                  <a:gd name="connsiteX9" fmla="*/ 369390 w 1355444"/>
                  <a:gd name="connsiteY9" fmla="*/ 1205026 h 1206877"/>
                  <a:gd name="connsiteX10" fmla="*/ 292881 w 1355444"/>
                  <a:gd name="connsiteY10" fmla="*/ 1148311 h 1206877"/>
                  <a:gd name="connsiteX11" fmla="*/ 14892 w 1355444"/>
                  <a:gd name="connsiteY11" fmla="*/ 666537 h 1206877"/>
                  <a:gd name="connsiteX12" fmla="*/ 14892 w 1355444"/>
                  <a:gd name="connsiteY12" fmla="*/ 543362 h 1206877"/>
                  <a:gd name="connsiteX13" fmla="*/ 292881 w 1355444"/>
                  <a:gd name="connsiteY13" fmla="*/ 61588 h 1206877"/>
                  <a:gd name="connsiteX14" fmla="*/ 400105 w 1355444"/>
                  <a:gd name="connsiteY14" fmla="*/ 0 h 120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5444" h="1206877">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1"/>
                      <a:pt x="1063308" y="1148311"/>
                      <a:pt x="1063308" y="1148311"/>
                    </a:cubicBezTo>
                    <a:cubicBezTo>
                      <a:pt x="1048415" y="1173642"/>
                      <a:pt x="1017328" y="1195620"/>
                      <a:pt x="986380" y="1205026"/>
                    </a:cubicBezTo>
                    <a:lnTo>
                      <a:pt x="974869" y="1206877"/>
                    </a:lnTo>
                    <a:lnTo>
                      <a:pt x="381060" y="1206877"/>
                    </a:lnTo>
                    <a:lnTo>
                      <a:pt x="369390" y="1205026"/>
                    </a:lnTo>
                    <a:cubicBezTo>
                      <a:pt x="338303" y="1195620"/>
                      <a:pt x="307774" y="1173642"/>
                      <a:pt x="292881" y="1148311"/>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38" name="组合 37"/>
            <p:cNvGrpSpPr/>
            <p:nvPr/>
          </p:nvGrpSpPr>
          <p:grpSpPr>
            <a:xfrm>
              <a:off x="11511" y="4227"/>
              <a:ext cx="2652" cy="2350"/>
              <a:chOff x="7309456" y="2684347"/>
              <a:chExt cx="1683792" cy="1492331"/>
            </a:xfrm>
          </p:grpSpPr>
          <p:sp>
            <p:nvSpPr>
              <p:cNvPr id="80" name="Freeform 5"/>
              <p:cNvSpPr/>
              <p:nvPr/>
            </p:nvSpPr>
            <p:spPr bwMode="auto">
              <a:xfrm rot="10800000">
                <a:off x="7309456" y="2684347"/>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81" name="Freeform 5"/>
              <p:cNvSpPr/>
              <p:nvPr/>
            </p:nvSpPr>
            <p:spPr bwMode="auto">
              <a:xfrm rot="10800000">
                <a:off x="7468789" y="2825562"/>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69" name="图片 68" descr="E:\原来\觅元素专用\51miz-P867548-DIZFC62M-1920x1080.jpg51miz-P867548-DIZFC62M-1920x1080"/>
              <p:cNvPicPr>
                <a:picLocks noChangeAspect="1"/>
              </p:cNvPicPr>
              <p:nvPr/>
            </p:nvPicPr>
            <p:blipFill>
              <a:blip r:embed="rId2" cstate="screen"/>
              <a:srcRect/>
              <a:stretch>
                <a:fillRect/>
              </a:stretch>
            </p:blipFill>
            <p:spPr>
              <a:xfrm>
                <a:off x="7473899" y="2825960"/>
                <a:ext cx="1355541" cy="1209741"/>
              </a:xfrm>
              <a:custGeom>
                <a:avLst/>
                <a:gdLst>
                  <a:gd name="connsiteX0" fmla="*/ 382610 w 1355444"/>
                  <a:gd name="connsiteY0" fmla="*/ 0 h 1207123"/>
                  <a:gd name="connsiteX1" fmla="*/ 973340 w 1355444"/>
                  <a:gd name="connsiteY1" fmla="*/ 0 h 1207123"/>
                  <a:gd name="connsiteX2" fmla="*/ 986380 w 1355444"/>
                  <a:gd name="connsiteY2" fmla="*/ 2098 h 1207123"/>
                  <a:gd name="connsiteX3" fmla="*/ 1063308 w 1355444"/>
                  <a:gd name="connsiteY3" fmla="*/ 58812 h 1207123"/>
                  <a:gd name="connsiteX4" fmla="*/ 1341296 w 1355444"/>
                  <a:gd name="connsiteY4" fmla="*/ 540586 h 1207123"/>
                  <a:gd name="connsiteX5" fmla="*/ 1341296 w 1355444"/>
                  <a:gd name="connsiteY5" fmla="*/ 663761 h 1207123"/>
                  <a:gd name="connsiteX6" fmla="*/ 1063308 w 1355444"/>
                  <a:gd name="connsiteY6" fmla="*/ 1145535 h 1207123"/>
                  <a:gd name="connsiteX7" fmla="*/ 956083 w 1355444"/>
                  <a:gd name="connsiteY7" fmla="*/ 1207123 h 1207123"/>
                  <a:gd name="connsiteX8" fmla="*/ 858217 w 1355444"/>
                  <a:gd name="connsiteY8" fmla="*/ 1207123 h 1207123"/>
                  <a:gd name="connsiteX9" fmla="*/ 772567 w 1355444"/>
                  <a:gd name="connsiteY9" fmla="*/ 1207123 h 1207123"/>
                  <a:gd name="connsiteX10" fmla="*/ 698319 w 1355444"/>
                  <a:gd name="connsiteY10" fmla="*/ 1207123 h 1207123"/>
                  <a:gd name="connsiteX11" fmla="*/ 634659 w 1355444"/>
                  <a:gd name="connsiteY11" fmla="*/ 1207123 h 1207123"/>
                  <a:gd name="connsiteX12" fmla="*/ 535842 w 1355444"/>
                  <a:gd name="connsiteY12" fmla="*/ 1207123 h 1207123"/>
                  <a:gd name="connsiteX13" fmla="*/ 469603 w 1355444"/>
                  <a:gd name="connsiteY13" fmla="*/ 1207123 h 1207123"/>
                  <a:gd name="connsiteX14" fmla="*/ 429425 w 1355444"/>
                  <a:gd name="connsiteY14" fmla="*/ 1207123 h 1207123"/>
                  <a:gd name="connsiteX15" fmla="*/ 408793 w 1355444"/>
                  <a:gd name="connsiteY15" fmla="*/ 1207123 h 1207123"/>
                  <a:gd name="connsiteX16" fmla="*/ 401192 w 1355444"/>
                  <a:gd name="connsiteY16" fmla="*/ 1207123 h 1207123"/>
                  <a:gd name="connsiteX17" fmla="*/ 400106 w 1355444"/>
                  <a:gd name="connsiteY17" fmla="*/ 1207123 h 1207123"/>
                  <a:gd name="connsiteX18" fmla="*/ 292881 w 1355444"/>
                  <a:gd name="connsiteY18" fmla="*/ 1145535 h 1207123"/>
                  <a:gd name="connsiteX19" fmla="*/ 14893 w 1355444"/>
                  <a:gd name="connsiteY19" fmla="*/ 663761 h 1207123"/>
                  <a:gd name="connsiteX20" fmla="*/ 14893 w 1355444"/>
                  <a:gd name="connsiteY20" fmla="*/ 540586 h 1207123"/>
                  <a:gd name="connsiteX21" fmla="*/ 292881 w 1355444"/>
                  <a:gd name="connsiteY21" fmla="*/ 58812 h 1207123"/>
                  <a:gd name="connsiteX22" fmla="*/ 369391 w 1355444"/>
                  <a:gd name="connsiteY22" fmla="*/ 2098 h 12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5444" h="1207123">
                    <a:moveTo>
                      <a:pt x="382610" y="0"/>
                    </a:moveTo>
                    <a:lnTo>
                      <a:pt x="973340" y="0"/>
                    </a:lnTo>
                    <a:lnTo>
                      <a:pt x="986380" y="2098"/>
                    </a:lnTo>
                    <a:cubicBezTo>
                      <a:pt x="1017328" y="11504"/>
                      <a:pt x="1048415" y="33481"/>
                      <a:pt x="1063308" y="58812"/>
                    </a:cubicBezTo>
                    <a:cubicBezTo>
                      <a:pt x="1341296" y="540586"/>
                      <a:pt x="1341296" y="540586"/>
                      <a:pt x="1341296" y="540586"/>
                    </a:cubicBezTo>
                    <a:cubicBezTo>
                      <a:pt x="1360160" y="574360"/>
                      <a:pt x="1360160" y="629987"/>
                      <a:pt x="1341296" y="663761"/>
                    </a:cubicBezTo>
                    <a:cubicBezTo>
                      <a:pt x="1063308" y="1145535"/>
                      <a:pt x="1063308" y="1145535"/>
                      <a:pt x="1063308" y="1145535"/>
                    </a:cubicBezTo>
                    <a:cubicBezTo>
                      <a:pt x="1043451" y="1179309"/>
                      <a:pt x="994803" y="1207123"/>
                      <a:pt x="956083" y="1207123"/>
                    </a:cubicBezTo>
                    <a:lnTo>
                      <a:pt x="858217" y="1207123"/>
                    </a:lnTo>
                    <a:lnTo>
                      <a:pt x="772567" y="1207123"/>
                    </a:lnTo>
                    <a:lnTo>
                      <a:pt x="698319" y="1207123"/>
                    </a:lnTo>
                    <a:lnTo>
                      <a:pt x="634659" y="1207123"/>
                    </a:lnTo>
                    <a:lnTo>
                      <a:pt x="535842" y="1207123"/>
                    </a:lnTo>
                    <a:lnTo>
                      <a:pt x="469603" y="1207123"/>
                    </a:lnTo>
                    <a:lnTo>
                      <a:pt x="429425" y="1207123"/>
                    </a:lnTo>
                    <a:lnTo>
                      <a:pt x="408793" y="1207123"/>
                    </a:lnTo>
                    <a:lnTo>
                      <a:pt x="401192" y="1207123"/>
                    </a:lnTo>
                    <a:lnTo>
                      <a:pt x="400106" y="1207123"/>
                    </a:lnTo>
                    <a:cubicBezTo>
                      <a:pt x="360393" y="1207123"/>
                      <a:pt x="312738" y="1179309"/>
                      <a:pt x="292881" y="1145535"/>
                    </a:cubicBezTo>
                    <a:cubicBezTo>
                      <a:pt x="14893" y="663761"/>
                      <a:pt x="14893" y="663761"/>
                      <a:pt x="14893" y="663761"/>
                    </a:cubicBezTo>
                    <a:cubicBezTo>
                      <a:pt x="-4964" y="629987"/>
                      <a:pt x="-4964" y="574360"/>
                      <a:pt x="14893" y="540586"/>
                    </a:cubicBezTo>
                    <a:cubicBezTo>
                      <a:pt x="292881" y="58812"/>
                      <a:pt x="292881" y="58812"/>
                      <a:pt x="292881" y="58812"/>
                    </a:cubicBezTo>
                    <a:cubicBezTo>
                      <a:pt x="307774" y="33481"/>
                      <a:pt x="338303" y="11504"/>
                      <a:pt x="369391" y="2098"/>
                    </a:cubicBezTo>
                    <a:close/>
                  </a:path>
                </a:pathLst>
              </a:custGeom>
            </p:spPr>
          </p:pic>
        </p:grpSp>
        <p:grpSp>
          <p:nvGrpSpPr>
            <p:cNvPr id="39" name="组合 38"/>
            <p:cNvGrpSpPr/>
            <p:nvPr/>
          </p:nvGrpSpPr>
          <p:grpSpPr>
            <a:xfrm>
              <a:off x="13759" y="5514"/>
              <a:ext cx="2652" cy="2350"/>
              <a:chOff x="8736948" y="3501120"/>
              <a:chExt cx="1683792" cy="1492331"/>
            </a:xfrm>
          </p:grpSpPr>
          <p:sp>
            <p:nvSpPr>
              <p:cNvPr id="76" name="Freeform 5"/>
              <p:cNvSpPr/>
              <p:nvPr/>
            </p:nvSpPr>
            <p:spPr bwMode="auto">
              <a:xfrm rot="10800000">
                <a:off x="8736948" y="3501120"/>
                <a:ext cx="1683792" cy="14923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77" name="Freeform 5"/>
              <p:cNvSpPr/>
              <p:nvPr/>
            </p:nvSpPr>
            <p:spPr bwMode="auto">
              <a:xfrm rot="10800000">
                <a:off x="8896281" y="3642335"/>
                <a:ext cx="1365124" cy="12098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50000">
                    <a:srgbClr val="F6F6F6"/>
                  </a:gs>
                  <a:gs pos="50000">
                    <a:srgbClr val="FDFDFD"/>
                  </a:gs>
                </a:gsLst>
                <a:lin ang="16200000" scaled="0"/>
              </a:gradFill>
              <a:ln w="9525">
                <a:solidFill>
                  <a:schemeClr val="bg1">
                    <a:lumMod val="7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pic>
            <p:nvPicPr>
              <p:cNvPr id="70" name="图片 69" descr="E:\原来\觅元素专用\51miz-P1494699-E7E316CC-3840x2560.jpg51miz-P1494699-E7E316CC-3840x2560"/>
              <p:cNvPicPr>
                <a:picLocks noChangeAspect="1"/>
              </p:cNvPicPr>
              <p:nvPr/>
            </p:nvPicPr>
            <p:blipFill>
              <a:blip r:embed="rId3" cstate="screen"/>
              <a:srcRect/>
              <a:stretch>
                <a:fillRect/>
              </a:stretch>
            </p:blipFill>
            <p:spPr>
              <a:xfrm>
                <a:off x="8901391" y="3642733"/>
                <a:ext cx="1355541" cy="1208471"/>
              </a:xfrm>
              <a:custGeom>
                <a:avLst/>
                <a:gdLst>
                  <a:gd name="connsiteX0" fmla="*/ 400105 w 1355444"/>
                  <a:gd name="connsiteY0" fmla="*/ 0 h 1209899"/>
                  <a:gd name="connsiteX1" fmla="*/ 956083 w 1355444"/>
                  <a:gd name="connsiteY1" fmla="*/ 0 h 1209899"/>
                  <a:gd name="connsiteX2" fmla="*/ 1063308 w 1355444"/>
                  <a:gd name="connsiteY2" fmla="*/ 61588 h 1209899"/>
                  <a:gd name="connsiteX3" fmla="*/ 1341296 w 1355444"/>
                  <a:gd name="connsiteY3" fmla="*/ 543362 h 1209899"/>
                  <a:gd name="connsiteX4" fmla="*/ 1341296 w 1355444"/>
                  <a:gd name="connsiteY4" fmla="*/ 666537 h 1209899"/>
                  <a:gd name="connsiteX5" fmla="*/ 1063308 w 1355444"/>
                  <a:gd name="connsiteY5" fmla="*/ 1148312 h 1209899"/>
                  <a:gd name="connsiteX6" fmla="*/ 956083 w 1355444"/>
                  <a:gd name="connsiteY6" fmla="*/ 1209899 h 1209899"/>
                  <a:gd name="connsiteX7" fmla="*/ 400105 w 1355444"/>
                  <a:gd name="connsiteY7" fmla="*/ 1209899 h 1209899"/>
                  <a:gd name="connsiteX8" fmla="*/ 292881 w 1355444"/>
                  <a:gd name="connsiteY8" fmla="*/ 1148312 h 1209899"/>
                  <a:gd name="connsiteX9" fmla="*/ 14892 w 1355444"/>
                  <a:gd name="connsiteY9" fmla="*/ 666537 h 1209899"/>
                  <a:gd name="connsiteX10" fmla="*/ 14892 w 1355444"/>
                  <a:gd name="connsiteY10" fmla="*/ 543362 h 1209899"/>
                  <a:gd name="connsiteX11" fmla="*/ 292881 w 1355444"/>
                  <a:gd name="connsiteY11" fmla="*/ 61588 h 1209899"/>
                  <a:gd name="connsiteX12" fmla="*/ 400105 w 1355444"/>
                  <a:gd name="connsiteY12" fmla="*/ 0 h 1209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444" h="1209899">
                    <a:moveTo>
                      <a:pt x="400105" y="0"/>
                    </a:moveTo>
                    <a:lnTo>
                      <a:pt x="956083" y="0"/>
                    </a:lnTo>
                    <a:cubicBezTo>
                      <a:pt x="994803" y="0"/>
                      <a:pt x="1043451" y="27814"/>
                      <a:pt x="1063308" y="61588"/>
                    </a:cubicBezTo>
                    <a:cubicBezTo>
                      <a:pt x="1341296" y="543362"/>
                      <a:pt x="1341296" y="543362"/>
                      <a:pt x="1341296" y="543362"/>
                    </a:cubicBezTo>
                    <a:cubicBezTo>
                      <a:pt x="1360160" y="577136"/>
                      <a:pt x="1360160" y="632763"/>
                      <a:pt x="1341296" y="666537"/>
                    </a:cubicBezTo>
                    <a:cubicBezTo>
                      <a:pt x="1063308" y="1148312"/>
                      <a:pt x="1063308" y="1148312"/>
                      <a:pt x="1063308" y="1148312"/>
                    </a:cubicBezTo>
                    <a:cubicBezTo>
                      <a:pt x="1043451" y="1182085"/>
                      <a:pt x="994803" y="1209899"/>
                      <a:pt x="956083" y="1209899"/>
                    </a:cubicBezTo>
                    <a:cubicBezTo>
                      <a:pt x="400105" y="1209899"/>
                      <a:pt x="400105" y="1209899"/>
                      <a:pt x="400105" y="1209899"/>
                    </a:cubicBezTo>
                    <a:cubicBezTo>
                      <a:pt x="360393" y="1209899"/>
                      <a:pt x="312738" y="1182085"/>
                      <a:pt x="292881" y="1148312"/>
                    </a:cubicBezTo>
                    <a:cubicBezTo>
                      <a:pt x="14892" y="666537"/>
                      <a:pt x="14892" y="666537"/>
                      <a:pt x="14892" y="666537"/>
                    </a:cubicBezTo>
                    <a:cubicBezTo>
                      <a:pt x="-4964" y="632763"/>
                      <a:pt x="-4964" y="577136"/>
                      <a:pt x="14892" y="543362"/>
                    </a:cubicBezTo>
                    <a:cubicBezTo>
                      <a:pt x="292881" y="61588"/>
                      <a:pt x="292881" y="61588"/>
                      <a:pt x="292881" y="61588"/>
                    </a:cubicBezTo>
                    <a:cubicBezTo>
                      <a:pt x="312738" y="27814"/>
                      <a:pt x="360393" y="0"/>
                      <a:pt x="400105" y="0"/>
                    </a:cubicBezTo>
                    <a:close/>
                  </a:path>
                </a:pathLst>
              </a:custGeom>
            </p:spPr>
          </p:pic>
        </p:grpSp>
        <p:grpSp>
          <p:nvGrpSpPr>
            <p:cNvPr id="61" name="组合 60"/>
            <p:cNvGrpSpPr/>
            <p:nvPr/>
          </p:nvGrpSpPr>
          <p:grpSpPr>
            <a:xfrm>
              <a:off x="15955" y="4705"/>
              <a:ext cx="1581" cy="1402"/>
              <a:chOff x="10131469" y="2987667"/>
              <a:chExt cx="1004180" cy="889998"/>
            </a:xfrm>
          </p:grpSpPr>
          <p:sp>
            <p:nvSpPr>
              <p:cNvPr id="84" name="Freeform 5"/>
              <p:cNvSpPr/>
              <p:nvPr/>
            </p:nvSpPr>
            <p:spPr bwMode="auto">
              <a:xfrm rot="10800000">
                <a:off x="10131469" y="2987667"/>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49" name="lightbulb-with-bolt-sign_44446"/>
              <p:cNvSpPr>
                <a:spLocks noChangeAspect="1"/>
              </p:cNvSpPr>
              <p:nvPr/>
            </p:nvSpPr>
            <p:spPr bwMode="auto">
              <a:xfrm>
                <a:off x="10467631" y="3246970"/>
                <a:ext cx="349233" cy="371390"/>
              </a:xfrm>
              <a:custGeom>
                <a:avLst/>
                <a:gdLst>
                  <a:gd name="connsiteX0" fmla="*/ 254274 w 570592"/>
                  <a:gd name="connsiteY0" fmla="*/ 495344 h 606792"/>
                  <a:gd name="connsiteX1" fmla="*/ 254274 w 570592"/>
                  <a:gd name="connsiteY1" fmla="*/ 520211 h 606792"/>
                  <a:gd name="connsiteX2" fmla="*/ 316388 w 570592"/>
                  <a:gd name="connsiteY2" fmla="*/ 520211 h 606792"/>
                  <a:gd name="connsiteX3" fmla="*/ 316388 w 570592"/>
                  <a:gd name="connsiteY3" fmla="*/ 495344 h 606792"/>
                  <a:gd name="connsiteX4" fmla="*/ 462463 w 570592"/>
                  <a:gd name="connsiteY4" fmla="*/ 362283 h 606792"/>
                  <a:gd name="connsiteX5" fmla="*/ 474842 w 570592"/>
                  <a:gd name="connsiteY5" fmla="*/ 365597 h 606792"/>
                  <a:gd name="connsiteX6" fmla="*/ 523225 w 570592"/>
                  <a:gd name="connsiteY6" fmla="*/ 393462 h 606792"/>
                  <a:gd name="connsiteX7" fmla="*/ 534773 w 570592"/>
                  <a:gd name="connsiteY7" fmla="*/ 408449 h 606792"/>
                  <a:gd name="connsiteX8" fmla="*/ 532282 w 570592"/>
                  <a:gd name="connsiteY8" fmla="*/ 427201 h 606792"/>
                  <a:gd name="connsiteX9" fmla="*/ 510846 w 570592"/>
                  <a:gd name="connsiteY9" fmla="*/ 439552 h 606792"/>
                  <a:gd name="connsiteX10" fmla="*/ 498467 w 570592"/>
                  <a:gd name="connsiteY10" fmla="*/ 436238 h 606792"/>
                  <a:gd name="connsiteX11" fmla="*/ 450084 w 570592"/>
                  <a:gd name="connsiteY11" fmla="*/ 408373 h 606792"/>
                  <a:gd name="connsiteX12" fmla="*/ 438536 w 570592"/>
                  <a:gd name="connsiteY12" fmla="*/ 393386 h 606792"/>
                  <a:gd name="connsiteX13" fmla="*/ 441027 w 570592"/>
                  <a:gd name="connsiteY13" fmla="*/ 374634 h 606792"/>
                  <a:gd name="connsiteX14" fmla="*/ 462463 w 570592"/>
                  <a:gd name="connsiteY14" fmla="*/ 362283 h 606792"/>
                  <a:gd name="connsiteX15" fmla="*/ 107993 w 570592"/>
                  <a:gd name="connsiteY15" fmla="*/ 362283 h 606792"/>
                  <a:gd name="connsiteX16" fmla="*/ 129500 w 570592"/>
                  <a:gd name="connsiteY16" fmla="*/ 374634 h 606792"/>
                  <a:gd name="connsiteX17" fmla="*/ 131991 w 570592"/>
                  <a:gd name="connsiteY17" fmla="*/ 393386 h 606792"/>
                  <a:gd name="connsiteX18" fmla="*/ 120445 w 570592"/>
                  <a:gd name="connsiteY18" fmla="*/ 408449 h 606792"/>
                  <a:gd name="connsiteX19" fmla="*/ 72147 w 570592"/>
                  <a:gd name="connsiteY19" fmla="*/ 436238 h 606792"/>
                  <a:gd name="connsiteX20" fmla="*/ 59696 w 570592"/>
                  <a:gd name="connsiteY20" fmla="*/ 439552 h 606792"/>
                  <a:gd name="connsiteX21" fmla="*/ 38264 w 570592"/>
                  <a:gd name="connsiteY21" fmla="*/ 427201 h 606792"/>
                  <a:gd name="connsiteX22" fmla="*/ 47320 w 570592"/>
                  <a:gd name="connsiteY22" fmla="*/ 393462 h 606792"/>
                  <a:gd name="connsiteX23" fmla="*/ 95617 w 570592"/>
                  <a:gd name="connsiteY23" fmla="*/ 365672 h 606792"/>
                  <a:gd name="connsiteX24" fmla="*/ 107993 w 570592"/>
                  <a:gd name="connsiteY24" fmla="*/ 362283 h 606792"/>
                  <a:gd name="connsiteX25" fmla="*/ 489992 w 570592"/>
                  <a:gd name="connsiteY25" fmla="*/ 260034 h 606792"/>
                  <a:gd name="connsiteX26" fmla="*/ 545838 w 570592"/>
                  <a:gd name="connsiteY26" fmla="*/ 260034 h 606792"/>
                  <a:gd name="connsiteX27" fmla="*/ 570592 w 570592"/>
                  <a:gd name="connsiteY27" fmla="*/ 284840 h 606792"/>
                  <a:gd name="connsiteX28" fmla="*/ 545838 w 570592"/>
                  <a:gd name="connsiteY28" fmla="*/ 309571 h 606792"/>
                  <a:gd name="connsiteX29" fmla="*/ 489992 w 570592"/>
                  <a:gd name="connsiteY29" fmla="*/ 309571 h 606792"/>
                  <a:gd name="connsiteX30" fmla="*/ 465238 w 570592"/>
                  <a:gd name="connsiteY30" fmla="*/ 284840 h 606792"/>
                  <a:gd name="connsiteX31" fmla="*/ 489992 w 570592"/>
                  <a:gd name="connsiteY31" fmla="*/ 260034 h 606792"/>
                  <a:gd name="connsiteX32" fmla="*/ 24829 w 570592"/>
                  <a:gd name="connsiteY32" fmla="*/ 260034 h 606792"/>
                  <a:gd name="connsiteX33" fmla="*/ 80600 w 570592"/>
                  <a:gd name="connsiteY33" fmla="*/ 260034 h 606792"/>
                  <a:gd name="connsiteX34" fmla="*/ 105354 w 570592"/>
                  <a:gd name="connsiteY34" fmla="*/ 284840 h 606792"/>
                  <a:gd name="connsiteX35" fmla="*/ 80600 w 570592"/>
                  <a:gd name="connsiteY35" fmla="*/ 309571 h 606792"/>
                  <a:gd name="connsiteX36" fmla="*/ 24829 w 570592"/>
                  <a:gd name="connsiteY36" fmla="*/ 309571 h 606792"/>
                  <a:gd name="connsiteX37" fmla="*/ 0 w 570592"/>
                  <a:gd name="connsiteY37" fmla="*/ 284840 h 606792"/>
                  <a:gd name="connsiteX38" fmla="*/ 24829 w 570592"/>
                  <a:gd name="connsiteY38" fmla="*/ 260034 h 606792"/>
                  <a:gd name="connsiteX39" fmla="*/ 285185 w 570592"/>
                  <a:gd name="connsiteY39" fmla="*/ 185305 h 606792"/>
                  <a:gd name="connsiteX40" fmla="*/ 325864 w 570592"/>
                  <a:gd name="connsiteY40" fmla="*/ 185305 h 606792"/>
                  <a:gd name="connsiteX41" fmla="*/ 331902 w 570592"/>
                  <a:gd name="connsiteY41" fmla="*/ 193972 h 606792"/>
                  <a:gd name="connsiteX42" fmla="*/ 308506 w 570592"/>
                  <a:gd name="connsiteY42" fmla="*/ 257959 h 606792"/>
                  <a:gd name="connsiteX43" fmla="*/ 314543 w 570592"/>
                  <a:gd name="connsiteY43" fmla="*/ 266626 h 606792"/>
                  <a:gd name="connsiteX44" fmla="*/ 328959 w 570592"/>
                  <a:gd name="connsiteY44" fmla="*/ 266626 h 606792"/>
                  <a:gd name="connsiteX45" fmla="*/ 332657 w 570592"/>
                  <a:gd name="connsiteY45" fmla="*/ 274012 h 606792"/>
                  <a:gd name="connsiteX46" fmla="*/ 253487 w 570592"/>
                  <a:gd name="connsiteY46" fmla="*/ 378395 h 606792"/>
                  <a:gd name="connsiteX47" fmla="*/ 249109 w 570592"/>
                  <a:gd name="connsiteY47" fmla="*/ 376586 h 606792"/>
                  <a:gd name="connsiteX48" fmla="*/ 257336 w 570592"/>
                  <a:gd name="connsiteY48" fmla="*/ 313580 h 606792"/>
                  <a:gd name="connsiteX49" fmla="*/ 249260 w 570592"/>
                  <a:gd name="connsiteY49" fmla="*/ 304385 h 606792"/>
                  <a:gd name="connsiteX50" fmla="*/ 241562 w 570592"/>
                  <a:gd name="connsiteY50" fmla="*/ 304385 h 606792"/>
                  <a:gd name="connsiteX51" fmla="*/ 235524 w 570592"/>
                  <a:gd name="connsiteY51" fmla="*/ 295718 h 606792"/>
                  <a:gd name="connsiteX52" fmla="*/ 272732 w 570592"/>
                  <a:gd name="connsiteY52" fmla="*/ 193972 h 606792"/>
                  <a:gd name="connsiteX53" fmla="*/ 285185 w 570592"/>
                  <a:gd name="connsiteY53" fmla="*/ 185305 h 606792"/>
                  <a:gd name="connsiteX54" fmla="*/ 285293 w 570592"/>
                  <a:gd name="connsiteY54" fmla="*/ 160925 h 606792"/>
                  <a:gd name="connsiteX55" fmla="*/ 161215 w 570592"/>
                  <a:gd name="connsiteY55" fmla="*/ 284882 h 606792"/>
                  <a:gd name="connsiteX56" fmla="*/ 230273 w 570592"/>
                  <a:gd name="connsiteY56" fmla="*/ 395199 h 606792"/>
                  <a:gd name="connsiteX57" fmla="*/ 250877 w 570592"/>
                  <a:gd name="connsiteY57" fmla="*/ 405447 h 606792"/>
                  <a:gd name="connsiteX58" fmla="*/ 254274 w 570592"/>
                  <a:gd name="connsiteY58" fmla="*/ 407105 h 606792"/>
                  <a:gd name="connsiteX59" fmla="*/ 254274 w 570592"/>
                  <a:gd name="connsiteY59" fmla="*/ 410948 h 606792"/>
                  <a:gd name="connsiteX60" fmla="*/ 254274 w 570592"/>
                  <a:gd name="connsiteY60" fmla="*/ 445912 h 606792"/>
                  <a:gd name="connsiteX61" fmla="*/ 316388 w 570592"/>
                  <a:gd name="connsiteY61" fmla="*/ 445912 h 606792"/>
                  <a:gd name="connsiteX62" fmla="*/ 316388 w 570592"/>
                  <a:gd name="connsiteY62" fmla="*/ 410948 h 606792"/>
                  <a:gd name="connsiteX63" fmla="*/ 316388 w 570592"/>
                  <a:gd name="connsiteY63" fmla="*/ 407105 h 606792"/>
                  <a:gd name="connsiteX64" fmla="*/ 319785 w 570592"/>
                  <a:gd name="connsiteY64" fmla="*/ 405447 h 606792"/>
                  <a:gd name="connsiteX65" fmla="*/ 340313 w 570592"/>
                  <a:gd name="connsiteY65" fmla="*/ 395199 h 606792"/>
                  <a:gd name="connsiteX66" fmla="*/ 409371 w 570592"/>
                  <a:gd name="connsiteY66" fmla="*/ 284882 h 606792"/>
                  <a:gd name="connsiteX67" fmla="*/ 285293 w 570592"/>
                  <a:gd name="connsiteY67" fmla="*/ 160925 h 606792"/>
                  <a:gd name="connsiteX68" fmla="*/ 510845 w 570592"/>
                  <a:gd name="connsiteY68" fmla="*/ 130052 h 606792"/>
                  <a:gd name="connsiteX69" fmla="*/ 532282 w 570592"/>
                  <a:gd name="connsiteY69" fmla="*/ 142414 h 606792"/>
                  <a:gd name="connsiteX70" fmla="*/ 534773 w 570592"/>
                  <a:gd name="connsiteY70" fmla="*/ 161184 h 606792"/>
                  <a:gd name="connsiteX71" fmla="*/ 523224 w 570592"/>
                  <a:gd name="connsiteY71" fmla="*/ 176185 h 606792"/>
                  <a:gd name="connsiteX72" fmla="*/ 474839 w 570592"/>
                  <a:gd name="connsiteY72" fmla="*/ 204075 h 606792"/>
                  <a:gd name="connsiteX73" fmla="*/ 462460 w 570592"/>
                  <a:gd name="connsiteY73" fmla="*/ 207392 h 606792"/>
                  <a:gd name="connsiteX74" fmla="*/ 441098 w 570592"/>
                  <a:gd name="connsiteY74" fmla="*/ 195030 h 606792"/>
                  <a:gd name="connsiteX75" fmla="*/ 438532 w 570592"/>
                  <a:gd name="connsiteY75" fmla="*/ 176260 h 606792"/>
                  <a:gd name="connsiteX76" fmla="*/ 450081 w 570592"/>
                  <a:gd name="connsiteY76" fmla="*/ 161259 h 606792"/>
                  <a:gd name="connsiteX77" fmla="*/ 498541 w 570592"/>
                  <a:gd name="connsiteY77" fmla="*/ 133293 h 606792"/>
                  <a:gd name="connsiteX78" fmla="*/ 510845 w 570592"/>
                  <a:gd name="connsiteY78" fmla="*/ 130052 h 606792"/>
                  <a:gd name="connsiteX79" fmla="*/ 59770 w 570592"/>
                  <a:gd name="connsiteY79" fmla="*/ 129981 h 606792"/>
                  <a:gd name="connsiteX80" fmla="*/ 72070 w 570592"/>
                  <a:gd name="connsiteY80" fmla="*/ 133297 h 606792"/>
                  <a:gd name="connsiteX81" fmla="*/ 120440 w 570592"/>
                  <a:gd name="connsiteY81" fmla="*/ 161262 h 606792"/>
                  <a:gd name="connsiteX82" fmla="*/ 132061 w 570592"/>
                  <a:gd name="connsiteY82" fmla="*/ 176261 h 606792"/>
                  <a:gd name="connsiteX83" fmla="*/ 129571 w 570592"/>
                  <a:gd name="connsiteY83" fmla="*/ 195030 h 606792"/>
                  <a:gd name="connsiteX84" fmla="*/ 108064 w 570592"/>
                  <a:gd name="connsiteY84" fmla="*/ 207391 h 606792"/>
                  <a:gd name="connsiteX85" fmla="*/ 95689 w 570592"/>
                  <a:gd name="connsiteY85" fmla="*/ 204075 h 606792"/>
                  <a:gd name="connsiteX86" fmla="*/ 47319 w 570592"/>
                  <a:gd name="connsiteY86" fmla="*/ 176186 h 606792"/>
                  <a:gd name="connsiteX87" fmla="*/ 38263 w 570592"/>
                  <a:gd name="connsiteY87" fmla="*/ 142418 h 606792"/>
                  <a:gd name="connsiteX88" fmla="*/ 59770 w 570592"/>
                  <a:gd name="connsiteY88" fmla="*/ 129981 h 606792"/>
                  <a:gd name="connsiteX89" fmla="*/ 285293 w 570592"/>
                  <a:gd name="connsiteY89" fmla="*/ 111493 h 606792"/>
                  <a:gd name="connsiteX90" fmla="*/ 458957 w 570592"/>
                  <a:gd name="connsiteY90" fmla="*/ 284882 h 606792"/>
                  <a:gd name="connsiteX91" fmla="*/ 365899 w 570592"/>
                  <a:gd name="connsiteY91" fmla="*/ 437623 h 606792"/>
                  <a:gd name="connsiteX92" fmla="*/ 365899 w 570592"/>
                  <a:gd name="connsiteY92" fmla="*/ 526390 h 606792"/>
                  <a:gd name="connsiteX93" fmla="*/ 328313 w 570592"/>
                  <a:gd name="connsiteY93" fmla="*/ 569266 h 606792"/>
                  <a:gd name="connsiteX94" fmla="*/ 285293 w 570592"/>
                  <a:gd name="connsiteY94" fmla="*/ 606792 h 606792"/>
                  <a:gd name="connsiteX95" fmla="*/ 242349 w 570592"/>
                  <a:gd name="connsiteY95" fmla="*/ 569266 h 606792"/>
                  <a:gd name="connsiteX96" fmla="*/ 204688 w 570592"/>
                  <a:gd name="connsiteY96" fmla="*/ 526314 h 606792"/>
                  <a:gd name="connsiteX97" fmla="*/ 204688 w 570592"/>
                  <a:gd name="connsiteY97" fmla="*/ 437623 h 606792"/>
                  <a:gd name="connsiteX98" fmla="*/ 111705 w 570592"/>
                  <a:gd name="connsiteY98" fmla="*/ 284882 h 606792"/>
                  <a:gd name="connsiteX99" fmla="*/ 285293 w 570592"/>
                  <a:gd name="connsiteY99" fmla="*/ 111493 h 606792"/>
                  <a:gd name="connsiteX100" fmla="*/ 415515 w 570592"/>
                  <a:gd name="connsiteY100" fmla="*/ 34859 h 606792"/>
                  <a:gd name="connsiteX101" fmla="*/ 427892 w 570592"/>
                  <a:gd name="connsiteY101" fmla="*/ 38099 h 606792"/>
                  <a:gd name="connsiteX102" fmla="*/ 439439 w 570592"/>
                  <a:gd name="connsiteY102" fmla="*/ 53171 h 606792"/>
                  <a:gd name="connsiteX103" fmla="*/ 436949 w 570592"/>
                  <a:gd name="connsiteY103" fmla="*/ 71859 h 606792"/>
                  <a:gd name="connsiteX104" fmla="*/ 409024 w 570592"/>
                  <a:gd name="connsiteY104" fmla="*/ 120163 h 606792"/>
                  <a:gd name="connsiteX105" fmla="*/ 387590 w 570592"/>
                  <a:gd name="connsiteY105" fmla="*/ 132522 h 606792"/>
                  <a:gd name="connsiteX106" fmla="*/ 375213 w 570592"/>
                  <a:gd name="connsiteY106" fmla="*/ 129206 h 606792"/>
                  <a:gd name="connsiteX107" fmla="*/ 363666 w 570592"/>
                  <a:gd name="connsiteY107" fmla="*/ 114210 h 606792"/>
                  <a:gd name="connsiteX108" fmla="*/ 366156 w 570592"/>
                  <a:gd name="connsiteY108" fmla="*/ 95446 h 606792"/>
                  <a:gd name="connsiteX109" fmla="*/ 394081 w 570592"/>
                  <a:gd name="connsiteY109" fmla="*/ 47142 h 606792"/>
                  <a:gd name="connsiteX110" fmla="*/ 415515 w 570592"/>
                  <a:gd name="connsiteY110" fmla="*/ 34859 h 606792"/>
                  <a:gd name="connsiteX111" fmla="*/ 155005 w 570592"/>
                  <a:gd name="connsiteY111" fmla="*/ 34789 h 606792"/>
                  <a:gd name="connsiteX112" fmla="*/ 176517 w 570592"/>
                  <a:gd name="connsiteY112" fmla="*/ 47148 h 606792"/>
                  <a:gd name="connsiteX113" fmla="*/ 204370 w 570592"/>
                  <a:gd name="connsiteY113" fmla="*/ 95376 h 606792"/>
                  <a:gd name="connsiteX114" fmla="*/ 206860 w 570592"/>
                  <a:gd name="connsiteY114" fmla="*/ 114140 h 606792"/>
                  <a:gd name="connsiteX115" fmla="*/ 195236 w 570592"/>
                  <a:gd name="connsiteY115" fmla="*/ 129136 h 606792"/>
                  <a:gd name="connsiteX116" fmla="*/ 182933 w 570592"/>
                  <a:gd name="connsiteY116" fmla="*/ 132452 h 606792"/>
                  <a:gd name="connsiteX117" fmla="*/ 161421 w 570592"/>
                  <a:gd name="connsiteY117" fmla="*/ 120093 h 606792"/>
                  <a:gd name="connsiteX118" fmla="*/ 133568 w 570592"/>
                  <a:gd name="connsiteY118" fmla="*/ 71865 h 606792"/>
                  <a:gd name="connsiteX119" fmla="*/ 131078 w 570592"/>
                  <a:gd name="connsiteY119" fmla="*/ 53176 h 606792"/>
                  <a:gd name="connsiteX120" fmla="*/ 142626 w 570592"/>
                  <a:gd name="connsiteY120" fmla="*/ 38180 h 606792"/>
                  <a:gd name="connsiteX121" fmla="*/ 155005 w 570592"/>
                  <a:gd name="connsiteY121" fmla="*/ 34789 h 606792"/>
                  <a:gd name="connsiteX122" fmla="*/ 285297 w 570592"/>
                  <a:gd name="connsiteY122" fmla="*/ 0 h 606792"/>
                  <a:gd name="connsiteX123" fmla="*/ 310065 w 570592"/>
                  <a:gd name="connsiteY123" fmla="*/ 24721 h 606792"/>
                  <a:gd name="connsiteX124" fmla="*/ 310065 w 570592"/>
                  <a:gd name="connsiteY124" fmla="*/ 80492 h 606792"/>
                  <a:gd name="connsiteX125" fmla="*/ 285297 w 570592"/>
                  <a:gd name="connsiteY125" fmla="*/ 105213 h 606792"/>
                  <a:gd name="connsiteX126" fmla="*/ 260528 w 570592"/>
                  <a:gd name="connsiteY126" fmla="*/ 80492 h 606792"/>
                  <a:gd name="connsiteX127" fmla="*/ 260528 w 570592"/>
                  <a:gd name="connsiteY127" fmla="*/ 24721 h 606792"/>
                  <a:gd name="connsiteX128" fmla="*/ 285297 w 570592"/>
                  <a:gd name="connsiteY128"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70592" h="606792">
                    <a:moveTo>
                      <a:pt x="254274" y="495344"/>
                    </a:moveTo>
                    <a:lnTo>
                      <a:pt x="254274" y="520211"/>
                    </a:lnTo>
                    <a:lnTo>
                      <a:pt x="316388" y="520211"/>
                    </a:lnTo>
                    <a:lnTo>
                      <a:pt x="316388" y="495344"/>
                    </a:lnTo>
                    <a:close/>
                    <a:moveTo>
                      <a:pt x="462463" y="362283"/>
                    </a:moveTo>
                    <a:cubicBezTo>
                      <a:pt x="466841" y="362283"/>
                      <a:pt x="471068" y="363413"/>
                      <a:pt x="474842" y="365597"/>
                    </a:cubicBezTo>
                    <a:lnTo>
                      <a:pt x="523225" y="393462"/>
                    </a:lnTo>
                    <a:cubicBezTo>
                      <a:pt x="528961" y="396775"/>
                      <a:pt x="533112" y="402122"/>
                      <a:pt x="534773" y="408449"/>
                    </a:cubicBezTo>
                    <a:cubicBezTo>
                      <a:pt x="536509" y="414850"/>
                      <a:pt x="535603" y="421553"/>
                      <a:pt x="532282" y="427201"/>
                    </a:cubicBezTo>
                    <a:cubicBezTo>
                      <a:pt x="527904" y="434883"/>
                      <a:pt x="519677" y="439552"/>
                      <a:pt x="510846" y="439552"/>
                    </a:cubicBezTo>
                    <a:cubicBezTo>
                      <a:pt x="506543" y="439552"/>
                      <a:pt x="502241" y="438422"/>
                      <a:pt x="498467" y="436238"/>
                    </a:cubicBezTo>
                    <a:lnTo>
                      <a:pt x="450084" y="408373"/>
                    </a:lnTo>
                    <a:cubicBezTo>
                      <a:pt x="444348" y="405060"/>
                      <a:pt x="440272" y="399788"/>
                      <a:pt x="438536" y="393386"/>
                    </a:cubicBezTo>
                    <a:cubicBezTo>
                      <a:pt x="436800" y="386985"/>
                      <a:pt x="437706" y="380358"/>
                      <a:pt x="441027" y="374634"/>
                    </a:cubicBezTo>
                    <a:cubicBezTo>
                      <a:pt x="445405" y="367028"/>
                      <a:pt x="453632" y="362283"/>
                      <a:pt x="462463" y="362283"/>
                    </a:cubicBezTo>
                    <a:close/>
                    <a:moveTo>
                      <a:pt x="107993" y="362283"/>
                    </a:moveTo>
                    <a:cubicBezTo>
                      <a:pt x="116822" y="362283"/>
                      <a:pt x="125048" y="367028"/>
                      <a:pt x="129500" y="374634"/>
                    </a:cubicBezTo>
                    <a:cubicBezTo>
                      <a:pt x="132821" y="380358"/>
                      <a:pt x="133651" y="387060"/>
                      <a:pt x="131991" y="393386"/>
                    </a:cubicBezTo>
                    <a:cubicBezTo>
                      <a:pt x="130255" y="399788"/>
                      <a:pt x="126180" y="405135"/>
                      <a:pt x="120445" y="408449"/>
                    </a:cubicBezTo>
                    <a:lnTo>
                      <a:pt x="72147" y="436238"/>
                    </a:lnTo>
                    <a:cubicBezTo>
                      <a:pt x="68374" y="438422"/>
                      <a:pt x="64073" y="439552"/>
                      <a:pt x="59696" y="439552"/>
                    </a:cubicBezTo>
                    <a:cubicBezTo>
                      <a:pt x="50942" y="439552"/>
                      <a:pt x="42716" y="434883"/>
                      <a:pt x="38264" y="427201"/>
                    </a:cubicBezTo>
                    <a:cubicBezTo>
                      <a:pt x="31472" y="415453"/>
                      <a:pt x="35472" y="400315"/>
                      <a:pt x="47320" y="393462"/>
                    </a:cubicBezTo>
                    <a:lnTo>
                      <a:pt x="95617" y="365672"/>
                    </a:lnTo>
                    <a:cubicBezTo>
                      <a:pt x="99390" y="363488"/>
                      <a:pt x="103692" y="362283"/>
                      <a:pt x="107993" y="362283"/>
                    </a:cubicBezTo>
                    <a:close/>
                    <a:moveTo>
                      <a:pt x="489992" y="260034"/>
                    </a:moveTo>
                    <a:lnTo>
                      <a:pt x="545838" y="260034"/>
                    </a:lnTo>
                    <a:cubicBezTo>
                      <a:pt x="559498" y="260034"/>
                      <a:pt x="570592" y="271193"/>
                      <a:pt x="570592" y="284840"/>
                    </a:cubicBezTo>
                    <a:cubicBezTo>
                      <a:pt x="570592" y="298487"/>
                      <a:pt x="559498" y="309571"/>
                      <a:pt x="545838" y="309571"/>
                    </a:cubicBezTo>
                    <a:lnTo>
                      <a:pt x="489992" y="309571"/>
                    </a:lnTo>
                    <a:cubicBezTo>
                      <a:pt x="476332" y="309571"/>
                      <a:pt x="465238" y="298487"/>
                      <a:pt x="465238" y="284840"/>
                    </a:cubicBezTo>
                    <a:cubicBezTo>
                      <a:pt x="465238" y="271193"/>
                      <a:pt x="476332" y="260034"/>
                      <a:pt x="489992" y="260034"/>
                    </a:cubicBezTo>
                    <a:close/>
                    <a:moveTo>
                      <a:pt x="24829" y="260034"/>
                    </a:moveTo>
                    <a:lnTo>
                      <a:pt x="80600" y="260034"/>
                    </a:lnTo>
                    <a:cubicBezTo>
                      <a:pt x="94260" y="260034"/>
                      <a:pt x="105354" y="271193"/>
                      <a:pt x="105354" y="284840"/>
                    </a:cubicBezTo>
                    <a:cubicBezTo>
                      <a:pt x="105354" y="298412"/>
                      <a:pt x="94260" y="309571"/>
                      <a:pt x="80600" y="309571"/>
                    </a:cubicBezTo>
                    <a:lnTo>
                      <a:pt x="24829" y="309571"/>
                    </a:lnTo>
                    <a:cubicBezTo>
                      <a:pt x="11169" y="309571"/>
                      <a:pt x="0" y="298487"/>
                      <a:pt x="0" y="284840"/>
                    </a:cubicBezTo>
                    <a:cubicBezTo>
                      <a:pt x="0" y="271193"/>
                      <a:pt x="11169" y="260034"/>
                      <a:pt x="24829" y="260034"/>
                    </a:cubicBezTo>
                    <a:close/>
                    <a:moveTo>
                      <a:pt x="285185" y="185305"/>
                    </a:moveTo>
                    <a:lnTo>
                      <a:pt x="325864" y="185305"/>
                    </a:lnTo>
                    <a:cubicBezTo>
                      <a:pt x="330996" y="185305"/>
                      <a:pt x="333713" y="189224"/>
                      <a:pt x="331902" y="193972"/>
                    </a:cubicBezTo>
                    <a:lnTo>
                      <a:pt x="308506" y="257959"/>
                    </a:lnTo>
                    <a:cubicBezTo>
                      <a:pt x="306770" y="262782"/>
                      <a:pt x="309487" y="266626"/>
                      <a:pt x="314543" y="266626"/>
                    </a:cubicBezTo>
                    <a:lnTo>
                      <a:pt x="328959" y="266626"/>
                    </a:lnTo>
                    <a:cubicBezTo>
                      <a:pt x="334091" y="266626"/>
                      <a:pt x="335751" y="269942"/>
                      <a:pt x="332657" y="274012"/>
                    </a:cubicBezTo>
                    <a:lnTo>
                      <a:pt x="253487" y="378395"/>
                    </a:lnTo>
                    <a:cubicBezTo>
                      <a:pt x="250392" y="382465"/>
                      <a:pt x="248430" y="381636"/>
                      <a:pt x="249109" y="376586"/>
                    </a:cubicBezTo>
                    <a:lnTo>
                      <a:pt x="257336" y="313580"/>
                    </a:lnTo>
                    <a:cubicBezTo>
                      <a:pt x="258015" y="308530"/>
                      <a:pt x="254392" y="304385"/>
                      <a:pt x="249260" y="304385"/>
                    </a:cubicBezTo>
                    <a:lnTo>
                      <a:pt x="241562" y="304385"/>
                    </a:lnTo>
                    <a:cubicBezTo>
                      <a:pt x="236430" y="304385"/>
                      <a:pt x="233713" y="300541"/>
                      <a:pt x="235524" y="295718"/>
                    </a:cubicBezTo>
                    <a:lnTo>
                      <a:pt x="272732" y="193972"/>
                    </a:lnTo>
                    <a:cubicBezTo>
                      <a:pt x="274543" y="189224"/>
                      <a:pt x="280053" y="185305"/>
                      <a:pt x="285185" y="185305"/>
                    </a:cubicBezTo>
                    <a:close/>
                    <a:moveTo>
                      <a:pt x="285293" y="160925"/>
                    </a:moveTo>
                    <a:cubicBezTo>
                      <a:pt x="216915" y="160925"/>
                      <a:pt x="161215" y="216536"/>
                      <a:pt x="161215" y="284882"/>
                    </a:cubicBezTo>
                    <a:cubicBezTo>
                      <a:pt x="161215" y="331601"/>
                      <a:pt x="187706" y="373874"/>
                      <a:pt x="230273" y="395199"/>
                    </a:cubicBezTo>
                    <a:lnTo>
                      <a:pt x="250877" y="405447"/>
                    </a:lnTo>
                    <a:lnTo>
                      <a:pt x="254274" y="407105"/>
                    </a:lnTo>
                    <a:lnTo>
                      <a:pt x="254274" y="410948"/>
                    </a:lnTo>
                    <a:lnTo>
                      <a:pt x="254274" y="445912"/>
                    </a:lnTo>
                    <a:lnTo>
                      <a:pt x="316388" y="445912"/>
                    </a:lnTo>
                    <a:lnTo>
                      <a:pt x="316388" y="410948"/>
                    </a:lnTo>
                    <a:lnTo>
                      <a:pt x="316388" y="407105"/>
                    </a:lnTo>
                    <a:lnTo>
                      <a:pt x="319785" y="405447"/>
                    </a:lnTo>
                    <a:lnTo>
                      <a:pt x="340313" y="395199"/>
                    </a:lnTo>
                    <a:cubicBezTo>
                      <a:pt x="382956" y="373874"/>
                      <a:pt x="409371" y="331601"/>
                      <a:pt x="409371" y="284882"/>
                    </a:cubicBezTo>
                    <a:cubicBezTo>
                      <a:pt x="409371" y="216536"/>
                      <a:pt x="353747" y="160925"/>
                      <a:pt x="285293" y="160925"/>
                    </a:cubicBezTo>
                    <a:close/>
                    <a:moveTo>
                      <a:pt x="510845" y="130052"/>
                    </a:moveTo>
                    <a:cubicBezTo>
                      <a:pt x="519752" y="130052"/>
                      <a:pt x="527979" y="134801"/>
                      <a:pt x="532282" y="142414"/>
                    </a:cubicBezTo>
                    <a:cubicBezTo>
                      <a:pt x="535603" y="148143"/>
                      <a:pt x="536509" y="154777"/>
                      <a:pt x="534773" y="161184"/>
                    </a:cubicBezTo>
                    <a:cubicBezTo>
                      <a:pt x="533112" y="167516"/>
                      <a:pt x="528961" y="172868"/>
                      <a:pt x="523224" y="176185"/>
                    </a:cubicBezTo>
                    <a:lnTo>
                      <a:pt x="474839" y="204075"/>
                    </a:lnTo>
                    <a:cubicBezTo>
                      <a:pt x="471065" y="206261"/>
                      <a:pt x="466762" y="207392"/>
                      <a:pt x="462460" y="207392"/>
                    </a:cubicBezTo>
                    <a:cubicBezTo>
                      <a:pt x="453628" y="207392"/>
                      <a:pt x="445401" y="202643"/>
                      <a:pt x="441098" y="195030"/>
                    </a:cubicBezTo>
                    <a:cubicBezTo>
                      <a:pt x="437777" y="189301"/>
                      <a:pt x="436871" y="182667"/>
                      <a:pt x="438532" y="176260"/>
                    </a:cubicBezTo>
                    <a:cubicBezTo>
                      <a:pt x="440268" y="169853"/>
                      <a:pt x="444419" y="164501"/>
                      <a:pt x="450081" y="161259"/>
                    </a:cubicBezTo>
                    <a:lnTo>
                      <a:pt x="498541" y="133293"/>
                    </a:lnTo>
                    <a:cubicBezTo>
                      <a:pt x="502315" y="131183"/>
                      <a:pt x="506542" y="130052"/>
                      <a:pt x="510845" y="130052"/>
                    </a:cubicBezTo>
                    <a:close/>
                    <a:moveTo>
                      <a:pt x="59770" y="129981"/>
                    </a:moveTo>
                    <a:cubicBezTo>
                      <a:pt x="64071" y="129981"/>
                      <a:pt x="68297" y="131187"/>
                      <a:pt x="72070" y="133297"/>
                    </a:cubicBezTo>
                    <a:lnTo>
                      <a:pt x="120440" y="161262"/>
                    </a:lnTo>
                    <a:cubicBezTo>
                      <a:pt x="126175" y="164578"/>
                      <a:pt x="130325" y="169854"/>
                      <a:pt x="132061" y="176261"/>
                    </a:cubicBezTo>
                    <a:cubicBezTo>
                      <a:pt x="133721" y="182668"/>
                      <a:pt x="132891" y="189301"/>
                      <a:pt x="129571" y="195030"/>
                    </a:cubicBezTo>
                    <a:cubicBezTo>
                      <a:pt x="125119" y="202642"/>
                      <a:pt x="116893" y="207391"/>
                      <a:pt x="108064" y="207391"/>
                    </a:cubicBezTo>
                    <a:cubicBezTo>
                      <a:pt x="103763" y="207391"/>
                      <a:pt x="99462" y="206260"/>
                      <a:pt x="95689" y="204075"/>
                    </a:cubicBezTo>
                    <a:lnTo>
                      <a:pt x="47319" y="176186"/>
                    </a:lnTo>
                    <a:cubicBezTo>
                      <a:pt x="35547" y="169327"/>
                      <a:pt x="31472" y="154176"/>
                      <a:pt x="38263" y="142418"/>
                    </a:cubicBezTo>
                    <a:cubicBezTo>
                      <a:pt x="42640" y="134730"/>
                      <a:pt x="50865" y="129981"/>
                      <a:pt x="59770" y="129981"/>
                    </a:cubicBezTo>
                    <a:close/>
                    <a:moveTo>
                      <a:pt x="285293" y="111493"/>
                    </a:moveTo>
                    <a:cubicBezTo>
                      <a:pt x="381069" y="111493"/>
                      <a:pt x="458957" y="189258"/>
                      <a:pt x="458957" y="284882"/>
                    </a:cubicBezTo>
                    <a:cubicBezTo>
                      <a:pt x="458957" y="349233"/>
                      <a:pt x="423409" y="407406"/>
                      <a:pt x="365899" y="437623"/>
                    </a:cubicBezTo>
                    <a:lnTo>
                      <a:pt x="365899" y="526390"/>
                    </a:lnTo>
                    <a:cubicBezTo>
                      <a:pt x="365899" y="548242"/>
                      <a:pt x="349521" y="566478"/>
                      <a:pt x="328313" y="569266"/>
                    </a:cubicBezTo>
                    <a:cubicBezTo>
                      <a:pt x="325445" y="590440"/>
                      <a:pt x="307256" y="606792"/>
                      <a:pt x="285293" y="606792"/>
                    </a:cubicBezTo>
                    <a:cubicBezTo>
                      <a:pt x="263331" y="606792"/>
                      <a:pt x="245142" y="590440"/>
                      <a:pt x="242349" y="569266"/>
                    </a:cubicBezTo>
                    <a:cubicBezTo>
                      <a:pt x="221141" y="566478"/>
                      <a:pt x="204688" y="548242"/>
                      <a:pt x="204688" y="526314"/>
                    </a:cubicBezTo>
                    <a:lnTo>
                      <a:pt x="204688" y="437623"/>
                    </a:lnTo>
                    <a:cubicBezTo>
                      <a:pt x="147253" y="407406"/>
                      <a:pt x="111705" y="349233"/>
                      <a:pt x="111705" y="284882"/>
                    </a:cubicBezTo>
                    <a:cubicBezTo>
                      <a:pt x="111705" y="189258"/>
                      <a:pt x="189593" y="111493"/>
                      <a:pt x="285293" y="111493"/>
                    </a:cubicBezTo>
                    <a:close/>
                    <a:moveTo>
                      <a:pt x="415515" y="34859"/>
                    </a:moveTo>
                    <a:cubicBezTo>
                      <a:pt x="419817" y="34859"/>
                      <a:pt x="424118" y="35989"/>
                      <a:pt x="427892" y="38099"/>
                    </a:cubicBezTo>
                    <a:cubicBezTo>
                      <a:pt x="433628" y="41415"/>
                      <a:pt x="437703" y="46765"/>
                      <a:pt x="439439" y="53171"/>
                    </a:cubicBezTo>
                    <a:cubicBezTo>
                      <a:pt x="441175" y="59576"/>
                      <a:pt x="440269" y="66208"/>
                      <a:pt x="436949" y="71859"/>
                    </a:cubicBezTo>
                    <a:lnTo>
                      <a:pt x="409024" y="120163"/>
                    </a:lnTo>
                    <a:cubicBezTo>
                      <a:pt x="404647" y="127774"/>
                      <a:pt x="396420" y="132522"/>
                      <a:pt x="387590" y="132522"/>
                    </a:cubicBezTo>
                    <a:cubicBezTo>
                      <a:pt x="383213" y="132522"/>
                      <a:pt x="378987" y="131392"/>
                      <a:pt x="375213" y="129206"/>
                    </a:cubicBezTo>
                    <a:cubicBezTo>
                      <a:pt x="369477" y="125966"/>
                      <a:pt x="365402" y="120616"/>
                      <a:pt x="363666" y="114210"/>
                    </a:cubicBezTo>
                    <a:cubicBezTo>
                      <a:pt x="361930" y="107805"/>
                      <a:pt x="362836" y="101173"/>
                      <a:pt x="366156" y="95446"/>
                    </a:cubicBezTo>
                    <a:lnTo>
                      <a:pt x="394081" y="47142"/>
                    </a:lnTo>
                    <a:cubicBezTo>
                      <a:pt x="398458" y="39607"/>
                      <a:pt x="406685" y="34859"/>
                      <a:pt x="415515" y="34859"/>
                    </a:cubicBezTo>
                    <a:close/>
                    <a:moveTo>
                      <a:pt x="155005" y="34789"/>
                    </a:moveTo>
                    <a:cubicBezTo>
                      <a:pt x="163761" y="34789"/>
                      <a:pt x="171988" y="39537"/>
                      <a:pt x="176517" y="47148"/>
                    </a:cubicBezTo>
                    <a:lnTo>
                      <a:pt x="204370" y="95376"/>
                    </a:lnTo>
                    <a:cubicBezTo>
                      <a:pt x="207691" y="101103"/>
                      <a:pt x="208521" y="107735"/>
                      <a:pt x="206860" y="114140"/>
                    </a:cubicBezTo>
                    <a:cubicBezTo>
                      <a:pt x="205124" y="120546"/>
                      <a:pt x="201048" y="125821"/>
                      <a:pt x="195236" y="129136"/>
                    </a:cubicBezTo>
                    <a:cubicBezTo>
                      <a:pt x="191538" y="131322"/>
                      <a:pt x="187235" y="132452"/>
                      <a:pt x="182933" y="132452"/>
                    </a:cubicBezTo>
                    <a:cubicBezTo>
                      <a:pt x="174102" y="132452"/>
                      <a:pt x="165874" y="127704"/>
                      <a:pt x="161421" y="120093"/>
                    </a:cubicBezTo>
                    <a:lnTo>
                      <a:pt x="133568" y="71865"/>
                    </a:lnTo>
                    <a:cubicBezTo>
                      <a:pt x="130247" y="66213"/>
                      <a:pt x="129417" y="59506"/>
                      <a:pt x="131078" y="53176"/>
                    </a:cubicBezTo>
                    <a:cubicBezTo>
                      <a:pt x="132814" y="46771"/>
                      <a:pt x="136890" y="41420"/>
                      <a:pt x="142626" y="38180"/>
                    </a:cubicBezTo>
                    <a:cubicBezTo>
                      <a:pt x="146400" y="35995"/>
                      <a:pt x="150627" y="34789"/>
                      <a:pt x="155005" y="34789"/>
                    </a:cubicBezTo>
                    <a:close/>
                    <a:moveTo>
                      <a:pt x="285297" y="0"/>
                    </a:moveTo>
                    <a:cubicBezTo>
                      <a:pt x="298964" y="0"/>
                      <a:pt x="310065" y="11079"/>
                      <a:pt x="310065" y="24721"/>
                    </a:cubicBezTo>
                    <a:lnTo>
                      <a:pt x="310065" y="80492"/>
                    </a:lnTo>
                    <a:cubicBezTo>
                      <a:pt x="310065" y="94134"/>
                      <a:pt x="298964" y="105213"/>
                      <a:pt x="285297" y="105213"/>
                    </a:cubicBezTo>
                    <a:cubicBezTo>
                      <a:pt x="271629" y="105213"/>
                      <a:pt x="260528" y="94134"/>
                      <a:pt x="260528" y="80492"/>
                    </a:cubicBezTo>
                    <a:lnTo>
                      <a:pt x="260528" y="24721"/>
                    </a:lnTo>
                    <a:cubicBezTo>
                      <a:pt x="260528" y="11079"/>
                      <a:pt x="271629" y="0"/>
                      <a:pt x="285297" y="0"/>
                    </a:cubicBezTo>
                    <a:close/>
                  </a:path>
                </a:pathLst>
              </a:custGeom>
              <a:solidFill>
                <a:schemeClr val="bg1"/>
              </a:solidFill>
              <a:ln>
                <a:noFill/>
              </a:ln>
            </p:spPr>
            <p:txBody>
              <a:bodyPr/>
              <a:lstStyle/>
              <a:p>
                <a:endParaRPr lang="zh-CN" altLang="en-US">
                  <a:cs typeface="+mn-ea"/>
                  <a:sym typeface="+mn-lt"/>
                </a:endParaRPr>
              </a:p>
            </p:txBody>
          </p:sp>
        </p:grpSp>
        <p:grpSp>
          <p:nvGrpSpPr>
            <p:cNvPr id="71" name="组合 70"/>
            <p:cNvGrpSpPr/>
            <p:nvPr/>
          </p:nvGrpSpPr>
          <p:grpSpPr>
            <a:xfrm>
              <a:off x="12322" y="2603"/>
              <a:ext cx="1581" cy="1402"/>
              <a:chOff x="7824545" y="1653131"/>
              <a:chExt cx="1004180" cy="889998"/>
            </a:xfrm>
          </p:grpSpPr>
          <p:sp>
            <p:nvSpPr>
              <p:cNvPr id="82" name="Freeform 5"/>
              <p:cNvSpPr/>
              <p:nvPr/>
            </p:nvSpPr>
            <p:spPr bwMode="auto">
              <a:xfrm rot="10800000">
                <a:off x="7824545" y="1653131"/>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0" name="statistics_87578"/>
              <p:cNvSpPr>
                <a:spLocks noChangeAspect="1"/>
              </p:cNvSpPr>
              <p:nvPr/>
            </p:nvSpPr>
            <p:spPr bwMode="auto">
              <a:xfrm>
                <a:off x="8141113" y="1912435"/>
                <a:ext cx="371044" cy="37139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chemeClr val="bg1"/>
              </a:solidFill>
              <a:ln>
                <a:noFill/>
              </a:ln>
            </p:spPr>
            <p:txBody>
              <a:bodyPr/>
              <a:lstStyle/>
              <a:p>
                <a:endParaRPr lang="zh-CN" altLang="en-US">
                  <a:cs typeface="+mn-ea"/>
                  <a:sym typeface="+mn-lt"/>
                </a:endParaRPr>
              </a:p>
            </p:txBody>
          </p:sp>
        </p:grpSp>
        <p:grpSp>
          <p:nvGrpSpPr>
            <p:cNvPr id="72" name="组合 71"/>
            <p:cNvGrpSpPr/>
            <p:nvPr/>
          </p:nvGrpSpPr>
          <p:grpSpPr>
            <a:xfrm>
              <a:off x="12322" y="6800"/>
              <a:ext cx="1581" cy="1402"/>
              <a:chOff x="7824545" y="4317893"/>
              <a:chExt cx="1004180" cy="889998"/>
            </a:xfrm>
          </p:grpSpPr>
          <p:sp>
            <p:nvSpPr>
              <p:cNvPr id="83" name="Freeform 5"/>
              <p:cNvSpPr/>
              <p:nvPr/>
            </p:nvSpPr>
            <p:spPr bwMode="auto">
              <a:xfrm rot="10800000">
                <a:off x="7824545" y="4317893"/>
                <a:ext cx="1004180" cy="88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AA1"/>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cs typeface="+mn-ea"/>
                  <a:sym typeface="+mn-lt"/>
                </a:endParaRPr>
              </a:p>
            </p:txBody>
          </p:sp>
          <p:sp>
            <p:nvSpPr>
              <p:cNvPr id="151" name="arrows-in-dart-boards_16065"/>
              <p:cNvSpPr>
                <a:spLocks noChangeAspect="1"/>
              </p:cNvSpPr>
              <p:nvPr/>
            </p:nvSpPr>
            <p:spPr bwMode="auto">
              <a:xfrm>
                <a:off x="8140941" y="4577546"/>
                <a:ext cx="371389" cy="370693"/>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txBody>
              <a:bodyPr/>
              <a:lstStyle/>
              <a:p>
                <a:endParaRPr lang="zh-CN" altLang="en-US">
                  <a:cs typeface="+mn-ea"/>
                  <a:sym typeface="+mn-lt"/>
                </a:endParaRPr>
              </a:p>
            </p:txBody>
          </p:sp>
        </p:grpSp>
      </p:grpSp>
      <p:sp>
        <p:nvSpPr>
          <p:cNvPr id="9" name="文本框 8"/>
          <p:cNvSpPr txBox="1"/>
          <p:nvPr/>
        </p:nvSpPr>
        <p:spPr>
          <a:xfrm>
            <a:off x="8743950" y="6274435"/>
            <a:ext cx="3271520" cy="245110"/>
          </a:xfrm>
          <a:prstGeom prst="rect">
            <a:avLst/>
          </a:prstGeom>
          <a:noFill/>
        </p:spPr>
        <p:txBody>
          <a:bodyPr wrap="square" rtlCol="0">
            <a:spAutoFit/>
          </a:bodyPr>
          <a:lstStyle/>
          <a:p>
            <a:pPr algn="r"/>
            <a:r>
              <a:rPr lang="en-US" altLang="zh-CN" sz="1000" dirty="0">
                <a:solidFill>
                  <a:schemeClr val="tx1">
                    <a:lumMod val="65000"/>
                    <a:lumOff val="35000"/>
                  </a:schemeClr>
                </a:solidFill>
                <a:cs typeface="+mn-ea"/>
                <a:sym typeface="+mn-lt"/>
              </a:rPr>
              <a:t>© 2030 Mid year summary</a:t>
            </a:r>
            <a:endParaRPr lang="zh-CN" altLang="en-US" sz="1000" dirty="0">
              <a:solidFill>
                <a:schemeClr val="tx1">
                  <a:lumMod val="65000"/>
                  <a:lumOff val="35000"/>
                </a:schemeClr>
              </a:solidFill>
              <a:cs typeface="+mn-ea"/>
              <a:sym typeface="+mn-lt"/>
            </a:endParaRPr>
          </a:p>
        </p:txBody>
      </p:sp>
      <p:grpSp>
        <p:nvGrpSpPr>
          <p:cNvPr id="10" name="组合 9"/>
          <p:cNvGrpSpPr/>
          <p:nvPr/>
        </p:nvGrpSpPr>
        <p:grpSpPr>
          <a:xfrm>
            <a:off x="3175" y="2974"/>
            <a:ext cx="1313815" cy="1072515"/>
            <a:chOff x="5" y="5"/>
            <a:chExt cx="2069" cy="2470"/>
          </a:xfrm>
        </p:grpSpPr>
        <p:sp>
          <p:nvSpPr>
            <p:cNvPr id="12" name="任意多边形 11"/>
            <p:cNvSpPr/>
            <p:nvPr/>
          </p:nvSpPr>
          <p:spPr bwMode="auto">
            <a:xfrm rot="5400000" flipV="1">
              <a:off x="-358" y="367"/>
              <a:ext cx="2470" cy="1745"/>
            </a:xfrm>
            <a:custGeom>
              <a:avLst/>
              <a:gdLst>
                <a:gd name="connsiteX0" fmla="*/ 2066987 w 9143999"/>
                <a:gd name="connsiteY0" fmla="*/ 2450281 h 2450639"/>
                <a:gd name="connsiteX1" fmla="*/ 1174466 w 9143999"/>
                <a:gd name="connsiteY1" fmla="*/ 2437948 h 2450639"/>
                <a:gd name="connsiteX2" fmla="*/ 146634 w 9143999"/>
                <a:gd name="connsiteY2" fmla="*/ 2222367 h 2450639"/>
                <a:gd name="connsiteX3" fmla="*/ 0 w 9143999"/>
                <a:gd name="connsiteY3" fmla="*/ 2189002 h 2450639"/>
                <a:gd name="connsiteX4" fmla="*/ 0 w 9143999"/>
                <a:gd name="connsiteY4" fmla="*/ 0 h 2450639"/>
                <a:gd name="connsiteX5" fmla="*/ 9143999 w 9143999"/>
                <a:gd name="connsiteY5" fmla="*/ 0 h 2450639"/>
                <a:gd name="connsiteX6" fmla="*/ 9143999 w 9143999"/>
                <a:gd name="connsiteY6" fmla="*/ 73831 h 2450639"/>
                <a:gd name="connsiteX7" fmla="*/ 8969016 w 9143999"/>
                <a:gd name="connsiteY7" fmla="*/ 70309 h 2450639"/>
                <a:gd name="connsiteX8" fmla="*/ 7201140 w 9143999"/>
                <a:gd name="connsiteY8" fmla="*/ 553686 h 2450639"/>
                <a:gd name="connsiteX9" fmla="*/ 2349390 w 9143999"/>
                <a:gd name="connsiteY9" fmla="*/ 2441885 h 2450639"/>
                <a:gd name="connsiteX10" fmla="*/ 2066987 w 9143999"/>
                <a:gd name="connsiteY10" fmla="*/ 2450281 h 245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3999" h="2450639">
                  <a:moveTo>
                    <a:pt x="2066987" y="2450281"/>
                  </a:moveTo>
                  <a:cubicBezTo>
                    <a:pt x="1756267" y="2452866"/>
                    <a:pt x="1385134" y="2440698"/>
                    <a:pt x="1174466" y="2437948"/>
                  </a:cubicBezTo>
                  <a:cubicBezTo>
                    <a:pt x="437131" y="2428325"/>
                    <a:pt x="551321" y="2308428"/>
                    <a:pt x="146634" y="2222367"/>
                  </a:cubicBezTo>
                  <a:lnTo>
                    <a:pt x="0" y="2189002"/>
                  </a:lnTo>
                  <a:lnTo>
                    <a:pt x="0" y="0"/>
                  </a:lnTo>
                  <a:lnTo>
                    <a:pt x="9143999" y="0"/>
                  </a:lnTo>
                  <a:lnTo>
                    <a:pt x="9143999" y="73831"/>
                  </a:lnTo>
                  <a:lnTo>
                    <a:pt x="8969016" y="70309"/>
                  </a:lnTo>
                  <a:cubicBezTo>
                    <a:pt x="7878916" y="63332"/>
                    <a:pt x="7671385" y="294490"/>
                    <a:pt x="7201140" y="553686"/>
                  </a:cubicBezTo>
                  <a:cubicBezTo>
                    <a:pt x="5596035" y="1444060"/>
                    <a:pt x="4553690" y="2309883"/>
                    <a:pt x="2349390" y="2441885"/>
                  </a:cubicBezTo>
                  <a:cubicBezTo>
                    <a:pt x="2267422" y="2446920"/>
                    <a:pt x="2170561" y="2449420"/>
                    <a:pt x="2066987" y="2450281"/>
                  </a:cubicBezTo>
                  <a:close/>
                </a:path>
              </a:pathLst>
            </a:custGeom>
            <a:solidFill>
              <a:srgbClr val="00AAA1"/>
            </a:solidFill>
            <a:ln>
              <a:noFill/>
            </a:ln>
          </p:spPr>
          <p:txBody>
            <a:bodyPr vert="horz" wrap="square" lIns="121920" tIns="60960" rIns="121920" bIns="60960" numCol="1" anchor="t" anchorCtr="0" compatLnSpc="1">
              <a:noAutofit/>
            </a:bodyPr>
            <a:lstStyle/>
            <a:p>
              <a:endParaRPr lang="zh-CN" altLang="en-US" sz="2400">
                <a:cs typeface="+mn-ea"/>
                <a:sym typeface="+mn-lt"/>
              </a:endParaRPr>
            </a:p>
          </p:txBody>
        </p:sp>
        <p:sp>
          <p:nvSpPr>
            <p:cNvPr id="74" name="文本框 73"/>
            <p:cNvSpPr txBox="1"/>
            <p:nvPr/>
          </p:nvSpPr>
          <p:spPr>
            <a:xfrm>
              <a:off x="232" y="295"/>
              <a:ext cx="1842" cy="777"/>
            </a:xfrm>
            <a:prstGeom prst="rect">
              <a:avLst/>
            </a:prstGeom>
            <a:noFill/>
          </p:spPr>
          <p:txBody>
            <a:bodyPr wrap="square" rtlCol="0">
              <a:spAutoFit/>
            </a:bodyPr>
            <a:lstStyle/>
            <a:p>
              <a:pPr algn="l"/>
              <a:r>
                <a:rPr lang="en-US" altLang="zh-CN" sz="1600" dirty="0">
                  <a:solidFill>
                    <a:schemeClr val="bg1"/>
                  </a:solidFill>
                  <a:effectLst/>
                  <a:cs typeface="+mn-ea"/>
                  <a:sym typeface="+mn-lt"/>
                </a:rPr>
                <a:t>LOGO</a:t>
              </a:r>
              <a:endParaRPr lang="en-US" altLang="zh-CN" sz="1600" dirty="0">
                <a:solidFill>
                  <a:schemeClr val="bg1"/>
                </a:solidFill>
                <a:effectLst/>
                <a:cs typeface="+mn-ea"/>
                <a:sym typeface="+mn-lt"/>
              </a:endParaRPr>
            </a:p>
          </p:txBody>
        </p:sp>
      </p:grpSp>
      <p:grpSp>
        <p:nvGrpSpPr>
          <p:cNvPr id="51" name="组合 50"/>
          <p:cNvGrpSpPr/>
          <p:nvPr/>
        </p:nvGrpSpPr>
        <p:grpSpPr>
          <a:xfrm>
            <a:off x="11029950" y="190500"/>
            <a:ext cx="1024890" cy="301625"/>
            <a:chOff x="16626" y="9772"/>
            <a:chExt cx="2230" cy="650"/>
          </a:xfrm>
        </p:grpSpPr>
        <p:grpSp>
          <p:nvGrpSpPr>
            <p:cNvPr id="52" name="组合 51"/>
            <p:cNvGrpSpPr/>
            <p:nvPr/>
          </p:nvGrpSpPr>
          <p:grpSpPr>
            <a:xfrm>
              <a:off x="16626" y="9772"/>
              <a:ext cx="722" cy="651"/>
              <a:chOff x="4634991" y="2138335"/>
              <a:chExt cx="428348" cy="386204"/>
            </a:xfrm>
          </p:grpSpPr>
          <p:sp>
            <p:nvSpPr>
              <p:cNvPr id="5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5" name="组合 54"/>
            <p:cNvGrpSpPr/>
            <p:nvPr/>
          </p:nvGrpSpPr>
          <p:grpSpPr>
            <a:xfrm>
              <a:off x="17380" y="9772"/>
              <a:ext cx="722" cy="651"/>
              <a:chOff x="5076056" y="2138335"/>
              <a:chExt cx="428348" cy="386204"/>
            </a:xfrm>
          </p:grpSpPr>
          <p:sp>
            <p:nvSpPr>
              <p:cNvPr id="56"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787B"/>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57"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nvGrpSpPr>
            <p:cNvPr id="58" name="组合 57"/>
            <p:cNvGrpSpPr/>
            <p:nvPr/>
          </p:nvGrpSpPr>
          <p:grpSpPr>
            <a:xfrm>
              <a:off x="18134" y="9772"/>
              <a:ext cx="722" cy="651"/>
              <a:chOff x="5557128" y="2138335"/>
              <a:chExt cx="428348" cy="386204"/>
            </a:xfrm>
          </p:grpSpPr>
          <p:sp>
            <p:nvSpPr>
              <p:cNvPr id="59"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AAA1"/>
              </a:solidFill>
              <a:ln w="9525" cap="flat">
                <a:noFill/>
                <a:prstDash val="solid"/>
                <a:miter lim="800000"/>
              </a:ln>
            </p:spPr>
            <p:txBody>
              <a:bodyPr vert="horz" wrap="square" lIns="121920" tIns="60960" rIns="121920" bIns="60960" numCol="1" anchor="t" anchorCtr="0" compatLnSpc="1"/>
              <a:lstStyle/>
              <a:p>
                <a:endParaRPr lang="zh-CN" altLang="en-US" sz="2400" dirty="0">
                  <a:cs typeface="+mn-ea"/>
                  <a:sym typeface="+mn-lt"/>
                </a:endParaRPr>
              </a:p>
            </p:txBody>
          </p:sp>
          <p:sp>
            <p:nvSpPr>
              <p:cNvPr id="60"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cs typeface="+mn-ea"/>
                  <a:sym typeface="+mn-lt"/>
                </a:endParaRPr>
              </a:p>
            </p:txBody>
          </p:sp>
        </p:grpSp>
      </p:grpSp>
      <p:sp>
        <p:nvSpPr>
          <p:cNvPr id="75" name="椭圆 74"/>
          <p:cNvSpPr/>
          <p:nvPr/>
        </p:nvSpPr>
        <p:spPr>
          <a:xfrm>
            <a:off x="9864725" y="-2421890"/>
            <a:ext cx="4525010" cy="428053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106" name="直接连接符 105"/>
          <p:cNvCxnSpPr/>
          <p:nvPr/>
        </p:nvCxnSpPr>
        <p:spPr>
          <a:xfrm>
            <a:off x="2522220" y="5853430"/>
            <a:ext cx="966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08810" y="2021840"/>
            <a:ext cx="3267075" cy="424180"/>
          </a:xfrm>
          <a:prstGeom prst="rect">
            <a:avLst/>
          </a:prstGeom>
          <a:noFill/>
          <a:ln>
            <a:noFill/>
          </a:ln>
          <a:effectLst>
            <a:outerShdw blurRad="127000" dist="38100" dir="2700000" algn="tl" rotWithShape="0">
              <a:prstClr val="black">
                <a:alpha val="25000"/>
              </a:prstClr>
            </a:outerShdw>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200" dirty="0">
                <a:solidFill>
                  <a:srgbClr val="00AAA1"/>
                </a:solidFill>
                <a:effectLst/>
                <a:cs typeface="+mn-ea"/>
                <a:sym typeface="+mn-lt"/>
              </a:rPr>
              <a:t>PART  TWO</a:t>
            </a:r>
            <a:endParaRPr lang="en-US" altLang="zh-CN" sz="3200" dirty="0">
              <a:solidFill>
                <a:srgbClr val="00AAA1"/>
              </a:solidFill>
              <a:effectLst/>
              <a:cs typeface="+mn-ea"/>
              <a:sym typeface="+mn-lt"/>
            </a:endParaRPr>
          </a:p>
        </p:txBody>
      </p:sp>
      <p:sp>
        <p:nvSpPr>
          <p:cNvPr id="49" name="TextBox 48"/>
          <p:cNvSpPr txBox="1"/>
          <p:nvPr/>
        </p:nvSpPr>
        <p:spPr>
          <a:xfrm>
            <a:off x="1025525" y="2698750"/>
            <a:ext cx="5314315" cy="1230630"/>
          </a:xfrm>
          <a:prstGeom prst="rect">
            <a:avLst/>
          </a:prstGeom>
          <a:noFill/>
        </p:spPr>
        <p:txBody>
          <a:bodyPr wrap="square" lIns="0" tIns="0" rIns="0" bIns="0" rtlCol="0">
            <a:spAutoFit/>
          </a:bodyPr>
          <a:lstStyle/>
          <a:p>
            <a:pPr marL="0" indent="0" algn="ctr">
              <a:buNone/>
            </a:pPr>
            <a:r>
              <a:rPr lang="zh-CN" altLang="en-US" sz="4000" dirty="0">
                <a:solidFill>
                  <a:schemeClr val="tx1">
                    <a:lumMod val="65000"/>
                    <a:lumOff val="35000"/>
                  </a:schemeClr>
                </a:solidFill>
                <a:cs typeface="+mn-ea"/>
                <a:sym typeface="+mn-lt"/>
              </a:rPr>
              <a:t>科室设备、物资运行及相关制度情况</a:t>
            </a:r>
            <a:endParaRPr lang="zh-CN" altLang="en-US" sz="4000" b="1" dirty="0">
              <a:solidFill>
                <a:schemeClr val="tx1">
                  <a:lumMod val="65000"/>
                  <a:lumOff val="35000"/>
                </a:schemeClr>
              </a:solidFill>
              <a:cs typeface="+mn-ea"/>
              <a:sym typeface="+mn-lt"/>
            </a:endParaRPr>
          </a:p>
        </p:txBody>
      </p:sp>
      <p:sp>
        <p:nvSpPr>
          <p:cNvPr id="29" name="TextBox 23"/>
          <p:cNvSpPr txBox="1">
            <a:spLocks noChangeArrowheads="1"/>
          </p:cNvSpPr>
          <p:nvPr/>
        </p:nvSpPr>
        <p:spPr bwMode="auto">
          <a:xfrm>
            <a:off x="1928155" y="4182794"/>
            <a:ext cx="1489710"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添加文字标题一</a:t>
            </a:r>
            <a:endParaRPr lang="zh-CN" altLang="en-US" sz="1200">
              <a:solidFill>
                <a:prstClr val="black">
                  <a:lumMod val="65000"/>
                  <a:lumOff val="35000"/>
                </a:prstClr>
              </a:solidFill>
              <a:latin typeface="+mn-lt"/>
              <a:ea typeface="+mn-ea"/>
              <a:cs typeface="+mn-ea"/>
              <a:sym typeface="+mn-lt"/>
            </a:endParaRPr>
          </a:p>
        </p:txBody>
      </p:sp>
      <p:sp>
        <p:nvSpPr>
          <p:cNvPr id="30" name="TextBox 24"/>
          <p:cNvSpPr txBox="1">
            <a:spLocks noChangeArrowheads="1"/>
          </p:cNvSpPr>
          <p:nvPr/>
        </p:nvSpPr>
        <p:spPr bwMode="auto">
          <a:xfrm>
            <a:off x="1928155" y="451140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添加文字标题二</a:t>
            </a:r>
            <a:endParaRPr lang="zh-CN" altLang="en-US" sz="1200">
              <a:solidFill>
                <a:prstClr val="black">
                  <a:lumMod val="65000"/>
                  <a:lumOff val="35000"/>
                </a:prstClr>
              </a:solidFill>
              <a:latin typeface="+mn-lt"/>
              <a:ea typeface="+mn-ea"/>
              <a:cs typeface="+mn-ea"/>
              <a:sym typeface="+mn-lt"/>
            </a:endParaRPr>
          </a:p>
        </p:txBody>
      </p:sp>
      <p:sp>
        <p:nvSpPr>
          <p:cNvPr id="31" name="TextBox 25"/>
          <p:cNvSpPr txBox="1">
            <a:spLocks noChangeArrowheads="1"/>
          </p:cNvSpPr>
          <p:nvPr/>
        </p:nvSpPr>
        <p:spPr bwMode="auto">
          <a:xfrm>
            <a:off x="1928155" y="4860656"/>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添加文字标题三</a:t>
            </a:r>
            <a:endParaRPr lang="zh-CN" altLang="en-US" sz="1200">
              <a:solidFill>
                <a:prstClr val="black">
                  <a:lumMod val="65000"/>
                  <a:lumOff val="35000"/>
                </a:prstClr>
              </a:solidFill>
              <a:latin typeface="+mn-lt"/>
              <a:ea typeface="+mn-ea"/>
              <a:cs typeface="+mn-ea"/>
              <a:sym typeface="+mn-lt"/>
            </a:endParaRPr>
          </a:p>
        </p:txBody>
      </p:sp>
      <p:sp>
        <p:nvSpPr>
          <p:cNvPr id="32" name="TextBox 23"/>
          <p:cNvSpPr txBox="1">
            <a:spLocks noChangeArrowheads="1"/>
          </p:cNvSpPr>
          <p:nvPr/>
        </p:nvSpPr>
        <p:spPr bwMode="auto">
          <a:xfrm>
            <a:off x="3801405" y="421771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添加文字标题四</a:t>
            </a:r>
            <a:endParaRPr lang="zh-CN" altLang="en-US" sz="1200">
              <a:solidFill>
                <a:prstClr val="black">
                  <a:lumMod val="65000"/>
                  <a:lumOff val="35000"/>
                </a:prstClr>
              </a:solidFill>
              <a:latin typeface="+mn-lt"/>
              <a:ea typeface="+mn-ea"/>
              <a:cs typeface="+mn-ea"/>
              <a:sym typeface="+mn-lt"/>
            </a:endParaRPr>
          </a:p>
        </p:txBody>
      </p:sp>
      <p:sp>
        <p:nvSpPr>
          <p:cNvPr id="33" name="TextBox 24"/>
          <p:cNvSpPr txBox="1">
            <a:spLocks noChangeArrowheads="1"/>
          </p:cNvSpPr>
          <p:nvPr/>
        </p:nvSpPr>
        <p:spPr bwMode="auto">
          <a:xfrm>
            <a:off x="3801405" y="454474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添加文字标题五</a:t>
            </a:r>
            <a:endParaRPr lang="zh-CN" altLang="en-US" sz="1200">
              <a:solidFill>
                <a:prstClr val="black">
                  <a:lumMod val="65000"/>
                  <a:lumOff val="35000"/>
                </a:prstClr>
              </a:solidFill>
              <a:latin typeface="+mn-lt"/>
              <a:ea typeface="+mn-ea"/>
              <a:cs typeface="+mn-ea"/>
              <a:sym typeface="+mn-lt"/>
            </a:endParaRPr>
          </a:p>
        </p:txBody>
      </p:sp>
      <p:sp>
        <p:nvSpPr>
          <p:cNvPr id="34" name="TextBox 25"/>
          <p:cNvSpPr txBox="1">
            <a:spLocks noChangeArrowheads="1"/>
          </p:cNvSpPr>
          <p:nvPr/>
        </p:nvSpPr>
        <p:spPr bwMode="auto">
          <a:xfrm>
            <a:off x="3801405" y="4895581"/>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Arial" panose="020B0604020202020204" pitchFamily="34" charset="0"/>
              <a:buChar char="•"/>
            </a:pPr>
            <a:r>
              <a:rPr lang="zh-CN" altLang="en-US" sz="1200">
                <a:solidFill>
                  <a:prstClr val="black">
                    <a:lumMod val="65000"/>
                    <a:lumOff val="35000"/>
                  </a:prstClr>
                </a:solidFill>
                <a:latin typeface="+mn-lt"/>
                <a:ea typeface="+mn-ea"/>
                <a:cs typeface="+mn-ea"/>
                <a:sym typeface="+mn-lt"/>
              </a:rPr>
              <a:t>添加文字标题六</a:t>
            </a:r>
            <a:endParaRPr lang="zh-CN" altLang="en-US" sz="120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2" presetClass="entr" presetSubtype="2" fill="hold"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wipe(right)">
                                      <p:cBhvr>
                                        <p:cTn id="12" dur="5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ppt_x"/>
                                          </p:val>
                                        </p:tav>
                                        <p:tav tm="100000">
                                          <p:val>
                                            <p:strVal val="#ppt_x"/>
                                          </p:val>
                                        </p:tav>
                                      </p:tavLst>
                                    </p:anim>
                                    <p:anim calcmode="lin" valueType="num">
                                      <p:cBhvr additive="base">
                                        <p:cTn id="25" dur="500" fill="hold"/>
                                        <p:tgtEl>
                                          <p:spTgt spid="7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75" grpId="0" bldLvl="0" animBg="1"/>
      <p:bldP spid="75" grpId="1" animBg="1"/>
      <p:bldP spid="4" grpId="0" bldLvl="0" animBg="1"/>
      <p:bldP spid="4" grpId="1" animBg="1"/>
      <p:bldP spid="49" grpId="0"/>
      <p:bldP spid="49" grpId="1"/>
      <p:bldP spid="29" grpId="0"/>
      <p:bldP spid="29" grpId="1"/>
      <p:bldP spid="30" grpId="0"/>
      <p:bldP spid="30" grpId="1"/>
      <p:bldP spid="31" grpId="0"/>
      <p:bldP spid="31" grpId="1"/>
      <p:bldP spid="32" grpId="0"/>
      <p:bldP spid="32" grpId="1"/>
      <p:bldP spid="33" grpId="0"/>
      <p:bldP spid="33" grpId="1"/>
      <p:bldP spid="34" grpId="0"/>
      <p:bldP spid="3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科室设备、物资运行及相关制度情况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643864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282"/>
          <p:cNvSpPr/>
          <p:nvPr/>
        </p:nvSpPr>
        <p:spPr bwMode="auto">
          <a:xfrm>
            <a:off x="739563" y="2140993"/>
            <a:ext cx="437074" cy="324000"/>
          </a:xfrm>
          <a:custGeom>
            <a:avLst/>
            <a:gdLst>
              <a:gd name="T0" fmla="*/ 85 w 87"/>
              <a:gd name="T1" fmla="*/ 56 h 79"/>
              <a:gd name="T2" fmla="*/ 76 w 87"/>
              <a:gd name="T3" fmla="*/ 56 h 79"/>
              <a:gd name="T4" fmla="*/ 76 w 87"/>
              <a:gd name="T5" fmla="*/ 45 h 79"/>
              <a:gd name="T6" fmla="*/ 72 w 87"/>
              <a:gd name="T7" fmla="*/ 40 h 79"/>
              <a:gd name="T8" fmla="*/ 45 w 87"/>
              <a:gd name="T9" fmla="*/ 40 h 79"/>
              <a:gd name="T10" fmla="*/ 45 w 87"/>
              <a:gd name="T11" fmla="*/ 23 h 79"/>
              <a:gd name="T12" fmla="*/ 54 w 87"/>
              <a:gd name="T13" fmla="*/ 23 h 79"/>
              <a:gd name="T14" fmla="*/ 56 w 87"/>
              <a:gd name="T15" fmla="*/ 21 h 79"/>
              <a:gd name="T16" fmla="*/ 56 w 87"/>
              <a:gd name="T17" fmla="*/ 2 h 79"/>
              <a:gd name="T18" fmla="*/ 54 w 87"/>
              <a:gd name="T19" fmla="*/ 0 h 79"/>
              <a:gd name="T20" fmla="*/ 34 w 87"/>
              <a:gd name="T21" fmla="*/ 0 h 79"/>
              <a:gd name="T22" fmla="*/ 32 w 87"/>
              <a:gd name="T23" fmla="*/ 2 h 79"/>
              <a:gd name="T24" fmla="*/ 32 w 87"/>
              <a:gd name="T25" fmla="*/ 21 h 79"/>
              <a:gd name="T26" fmla="*/ 34 w 87"/>
              <a:gd name="T27" fmla="*/ 23 h 79"/>
              <a:gd name="T28" fmla="*/ 43 w 87"/>
              <a:gd name="T29" fmla="*/ 23 h 79"/>
              <a:gd name="T30" fmla="*/ 43 w 87"/>
              <a:gd name="T31" fmla="*/ 40 h 79"/>
              <a:gd name="T32" fmla="*/ 16 w 87"/>
              <a:gd name="T33" fmla="*/ 40 h 79"/>
              <a:gd name="T34" fmla="*/ 11 w 87"/>
              <a:gd name="T35" fmla="*/ 45 h 79"/>
              <a:gd name="T36" fmla="*/ 11 w 87"/>
              <a:gd name="T37" fmla="*/ 56 h 79"/>
              <a:gd name="T38" fmla="*/ 2 w 87"/>
              <a:gd name="T39" fmla="*/ 56 h 79"/>
              <a:gd name="T40" fmla="*/ 0 w 87"/>
              <a:gd name="T41" fmla="*/ 58 h 79"/>
              <a:gd name="T42" fmla="*/ 0 w 87"/>
              <a:gd name="T43" fmla="*/ 77 h 79"/>
              <a:gd name="T44" fmla="*/ 2 w 87"/>
              <a:gd name="T45" fmla="*/ 79 h 79"/>
              <a:gd name="T46" fmla="*/ 23 w 87"/>
              <a:gd name="T47" fmla="*/ 79 h 79"/>
              <a:gd name="T48" fmla="*/ 25 w 87"/>
              <a:gd name="T49" fmla="*/ 77 h 79"/>
              <a:gd name="T50" fmla="*/ 25 w 87"/>
              <a:gd name="T51" fmla="*/ 58 h 79"/>
              <a:gd name="T52" fmla="*/ 23 w 87"/>
              <a:gd name="T53" fmla="*/ 56 h 79"/>
              <a:gd name="T54" fmla="*/ 14 w 87"/>
              <a:gd name="T55" fmla="*/ 56 h 79"/>
              <a:gd name="T56" fmla="*/ 14 w 87"/>
              <a:gd name="T57" fmla="*/ 45 h 79"/>
              <a:gd name="T58" fmla="*/ 16 w 87"/>
              <a:gd name="T59" fmla="*/ 42 h 79"/>
              <a:gd name="T60" fmla="*/ 43 w 87"/>
              <a:gd name="T61" fmla="*/ 42 h 79"/>
              <a:gd name="T62" fmla="*/ 43 w 87"/>
              <a:gd name="T63" fmla="*/ 56 h 79"/>
              <a:gd name="T64" fmla="*/ 34 w 87"/>
              <a:gd name="T65" fmla="*/ 56 h 79"/>
              <a:gd name="T66" fmla="*/ 32 w 87"/>
              <a:gd name="T67" fmla="*/ 58 h 79"/>
              <a:gd name="T68" fmla="*/ 32 w 87"/>
              <a:gd name="T69" fmla="*/ 77 h 79"/>
              <a:gd name="T70" fmla="*/ 34 w 87"/>
              <a:gd name="T71" fmla="*/ 79 h 79"/>
              <a:gd name="T72" fmla="*/ 54 w 87"/>
              <a:gd name="T73" fmla="*/ 79 h 79"/>
              <a:gd name="T74" fmla="*/ 56 w 87"/>
              <a:gd name="T75" fmla="*/ 77 h 79"/>
              <a:gd name="T76" fmla="*/ 56 w 87"/>
              <a:gd name="T77" fmla="*/ 58 h 79"/>
              <a:gd name="T78" fmla="*/ 54 w 87"/>
              <a:gd name="T79" fmla="*/ 56 h 79"/>
              <a:gd name="T80" fmla="*/ 45 w 87"/>
              <a:gd name="T81" fmla="*/ 56 h 79"/>
              <a:gd name="T82" fmla="*/ 45 w 87"/>
              <a:gd name="T83" fmla="*/ 42 h 79"/>
              <a:gd name="T84" fmla="*/ 72 w 87"/>
              <a:gd name="T85" fmla="*/ 42 h 79"/>
              <a:gd name="T86" fmla="*/ 74 w 87"/>
              <a:gd name="T87" fmla="*/ 45 h 79"/>
              <a:gd name="T88" fmla="*/ 74 w 87"/>
              <a:gd name="T89" fmla="*/ 56 h 79"/>
              <a:gd name="T90" fmla="*/ 65 w 87"/>
              <a:gd name="T91" fmla="*/ 56 h 79"/>
              <a:gd name="T92" fmla="*/ 63 w 87"/>
              <a:gd name="T93" fmla="*/ 58 h 79"/>
              <a:gd name="T94" fmla="*/ 63 w 87"/>
              <a:gd name="T95" fmla="*/ 77 h 79"/>
              <a:gd name="T96" fmla="*/ 65 w 87"/>
              <a:gd name="T97" fmla="*/ 79 h 79"/>
              <a:gd name="T98" fmla="*/ 85 w 87"/>
              <a:gd name="T99" fmla="*/ 79 h 79"/>
              <a:gd name="T100" fmla="*/ 87 w 87"/>
              <a:gd name="T101" fmla="*/ 77 h 79"/>
              <a:gd name="T102" fmla="*/ 87 w 87"/>
              <a:gd name="T103" fmla="*/ 58 h 79"/>
              <a:gd name="T104" fmla="*/ 85 w 87"/>
              <a:gd name="T10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79">
                <a:moveTo>
                  <a:pt x="85" y="56"/>
                </a:moveTo>
                <a:cubicBezTo>
                  <a:pt x="76" y="56"/>
                  <a:pt x="76" y="56"/>
                  <a:pt x="76" y="56"/>
                </a:cubicBezTo>
                <a:cubicBezTo>
                  <a:pt x="76" y="45"/>
                  <a:pt x="76" y="45"/>
                  <a:pt x="76" y="45"/>
                </a:cubicBezTo>
                <a:cubicBezTo>
                  <a:pt x="76" y="42"/>
                  <a:pt x="74" y="40"/>
                  <a:pt x="72" y="40"/>
                </a:cubicBezTo>
                <a:cubicBezTo>
                  <a:pt x="45" y="40"/>
                  <a:pt x="45" y="40"/>
                  <a:pt x="45" y="40"/>
                </a:cubicBezTo>
                <a:cubicBezTo>
                  <a:pt x="45" y="23"/>
                  <a:pt x="45" y="23"/>
                  <a:pt x="45" y="23"/>
                </a:cubicBezTo>
                <a:cubicBezTo>
                  <a:pt x="54" y="23"/>
                  <a:pt x="54" y="23"/>
                  <a:pt x="54" y="23"/>
                </a:cubicBezTo>
                <a:cubicBezTo>
                  <a:pt x="55" y="23"/>
                  <a:pt x="56" y="22"/>
                  <a:pt x="56" y="21"/>
                </a:cubicBezTo>
                <a:cubicBezTo>
                  <a:pt x="56" y="2"/>
                  <a:pt x="56" y="2"/>
                  <a:pt x="56" y="2"/>
                </a:cubicBezTo>
                <a:cubicBezTo>
                  <a:pt x="56" y="1"/>
                  <a:pt x="55" y="0"/>
                  <a:pt x="54" y="0"/>
                </a:cubicBezTo>
                <a:cubicBezTo>
                  <a:pt x="34" y="0"/>
                  <a:pt x="34" y="0"/>
                  <a:pt x="34" y="0"/>
                </a:cubicBezTo>
                <a:cubicBezTo>
                  <a:pt x="32" y="0"/>
                  <a:pt x="32" y="1"/>
                  <a:pt x="32" y="2"/>
                </a:cubicBezTo>
                <a:cubicBezTo>
                  <a:pt x="32" y="21"/>
                  <a:pt x="32" y="21"/>
                  <a:pt x="32" y="21"/>
                </a:cubicBezTo>
                <a:cubicBezTo>
                  <a:pt x="32" y="22"/>
                  <a:pt x="32" y="23"/>
                  <a:pt x="34" y="23"/>
                </a:cubicBezTo>
                <a:cubicBezTo>
                  <a:pt x="43" y="23"/>
                  <a:pt x="43" y="23"/>
                  <a:pt x="43" y="23"/>
                </a:cubicBezTo>
                <a:cubicBezTo>
                  <a:pt x="43" y="40"/>
                  <a:pt x="43" y="40"/>
                  <a:pt x="43" y="40"/>
                </a:cubicBezTo>
                <a:cubicBezTo>
                  <a:pt x="16" y="40"/>
                  <a:pt x="16" y="40"/>
                  <a:pt x="16" y="40"/>
                </a:cubicBezTo>
                <a:cubicBezTo>
                  <a:pt x="14" y="40"/>
                  <a:pt x="11" y="42"/>
                  <a:pt x="11" y="45"/>
                </a:cubicBezTo>
                <a:cubicBezTo>
                  <a:pt x="11" y="56"/>
                  <a:pt x="11" y="56"/>
                  <a:pt x="11" y="56"/>
                </a:cubicBezTo>
                <a:cubicBezTo>
                  <a:pt x="2" y="56"/>
                  <a:pt x="2" y="56"/>
                  <a:pt x="2" y="56"/>
                </a:cubicBezTo>
                <a:cubicBezTo>
                  <a:pt x="1" y="56"/>
                  <a:pt x="0" y="57"/>
                  <a:pt x="0" y="58"/>
                </a:cubicBezTo>
                <a:cubicBezTo>
                  <a:pt x="0" y="77"/>
                  <a:pt x="0" y="77"/>
                  <a:pt x="0" y="77"/>
                </a:cubicBezTo>
                <a:cubicBezTo>
                  <a:pt x="0" y="78"/>
                  <a:pt x="1" y="79"/>
                  <a:pt x="2" y="79"/>
                </a:cubicBezTo>
                <a:cubicBezTo>
                  <a:pt x="23" y="79"/>
                  <a:pt x="23" y="79"/>
                  <a:pt x="23" y="79"/>
                </a:cubicBezTo>
                <a:cubicBezTo>
                  <a:pt x="24" y="79"/>
                  <a:pt x="25" y="78"/>
                  <a:pt x="25" y="77"/>
                </a:cubicBezTo>
                <a:cubicBezTo>
                  <a:pt x="25" y="58"/>
                  <a:pt x="25" y="58"/>
                  <a:pt x="25" y="58"/>
                </a:cubicBezTo>
                <a:cubicBezTo>
                  <a:pt x="25" y="57"/>
                  <a:pt x="24" y="56"/>
                  <a:pt x="23" y="56"/>
                </a:cubicBezTo>
                <a:cubicBezTo>
                  <a:pt x="14" y="56"/>
                  <a:pt x="14" y="56"/>
                  <a:pt x="14" y="56"/>
                </a:cubicBezTo>
                <a:cubicBezTo>
                  <a:pt x="14" y="45"/>
                  <a:pt x="14" y="45"/>
                  <a:pt x="14" y="45"/>
                </a:cubicBezTo>
                <a:cubicBezTo>
                  <a:pt x="14" y="43"/>
                  <a:pt x="15" y="42"/>
                  <a:pt x="16" y="42"/>
                </a:cubicBezTo>
                <a:cubicBezTo>
                  <a:pt x="43" y="42"/>
                  <a:pt x="43" y="42"/>
                  <a:pt x="43" y="42"/>
                </a:cubicBezTo>
                <a:cubicBezTo>
                  <a:pt x="43" y="56"/>
                  <a:pt x="43" y="56"/>
                  <a:pt x="43" y="56"/>
                </a:cubicBezTo>
                <a:cubicBezTo>
                  <a:pt x="34" y="56"/>
                  <a:pt x="34" y="56"/>
                  <a:pt x="34" y="56"/>
                </a:cubicBezTo>
                <a:cubicBezTo>
                  <a:pt x="32" y="56"/>
                  <a:pt x="32" y="57"/>
                  <a:pt x="32" y="58"/>
                </a:cubicBezTo>
                <a:cubicBezTo>
                  <a:pt x="32" y="77"/>
                  <a:pt x="32" y="77"/>
                  <a:pt x="32" y="77"/>
                </a:cubicBezTo>
                <a:cubicBezTo>
                  <a:pt x="32" y="78"/>
                  <a:pt x="32" y="79"/>
                  <a:pt x="34" y="79"/>
                </a:cubicBezTo>
                <a:cubicBezTo>
                  <a:pt x="54" y="79"/>
                  <a:pt x="54" y="79"/>
                  <a:pt x="54" y="79"/>
                </a:cubicBezTo>
                <a:cubicBezTo>
                  <a:pt x="55" y="79"/>
                  <a:pt x="56" y="78"/>
                  <a:pt x="56" y="77"/>
                </a:cubicBezTo>
                <a:cubicBezTo>
                  <a:pt x="56" y="58"/>
                  <a:pt x="56" y="58"/>
                  <a:pt x="56" y="58"/>
                </a:cubicBezTo>
                <a:cubicBezTo>
                  <a:pt x="56" y="57"/>
                  <a:pt x="55" y="56"/>
                  <a:pt x="54" y="56"/>
                </a:cubicBezTo>
                <a:cubicBezTo>
                  <a:pt x="45" y="56"/>
                  <a:pt x="45" y="56"/>
                  <a:pt x="45" y="56"/>
                </a:cubicBezTo>
                <a:cubicBezTo>
                  <a:pt x="45" y="42"/>
                  <a:pt x="45" y="42"/>
                  <a:pt x="45" y="42"/>
                </a:cubicBezTo>
                <a:cubicBezTo>
                  <a:pt x="72" y="42"/>
                  <a:pt x="72" y="42"/>
                  <a:pt x="72" y="42"/>
                </a:cubicBezTo>
                <a:cubicBezTo>
                  <a:pt x="73" y="42"/>
                  <a:pt x="74" y="43"/>
                  <a:pt x="74" y="45"/>
                </a:cubicBezTo>
                <a:cubicBezTo>
                  <a:pt x="74" y="56"/>
                  <a:pt x="74" y="56"/>
                  <a:pt x="74" y="56"/>
                </a:cubicBezTo>
                <a:cubicBezTo>
                  <a:pt x="65" y="56"/>
                  <a:pt x="65" y="56"/>
                  <a:pt x="65" y="56"/>
                </a:cubicBezTo>
                <a:cubicBezTo>
                  <a:pt x="64" y="56"/>
                  <a:pt x="63" y="57"/>
                  <a:pt x="63" y="58"/>
                </a:cubicBezTo>
                <a:cubicBezTo>
                  <a:pt x="63" y="77"/>
                  <a:pt x="63" y="77"/>
                  <a:pt x="63" y="77"/>
                </a:cubicBezTo>
                <a:cubicBezTo>
                  <a:pt x="63" y="78"/>
                  <a:pt x="64" y="79"/>
                  <a:pt x="65" y="79"/>
                </a:cubicBezTo>
                <a:cubicBezTo>
                  <a:pt x="85" y="79"/>
                  <a:pt x="85" y="79"/>
                  <a:pt x="85" y="79"/>
                </a:cubicBezTo>
                <a:cubicBezTo>
                  <a:pt x="87" y="79"/>
                  <a:pt x="87" y="78"/>
                  <a:pt x="87" y="77"/>
                </a:cubicBezTo>
                <a:cubicBezTo>
                  <a:pt x="87" y="58"/>
                  <a:pt x="87" y="58"/>
                  <a:pt x="87" y="58"/>
                </a:cubicBezTo>
                <a:cubicBezTo>
                  <a:pt x="87" y="57"/>
                  <a:pt x="87" y="56"/>
                  <a:pt x="85" y="56"/>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1" name="Freeform 284"/>
          <p:cNvSpPr>
            <a:spLocks noEditPoints="1"/>
          </p:cNvSpPr>
          <p:nvPr/>
        </p:nvSpPr>
        <p:spPr bwMode="auto">
          <a:xfrm>
            <a:off x="739563" y="3994818"/>
            <a:ext cx="437074" cy="324000"/>
          </a:xfrm>
          <a:custGeom>
            <a:avLst/>
            <a:gdLst>
              <a:gd name="T0" fmla="*/ 1 w 85"/>
              <a:gd name="T1" fmla="*/ 0 h 63"/>
              <a:gd name="T2" fmla="*/ 0 w 85"/>
              <a:gd name="T3" fmla="*/ 62 h 63"/>
              <a:gd name="T4" fmla="*/ 16 w 85"/>
              <a:gd name="T5" fmla="*/ 63 h 63"/>
              <a:gd name="T6" fmla="*/ 18 w 85"/>
              <a:gd name="T7" fmla="*/ 1 h 63"/>
              <a:gd name="T8" fmla="*/ 2 w 85"/>
              <a:gd name="T9" fmla="*/ 5 h 63"/>
              <a:gd name="T10" fmla="*/ 14 w 85"/>
              <a:gd name="T11" fmla="*/ 4 h 63"/>
              <a:gd name="T12" fmla="*/ 16 w 85"/>
              <a:gd name="T13" fmla="*/ 28 h 63"/>
              <a:gd name="T14" fmla="*/ 3 w 85"/>
              <a:gd name="T15" fmla="*/ 29 h 63"/>
              <a:gd name="T16" fmla="*/ 2 w 85"/>
              <a:gd name="T17" fmla="*/ 5 h 63"/>
              <a:gd name="T18" fmla="*/ 2 w 85"/>
              <a:gd name="T19" fmla="*/ 56 h 63"/>
              <a:gd name="T20" fmla="*/ 2 w 85"/>
              <a:gd name="T21" fmla="*/ 55 h 63"/>
              <a:gd name="T22" fmla="*/ 16 w 85"/>
              <a:gd name="T23" fmla="*/ 56 h 63"/>
              <a:gd name="T24" fmla="*/ 16 w 85"/>
              <a:gd name="T25" fmla="*/ 52 h 63"/>
              <a:gd name="T26" fmla="*/ 2 w 85"/>
              <a:gd name="T27" fmla="*/ 52 h 63"/>
              <a:gd name="T28" fmla="*/ 16 w 85"/>
              <a:gd name="T29" fmla="*/ 51 h 63"/>
              <a:gd name="T30" fmla="*/ 16 w 85"/>
              <a:gd name="T31" fmla="*/ 52 h 63"/>
              <a:gd name="T32" fmla="*/ 21 w 85"/>
              <a:gd name="T33" fmla="*/ 0 h 63"/>
              <a:gd name="T34" fmla="*/ 19 w 85"/>
              <a:gd name="T35" fmla="*/ 62 h 63"/>
              <a:gd name="T36" fmla="*/ 36 w 85"/>
              <a:gd name="T37" fmla="*/ 63 h 63"/>
              <a:gd name="T38" fmla="*/ 38 w 85"/>
              <a:gd name="T39" fmla="*/ 1 h 63"/>
              <a:gd name="T40" fmla="*/ 22 w 85"/>
              <a:gd name="T41" fmla="*/ 5 h 63"/>
              <a:gd name="T42" fmla="*/ 34 w 85"/>
              <a:gd name="T43" fmla="*/ 4 h 63"/>
              <a:gd name="T44" fmla="*/ 35 w 85"/>
              <a:gd name="T45" fmla="*/ 28 h 63"/>
              <a:gd name="T46" fmla="*/ 23 w 85"/>
              <a:gd name="T47" fmla="*/ 29 h 63"/>
              <a:gd name="T48" fmla="*/ 22 w 85"/>
              <a:gd name="T49" fmla="*/ 5 h 63"/>
              <a:gd name="T50" fmla="*/ 22 w 85"/>
              <a:gd name="T51" fmla="*/ 56 h 63"/>
              <a:gd name="T52" fmla="*/ 22 w 85"/>
              <a:gd name="T53" fmla="*/ 55 h 63"/>
              <a:gd name="T54" fmla="*/ 36 w 85"/>
              <a:gd name="T55" fmla="*/ 56 h 63"/>
              <a:gd name="T56" fmla="*/ 35 w 85"/>
              <a:gd name="T57" fmla="*/ 52 h 63"/>
              <a:gd name="T58" fmla="*/ 21 w 85"/>
              <a:gd name="T59" fmla="*/ 52 h 63"/>
              <a:gd name="T60" fmla="*/ 35 w 85"/>
              <a:gd name="T61" fmla="*/ 51 h 63"/>
              <a:gd name="T62" fmla="*/ 35 w 85"/>
              <a:gd name="T63" fmla="*/ 52 h 63"/>
              <a:gd name="T64" fmla="*/ 53 w 85"/>
              <a:gd name="T65" fmla="*/ 1 h 63"/>
              <a:gd name="T66" fmla="*/ 38 w 85"/>
              <a:gd name="T67" fmla="*/ 9 h 63"/>
              <a:gd name="T68" fmla="*/ 69 w 85"/>
              <a:gd name="T69" fmla="*/ 62 h 63"/>
              <a:gd name="T70" fmla="*/ 84 w 85"/>
              <a:gd name="T71" fmla="*/ 55 h 63"/>
              <a:gd name="T72" fmla="*/ 64 w 85"/>
              <a:gd name="T73" fmla="*/ 27 h 63"/>
              <a:gd name="T74" fmla="*/ 53 w 85"/>
              <a:gd name="T75" fmla="*/ 32 h 63"/>
              <a:gd name="T76" fmla="*/ 42 w 85"/>
              <a:gd name="T77" fmla="*/ 11 h 63"/>
              <a:gd name="T78" fmla="*/ 53 w 85"/>
              <a:gd name="T79" fmla="*/ 6 h 63"/>
              <a:gd name="T80" fmla="*/ 64 w 85"/>
              <a:gd name="T81" fmla="*/ 27 h 63"/>
              <a:gd name="T82" fmla="*/ 66 w 85"/>
              <a:gd name="T83" fmla="*/ 52 h 63"/>
              <a:gd name="T84" fmla="*/ 78 w 85"/>
              <a:gd name="T85" fmla="*/ 46 h 63"/>
              <a:gd name="T86" fmla="*/ 66 w 85"/>
              <a:gd name="T87" fmla="*/ 53 h 63"/>
              <a:gd name="T88" fmla="*/ 80 w 85"/>
              <a:gd name="T89" fmla="*/ 49 h 63"/>
              <a:gd name="T90" fmla="*/ 68 w 85"/>
              <a:gd name="T91" fmla="*/ 56 h 63"/>
              <a:gd name="T92" fmla="*/ 79 w 85"/>
              <a:gd name="T93" fmla="*/ 49 h 63"/>
              <a:gd name="T94" fmla="*/ 80 w 85"/>
              <a:gd name="T9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 h="63">
                <a:moveTo>
                  <a:pt x="16" y="0"/>
                </a:moveTo>
                <a:cubicBezTo>
                  <a:pt x="1" y="0"/>
                  <a:pt x="1" y="0"/>
                  <a:pt x="1" y="0"/>
                </a:cubicBezTo>
                <a:cubicBezTo>
                  <a:pt x="1" y="0"/>
                  <a:pt x="0" y="1"/>
                  <a:pt x="0" y="1"/>
                </a:cubicBezTo>
                <a:cubicBezTo>
                  <a:pt x="0" y="62"/>
                  <a:pt x="0" y="62"/>
                  <a:pt x="0" y="62"/>
                </a:cubicBezTo>
                <a:cubicBezTo>
                  <a:pt x="0" y="62"/>
                  <a:pt x="1" y="63"/>
                  <a:pt x="1" y="63"/>
                </a:cubicBezTo>
                <a:cubicBezTo>
                  <a:pt x="16" y="63"/>
                  <a:pt x="16" y="63"/>
                  <a:pt x="16" y="63"/>
                </a:cubicBezTo>
                <a:cubicBezTo>
                  <a:pt x="17" y="63"/>
                  <a:pt x="18" y="62"/>
                  <a:pt x="18" y="62"/>
                </a:cubicBezTo>
                <a:cubicBezTo>
                  <a:pt x="18" y="1"/>
                  <a:pt x="18" y="1"/>
                  <a:pt x="18" y="1"/>
                </a:cubicBezTo>
                <a:cubicBezTo>
                  <a:pt x="18" y="1"/>
                  <a:pt x="17" y="0"/>
                  <a:pt x="16" y="0"/>
                </a:cubicBezTo>
                <a:close/>
                <a:moveTo>
                  <a:pt x="2" y="5"/>
                </a:moveTo>
                <a:cubicBezTo>
                  <a:pt x="2" y="4"/>
                  <a:pt x="3" y="4"/>
                  <a:pt x="3" y="4"/>
                </a:cubicBezTo>
                <a:cubicBezTo>
                  <a:pt x="14" y="4"/>
                  <a:pt x="14" y="4"/>
                  <a:pt x="14" y="4"/>
                </a:cubicBezTo>
                <a:cubicBezTo>
                  <a:pt x="15" y="4"/>
                  <a:pt x="16" y="4"/>
                  <a:pt x="16" y="5"/>
                </a:cubicBezTo>
                <a:cubicBezTo>
                  <a:pt x="16" y="28"/>
                  <a:pt x="16" y="28"/>
                  <a:pt x="16" y="28"/>
                </a:cubicBezTo>
                <a:cubicBezTo>
                  <a:pt x="16" y="28"/>
                  <a:pt x="15" y="29"/>
                  <a:pt x="14" y="29"/>
                </a:cubicBezTo>
                <a:cubicBezTo>
                  <a:pt x="3" y="29"/>
                  <a:pt x="3" y="29"/>
                  <a:pt x="3" y="29"/>
                </a:cubicBezTo>
                <a:cubicBezTo>
                  <a:pt x="3" y="29"/>
                  <a:pt x="2" y="28"/>
                  <a:pt x="2" y="28"/>
                </a:cubicBezTo>
                <a:lnTo>
                  <a:pt x="2" y="5"/>
                </a:lnTo>
                <a:close/>
                <a:moveTo>
                  <a:pt x="16" y="56"/>
                </a:moveTo>
                <a:cubicBezTo>
                  <a:pt x="2" y="56"/>
                  <a:pt x="2" y="56"/>
                  <a:pt x="2" y="56"/>
                </a:cubicBezTo>
                <a:cubicBezTo>
                  <a:pt x="2" y="56"/>
                  <a:pt x="2" y="56"/>
                  <a:pt x="2" y="56"/>
                </a:cubicBezTo>
                <a:cubicBezTo>
                  <a:pt x="2" y="55"/>
                  <a:pt x="2" y="55"/>
                  <a:pt x="2" y="55"/>
                </a:cubicBezTo>
                <a:cubicBezTo>
                  <a:pt x="16" y="55"/>
                  <a:pt x="16" y="55"/>
                  <a:pt x="16" y="55"/>
                </a:cubicBezTo>
                <a:cubicBezTo>
                  <a:pt x="16" y="55"/>
                  <a:pt x="16" y="55"/>
                  <a:pt x="16" y="56"/>
                </a:cubicBezTo>
                <a:cubicBezTo>
                  <a:pt x="16" y="56"/>
                  <a:pt x="16" y="56"/>
                  <a:pt x="16" y="56"/>
                </a:cubicBezTo>
                <a:close/>
                <a:moveTo>
                  <a:pt x="16" y="52"/>
                </a:moveTo>
                <a:cubicBezTo>
                  <a:pt x="2" y="52"/>
                  <a:pt x="2" y="52"/>
                  <a:pt x="2" y="52"/>
                </a:cubicBezTo>
                <a:cubicBezTo>
                  <a:pt x="2" y="52"/>
                  <a:pt x="2" y="52"/>
                  <a:pt x="2" y="52"/>
                </a:cubicBezTo>
                <a:cubicBezTo>
                  <a:pt x="2" y="52"/>
                  <a:pt x="2" y="51"/>
                  <a:pt x="2" y="51"/>
                </a:cubicBezTo>
                <a:cubicBezTo>
                  <a:pt x="16" y="51"/>
                  <a:pt x="16" y="51"/>
                  <a:pt x="16" y="51"/>
                </a:cubicBezTo>
                <a:cubicBezTo>
                  <a:pt x="16" y="51"/>
                  <a:pt x="16" y="52"/>
                  <a:pt x="16" y="52"/>
                </a:cubicBezTo>
                <a:cubicBezTo>
                  <a:pt x="16" y="52"/>
                  <a:pt x="16" y="52"/>
                  <a:pt x="16" y="52"/>
                </a:cubicBezTo>
                <a:close/>
                <a:moveTo>
                  <a:pt x="36" y="0"/>
                </a:moveTo>
                <a:cubicBezTo>
                  <a:pt x="21" y="0"/>
                  <a:pt x="21" y="0"/>
                  <a:pt x="21" y="0"/>
                </a:cubicBezTo>
                <a:cubicBezTo>
                  <a:pt x="20" y="0"/>
                  <a:pt x="19" y="1"/>
                  <a:pt x="19" y="1"/>
                </a:cubicBezTo>
                <a:cubicBezTo>
                  <a:pt x="19" y="62"/>
                  <a:pt x="19" y="62"/>
                  <a:pt x="19" y="62"/>
                </a:cubicBezTo>
                <a:cubicBezTo>
                  <a:pt x="19" y="62"/>
                  <a:pt x="20" y="63"/>
                  <a:pt x="21" y="63"/>
                </a:cubicBezTo>
                <a:cubicBezTo>
                  <a:pt x="36" y="63"/>
                  <a:pt x="36" y="63"/>
                  <a:pt x="36" y="63"/>
                </a:cubicBezTo>
                <a:cubicBezTo>
                  <a:pt x="37" y="63"/>
                  <a:pt x="38" y="62"/>
                  <a:pt x="38" y="62"/>
                </a:cubicBezTo>
                <a:cubicBezTo>
                  <a:pt x="38" y="1"/>
                  <a:pt x="38" y="1"/>
                  <a:pt x="38" y="1"/>
                </a:cubicBezTo>
                <a:cubicBezTo>
                  <a:pt x="38" y="1"/>
                  <a:pt x="37" y="0"/>
                  <a:pt x="36" y="0"/>
                </a:cubicBezTo>
                <a:close/>
                <a:moveTo>
                  <a:pt x="22" y="5"/>
                </a:moveTo>
                <a:cubicBezTo>
                  <a:pt x="22" y="4"/>
                  <a:pt x="22" y="4"/>
                  <a:pt x="23" y="4"/>
                </a:cubicBezTo>
                <a:cubicBezTo>
                  <a:pt x="34" y="4"/>
                  <a:pt x="34" y="4"/>
                  <a:pt x="34" y="4"/>
                </a:cubicBezTo>
                <a:cubicBezTo>
                  <a:pt x="35" y="4"/>
                  <a:pt x="35" y="4"/>
                  <a:pt x="35" y="5"/>
                </a:cubicBezTo>
                <a:cubicBezTo>
                  <a:pt x="35" y="28"/>
                  <a:pt x="35" y="28"/>
                  <a:pt x="35" y="28"/>
                </a:cubicBezTo>
                <a:cubicBezTo>
                  <a:pt x="35" y="28"/>
                  <a:pt x="35" y="29"/>
                  <a:pt x="34" y="29"/>
                </a:cubicBezTo>
                <a:cubicBezTo>
                  <a:pt x="23" y="29"/>
                  <a:pt x="23" y="29"/>
                  <a:pt x="23" y="29"/>
                </a:cubicBezTo>
                <a:cubicBezTo>
                  <a:pt x="22" y="29"/>
                  <a:pt x="22" y="28"/>
                  <a:pt x="22" y="28"/>
                </a:cubicBezTo>
                <a:lnTo>
                  <a:pt x="22" y="5"/>
                </a:lnTo>
                <a:close/>
                <a:moveTo>
                  <a:pt x="35" y="56"/>
                </a:moveTo>
                <a:cubicBezTo>
                  <a:pt x="22" y="56"/>
                  <a:pt x="22" y="56"/>
                  <a:pt x="22" y="56"/>
                </a:cubicBezTo>
                <a:cubicBezTo>
                  <a:pt x="22" y="56"/>
                  <a:pt x="21" y="56"/>
                  <a:pt x="21" y="56"/>
                </a:cubicBezTo>
                <a:cubicBezTo>
                  <a:pt x="21" y="55"/>
                  <a:pt x="22" y="55"/>
                  <a:pt x="22" y="55"/>
                </a:cubicBezTo>
                <a:cubicBezTo>
                  <a:pt x="35" y="55"/>
                  <a:pt x="35" y="55"/>
                  <a:pt x="35" y="55"/>
                </a:cubicBezTo>
                <a:cubicBezTo>
                  <a:pt x="35" y="55"/>
                  <a:pt x="36" y="55"/>
                  <a:pt x="36" y="56"/>
                </a:cubicBezTo>
                <a:cubicBezTo>
                  <a:pt x="36" y="56"/>
                  <a:pt x="35" y="56"/>
                  <a:pt x="35" y="56"/>
                </a:cubicBezTo>
                <a:close/>
                <a:moveTo>
                  <a:pt x="35" y="52"/>
                </a:moveTo>
                <a:cubicBezTo>
                  <a:pt x="22" y="52"/>
                  <a:pt x="22" y="52"/>
                  <a:pt x="22" y="52"/>
                </a:cubicBezTo>
                <a:cubicBezTo>
                  <a:pt x="22" y="52"/>
                  <a:pt x="21" y="52"/>
                  <a:pt x="21" y="52"/>
                </a:cubicBezTo>
                <a:cubicBezTo>
                  <a:pt x="21" y="52"/>
                  <a:pt x="22" y="51"/>
                  <a:pt x="22" y="51"/>
                </a:cubicBezTo>
                <a:cubicBezTo>
                  <a:pt x="35" y="51"/>
                  <a:pt x="35" y="51"/>
                  <a:pt x="35" y="51"/>
                </a:cubicBezTo>
                <a:cubicBezTo>
                  <a:pt x="35" y="51"/>
                  <a:pt x="36" y="52"/>
                  <a:pt x="36" y="52"/>
                </a:cubicBezTo>
                <a:cubicBezTo>
                  <a:pt x="36" y="52"/>
                  <a:pt x="35" y="52"/>
                  <a:pt x="35" y="52"/>
                </a:cubicBezTo>
                <a:close/>
                <a:moveTo>
                  <a:pt x="85" y="53"/>
                </a:moveTo>
                <a:cubicBezTo>
                  <a:pt x="53" y="1"/>
                  <a:pt x="53" y="1"/>
                  <a:pt x="53" y="1"/>
                </a:cubicBezTo>
                <a:cubicBezTo>
                  <a:pt x="53" y="1"/>
                  <a:pt x="52" y="1"/>
                  <a:pt x="51" y="1"/>
                </a:cubicBezTo>
                <a:cubicBezTo>
                  <a:pt x="38" y="9"/>
                  <a:pt x="38" y="9"/>
                  <a:pt x="38" y="9"/>
                </a:cubicBezTo>
                <a:cubicBezTo>
                  <a:pt x="38" y="10"/>
                  <a:pt x="37" y="10"/>
                  <a:pt x="38" y="11"/>
                </a:cubicBezTo>
                <a:cubicBezTo>
                  <a:pt x="69" y="62"/>
                  <a:pt x="69" y="62"/>
                  <a:pt x="69" y="62"/>
                </a:cubicBezTo>
                <a:cubicBezTo>
                  <a:pt x="70" y="63"/>
                  <a:pt x="70" y="63"/>
                  <a:pt x="71" y="62"/>
                </a:cubicBezTo>
                <a:cubicBezTo>
                  <a:pt x="84" y="55"/>
                  <a:pt x="84" y="55"/>
                  <a:pt x="84" y="55"/>
                </a:cubicBezTo>
                <a:cubicBezTo>
                  <a:pt x="85" y="54"/>
                  <a:pt x="85" y="53"/>
                  <a:pt x="85" y="53"/>
                </a:cubicBezTo>
                <a:close/>
                <a:moveTo>
                  <a:pt x="64" y="27"/>
                </a:moveTo>
                <a:cubicBezTo>
                  <a:pt x="55" y="32"/>
                  <a:pt x="55" y="32"/>
                  <a:pt x="55" y="32"/>
                </a:cubicBezTo>
                <a:cubicBezTo>
                  <a:pt x="54" y="33"/>
                  <a:pt x="54" y="33"/>
                  <a:pt x="53" y="32"/>
                </a:cubicBezTo>
                <a:cubicBezTo>
                  <a:pt x="42" y="13"/>
                  <a:pt x="42" y="13"/>
                  <a:pt x="42" y="13"/>
                </a:cubicBezTo>
                <a:cubicBezTo>
                  <a:pt x="41" y="12"/>
                  <a:pt x="41" y="11"/>
                  <a:pt x="42" y="11"/>
                </a:cubicBezTo>
                <a:cubicBezTo>
                  <a:pt x="51" y="5"/>
                  <a:pt x="51" y="5"/>
                  <a:pt x="51" y="5"/>
                </a:cubicBezTo>
                <a:cubicBezTo>
                  <a:pt x="52" y="5"/>
                  <a:pt x="53" y="5"/>
                  <a:pt x="53" y="6"/>
                </a:cubicBezTo>
                <a:cubicBezTo>
                  <a:pt x="65" y="25"/>
                  <a:pt x="65" y="25"/>
                  <a:pt x="65" y="25"/>
                </a:cubicBezTo>
                <a:cubicBezTo>
                  <a:pt x="65" y="26"/>
                  <a:pt x="65" y="26"/>
                  <a:pt x="64" y="27"/>
                </a:cubicBezTo>
                <a:close/>
                <a:moveTo>
                  <a:pt x="66" y="53"/>
                </a:moveTo>
                <a:cubicBezTo>
                  <a:pt x="66" y="53"/>
                  <a:pt x="66" y="53"/>
                  <a:pt x="66" y="52"/>
                </a:cubicBezTo>
                <a:cubicBezTo>
                  <a:pt x="77" y="45"/>
                  <a:pt x="77" y="45"/>
                  <a:pt x="77" y="45"/>
                </a:cubicBezTo>
                <a:cubicBezTo>
                  <a:pt x="78" y="45"/>
                  <a:pt x="78" y="45"/>
                  <a:pt x="78" y="46"/>
                </a:cubicBezTo>
                <a:cubicBezTo>
                  <a:pt x="78" y="46"/>
                  <a:pt x="78" y="46"/>
                  <a:pt x="78" y="46"/>
                </a:cubicBezTo>
                <a:cubicBezTo>
                  <a:pt x="66" y="53"/>
                  <a:pt x="66" y="53"/>
                  <a:pt x="66" y="53"/>
                </a:cubicBezTo>
                <a:cubicBezTo>
                  <a:pt x="66" y="53"/>
                  <a:pt x="66" y="53"/>
                  <a:pt x="66" y="53"/>
                </a:cubicBezTo>
                <a:close/>
                <a:moveTo>
                  <a:pt x="80" y="49"/>
                </a:moveTo>
                <a:cubicBezTo>
                  <a:pt x="68" y="56"/>
                  <a:pt x="68" y="56"/>
                  <a:pt x="68" y="56"/>
                </a:cubicBezTo>
                <a:cubicBezTo>
                  <a:pt x="68" y="56"/>
                  <a:pt x="68" y="56"/>
                  <a:pt x="68" y="56"/>
                </a:cubicBezTo>
                <a:cubicBezTo>
                  <a:pt x="68" y="56"/>
                  <a:pt x="68" y="56"/>
                  <a:pt x="68" y="56"/>
                </a:cubicBezTo>
                <a:cubicBezTo>
                  <a:pt x="79" y="49"/>
                  <a:pt x="79" y="49"/>
                  <a:pt x="79" y="49"/>
                </a:cubicBezTo>
                <a:cubicBezTo>
                  <a:pt x="80" y="48"/>
                  <a:pt x="80" y="49"/>
                  <a:pt x="80" y="49"/>
                </a:cubicBezTo>
                <a:cubicBezTo>
                  <a:pt x="80" y="49"/>
                  <a:pt x="80" y="49"/>
                  <a:pt x="80" y="49"/>
                </a:cubicBezTo>
                <a:close/>
              </a:path>
            </a:pathLst>
          </a:cu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2" name="矩形 21"/>
          <p:cNvSpPr/>
          <p:nvPr/>
        </p:nvSpPr>
        <p:spPr>
          <a:xfrm>
            <a:off x="1263650" y="2168525"/>
            <a:ext cx="2611755" cy="398780"/>
          </a:xfrm>
          <a:prstGeom prst="rect">
            <a:avLst/>
          </a:prstGeom>
        </p:spPr>
        <p:txBody>
          <a:bodyPr wrap="square">
            <a:spAutoFit/>
          </a:bodyPr>
          <a:lstStyle/>
          <a:p>
            <a:r>
              <a:rPr lang="zh-CN" altLang="en-US" sz="2000" dirty="0">
                <a:solidFill>
                  <a:srgbClr val="00AAA1"/>
                </a:solidFill>
                <a:cs typeface="+mn-ea"/>
                <a:sym typeface="+mn-lt"/>
              </a:rPr>
              <a:t>科室拥有抢救设备</a:t>
            </a:r>
            <a:endParaRPr lang="zh-CN" altLang="en-US" sz="2000" dirty="0">
              <a:solidFill>
                <a:srgbClr val="00AAA1"/>
              </a:solidFill>
              <a:cs typeface="+mn-ea"/>
              <a:sym typeface="+mn-lt"/>
            </a:endParaRPr>
          </a:p>
        </p:txBody>
      </p:sp>
      <p:sp>
        <p:nvSpPr>
          <p:cNvPr id="30" name="矩形 29"/>
          <p:cNvSpPr/>
          <p:nvPr/>
        </p:nvSpPr>
        <p:spPr>
          <a:xfrm>
            <a:off x="739775" y="2838450"/>
            <a:ext cx="6280150" cy="70057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洗胃机</a:t>
            </a:r>
            <a:r>
              <a:rPr lang="en-US" altLang="zh-CN" sz="1400" dirty="0">
                <a:solidFill>
                  <a:schemeClr val="tx1">
                    <a:lumMod val="65000"/>
                    <a:lumOff val="35000"/>
                  </a:schemeClr>
                </a:solidFill>
                <a:cs typeface="+mn-ea"/>
                <a:sym typeface="+mn-lt"/>
              </a:rPr>
              <a:t>2</a:t>
            </a:r>
            <a:r>
              <a:rPr lang="zh-CN" altLang="en-US" sz="1400" dirty="0">
                <a:solidFill>
                  <a:schemeClr val="tx1">
                    <a:lumMod val="65000"/>
                    <a:lumOff val="35000"/>
                  </a:schemeClr>
                </a:solidFill>
                <a:cs typeface="+mn-ea"/>
                <a:sym typeface="+mn-lt"/>
              </a:rPr>
              <a:t>台，婴儿温箱</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台，除颤仪</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台，成人吸痰器</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台，幼儿吸痰器</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台，运行正常并随时处于备用状态。</a:t>
            </a:r>
            <a:endParaRPr lang="zh-CN" altLang="en-US" sz="1400" dirty="0">
              <a:solidFill>
                <a:schemeClr val="tx1">
                  <a:lumMod val="65000"/>
                  <a:lumOff val="35000"/>
                </a:schemeClr>
              </a:solidFill>
              <a:cs typeface="+mn-ea"/>
              <a:sym typeface="+mn-lt"/>
            </a:endParaRPr>
          </a:p>
        </p:txBody>
      </p:sp>
      <p:sp>
        <p:nvSpPr>
          <p:cNvPr id="31" name="矩形 30"/>
          <p:cNvSpPr/>
          <p:nvPr/>
        </p:nvSpPr>
        <p:spPr>
          <a:xfrm>
            <a:off x="1263362" y="4009281"/>
            <a:ext cx="1612467" cy="398780"/>
          </a:xfrm>
          <a:prstGeom prst="rect">
            <a:avLst/>
          </a:prstGeom>
        </p:spPr>
        <p:txBody>
          <a:bodyPr wrap="square">
            <a:spAutoFit/>
          </a:bodyPr>
          <a:lstStyle/>
          <a:p>
            <a:r>
              <a:rPr lang="zh-CN" altLang="en-US" sz="2000" dirty="0">
                <a:solidFill>
                  <a:srgbClr val="00AAA1"/>
                </a:solidFill>
                <a:cs typeface="+mn-ea"/>
                <a:sym typeface="+mn-lt"/>
              </a:rPr>
              <a:t>专人管理</a:t>
            </a:r>
            <a:endParaRPr lang="zh-CN" altLang="en-US" sz="2000" dirty="0">
              <a:solidFill>
                <a:srgbClr val="00AAA1"/>
              </a:solidFill>
              <a:cs typeface="+mn-ea"/>
              <a:sym typeface="+mn-lt"/>
            </a:endParaRPr>
          </a:p>
        </p:txBody>
      </p:sp>
      <p:sp>
        <p:nvSpPr>
          <p:cNvPr id="32" name="矩形 31"/>
          <p:cNvSpPr/>
          <p:nvPr/>
        </p:nvSpPr>
        <p:spPr>
          <a:xfrm>
            <a:off x="673735" y="4513580"/>
            <a:ext cx="6346190" cy="138366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每周定期检查运行情况、保养、作记录；抢救柜、药柜由责任班专人管理，定期检查，如出现缺药、漏药现象，予即时补上备用并记录；各种消毒液及用物每周定时更换，专人治疗班负责，主班每天检查</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次，出现问题应立即报告并即时解决。</a:t>
            </a:r>
            <a:endParaRPr lang="zh-CN" altLang="en-US" sz="1400" dirty="0">
              <a:solidFill>
                <a:schemeClr val="tx1">
                  <a:lumMod val="65000"/>
                  <a:lumOff val="35000"/>
                </a:schemeClr>
              </a:solidFill>
              <a:cs typeface="+mn-ea"/>
              <a:sym typeface="+mn-lt"/>
            </a:endParaRPr>
          </a:p>
        </p:txBody>
      </p:sp>
      <p:grpSp>
        <p:nvGrpSpPr>
          <p:cNvPr id="33" name="组合 32"/>
          <p:cNvGrpSpPr/>
          <p:nvPr/>
        </p:nvGrpSpPr>
        <p:grpSpPr>
          <a:xfrm>
            <a:off x="739893" y="2554251"/>
            <a:ext cx="6124354" cy="3561907"/>
            <a:chOff x="1031358" y="1679944"/>
            <a:chExt cx="6124354" cy="3561907"/>
          </a:xfrm>
        </p:grpSpPr>
        <p:cxnSp>
          <p:nvCxnSpPr>
            <p:cNvPr id="45" name="直接连接符 44"/>
            <p:cNvCxnSpPr/>
            <p:nvPr/>
          </p:nvCxnSpPr>
          <p:spPr>
            <a:xfrm>
              <a:off x="1031358" y="1679944"/>
              <a:ext cx="612435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31358" y="5241851"/>
              <a:ext cx="612435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47" name="矩形 46"/>
          <p:cNvSpPr/>
          <p:nvPr/>
        </p:nvSpPr>
        <p:spPr>
          <a:xfrm>
            <a:off x="7508261" y="1961420"/>
            <a:ext cx="1169581" cy="1775637"/>
          </a:xfrm>
          <a:prstGeom prst="rect">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descr="51miz-P1227938-E4D5018D-3840x2560"/>
          <p:cNvPicPr>
            <a:picLocks noChangeAspect="1"/>
          </p:cNvPicPr>
          <p:nvPr/>
        </p:nvPicPr>
        <p:blipFill>
          <a:blip r:embed="rId1" cstate="screen"/>
          <a:stretch>
            <a:fillRect/>
          </a:stretch>
        </p:blipFill>
        <p:spPr>
          <a:xfrm>
            <a:off x="8357235" y="2311400"/>
            <a:ext cx="3568065" cy="2378710"/>
          </a:xfrm>
          <a:prstGeom prst="rect">
            <a:avLst/>
          </a:prstGeom>
        </p:spPr>
      </p:pic>
      <p:pic>
        <p:nvPicPr>
          <p:cNvPr id="6" name="图片 5" descr="51miz-P1376935-KA8WP764-1920x1280"/>
          <p:cNvPicPr>
            <a:picLocks noChangeAspect="1"/>
          </p:cNvPicPr>
          <p:nvPr/>
        </p:nvPicPr>
        <p:blipFill>
          <a:blip r:embed="rId2" cstate="screen"/>
          <a:stretch>
            <a:fillRect/>
          </a:stretch>
        </p:blipFill>
        <p:spPr>
          <a:xfrm>
            <a:off x="7750175" y="4361815"/>
            <a:ext cx="2519045" cy="16795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Effect transition="in" filter="fade">
                                      <p:cBhvr>
                                        <p:cTn id="35" dur="500"/>
                                        <p:tgtEl>
                                          <p:spTgt spid="3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fltVal val="0"/>
                                          </p:val>
                                        </p:tav>
                                        <p:tav tm="100000">
                                          <p:val>
                                            <p:strVal val="#ppt_w"/>
                                          </p:val>
                                        </p:tav>
                                      </p:tavLst>
                                    </p:anim>
                                    <p:anim calcmode="lin" valueType="num">
                                      <p:cBhvr>
                                        <p:cTn id="39" dur="500" fill="hold"/>
                                        <p:tgtEl>
                                          <p:spTgt spid="32"/>
                                        </p:tgtEl>
                                        <p:attrNameLst>
                                          <p:attrName>ppt_h</p:attrName>
                                        </p:attrNameLst>
                                      </p:cBhvr>
                                      <p:tavLst>
                                        <p:tav tm="0">
                                          <p:val>
                                            <p:fltVal val="0"/>
                                          </p:val>
                                        </p:tav>
                                        <p:tav tm="100000">
                                          <p:val>
                                            <p:strVal val="#ppt_h"/>
                                          </p:val>
                                        </p:tav>
                                      </p:tavLst>
                                    </p:anim>
                                    <p:animEffect transition="in" filter="fade">
                                      <p:cBhvr>
                                        <p:cTn id="40" dur="500"/>
                                        <p:tgtEl>
                                          <p:spTgt spid="32"/>
                                        </p:tgtEl>
                                      </p:cBhvr>
                                    </p:animEffect>
                                  </p:childTnLst>
                                </p:cTn>
                              </p:par>
                              <p:par>
                                <p:cTn id="41" presetID="53" presetClass="entr" presetSubtype="16"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par>
                                <p:cTn id="51" presetID="53" presetClass="entr" presetSubtype="16" fill="hold" nodeType="with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par>
                                <p:cTn id="56" presetID="53" presetClass="entr" presetSubtype="16" fill="hold"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500" fill="hold"/>
                                        <p:tgtEl>
                                          <p:spTgt spid="6"/>
                                        </p:tgtEl>
                                        <p:attrNameLst>
                                          <p:attrName>ppt_w</p:attrName>
                                        </p:attrNameLst>
                                      </p:cBhvr>
                                      <p:tavLst>
                                        <p:tav tm="0">
                                          <p:val>
                                            <p:fltVal val="0"/>
                                          </p:val>
                                        </p:tav>
                                        <p:tav tm="100000">
                                          <p:val>
                                            <p:strVal val="#ppt_w"/>
                                          </p:val>
                                        </p:tav>
                                      </p:tavLst>
                                    </p:anim>
                                    <p:anim calcmode="lin" valueType="num">
                                      <p:cBhvr>
                                        <p:cTn id="59" dur="500" fill="hold"/>
                                        <p:tgtEl>
                                          <p:spTgt spid="6"/>
                                        </p:tgtEl>
                                        <p:attrNameLst>
                                          <p:attrName>ppt_h</p:attrName>
                                        </p:attrNameLst>
                                      </p:cBhvr>
                                      <p:tavLst>
                                        <p:tav tm="0">
                                          <p:val>
                                            <p:fltVal val="0"/>
                                          </p:val>
                                        </p:tav>
                                        <p:tav tm="100000">
                                          <p:val>
                                            <p:strVal val="#ppt_h"/>
                                          </p:val>
                                        </p:tav>
                                      </p:tavLst>
                                    </p:anim>
                                    <p:animEffect transition="in" filter="fade">
                                      <p:cBhvr>
                                        <p:cTn id="6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20" grpId="0" bldLvl="0" animBg="1"/>
      <p:bldP spid="20" grpId="1" animBg="1"/>
      <p:bldP spid="21" grpId="0" animBg="1"/>
      <p:bldP spid="21" grpId="1" animBg="1"/>
      <p:bldP spid="22" grpId="0"/>
      <p:bldP spid="22" grpId="1"/>
      <p:bldP spid="30" grpId="0"/>
      <p:bldP spid="30" grpId="1"/>
      <p:bldP spid="31" grpId="0"/>
      <p:bldP spid="31" grpId="1"/>
      <p:bldP spid="32" grpId="0"/>
      <p:bldP spid="32" grpId="1"/>
      <p:bldP spid="47" grpId="0" animBg="1"/>
      <p:bldP spid="4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54025" y="354330"/>
            <a:ext cx="5918835" cy="430530"/>
          </a:xfrm>
          <a:prstGeom prst="rect">
            <a:avLst/>
          </a:prstGeom>
          <a:noFill/>
        </p:spPr>
        <p:txBody>
          <a:bodyPr wrap="square" lIns="0" tIns="0" rIns="0" bIns="0" rtlCol="0">
            <a:spAutoFit/>
          </a:bodyPr>
          <a:lstStyle/>
          <a:p>
            <a:pPr marL="0" indent="0" algn="ctr">
              <a:buNone/>
            </a:pPr>
            <a:r>
              <a:rPr lang="zh-CN" altLang="en-US" sz="2800" dirty="0">
                <a:solidFill>
                  <a:schemeClr val="tx1">
                    <a:lumMod val="65000"/>
                    <a:lumOff val="35000"/>
                  </a:schemeClr>
                </a:solidFill>
                <a:cs typeface="+mn-ea"/>
                <a:sym typeface="+mn-lt"/>
              </a:rPr>
              <a:t>科室设备、物资运行及相关制度情况</a:t>
            </a:r>
            <a:endParaRPr lang="zh-CN" altLang="en-US" sz="2800" b="1" dirty="0">
              <a:solidFill>
                <a:schemeClr val="tx1">
                  <a:lumMod val="65000"/>
                  <a:lumOff val="35000"/>
                </a:schemeClr>
              </a:solidFill>
              <a:cs typeface="+mn-ea"/>
              <a:sym typeface="+mn-lt"/>
            </a:endParaRPr>
          </a:p>
        </p:txBody>
      </p:sp>
      <p:sp>
        <p:nvSpPr>
          <p:cNvPr id="44" name="文本框 9"/>
          <p:cNvSpPr txBox="1"/>
          <p:nvPr/>
        </p:nvSpPr>
        <p:spPr>
          <a:xfrm flipH="1">
            <a:off x="6438647" y="462816"/>
            <a:ext cx="3309183" cy="213995"/>
          </a:xfrm>
          <a:prstGeom prst="rect">
            <a:avLst/>
          </a:prstGeom>
          <a:noFill/>
        </p:spPr>
        <p:txBody>
          <a:bodyPr wrap="square" rtlCol="0">
            <a:spAutoFit/>
          </a:bodyPr>
          <a:lstStyle/>
          <a:p>
            <a:pPr algn="l"/>
            <a:r>
              <a:rPr lang="en-GB" altLang="zh-CN" sz="800" dirty="0">
                <a:solidFill>
                  <a:schemeClr val="tx1">
                    <a:lumMod val="65000"/>
                    <a:lumOff val="35000"/>
                  </a:schemeClr>
                </a:solidFill>
                <a:cs typeface="+mn-ea"/>
                <a:sym typeface="+mn-lt"/>
              </a:rPr>
              <a:t>PLEASE ENTER THE TITLE TEXT YOU NEED HERE</a:t>
            </a:r>
            <a:endParaRPr lang="en-GB" altLang="zh-CN" sz="800" dirty="0">
              <a:solidFill>
                <a:schemeClr val="tx1">
                  <a:lumMod val="65000"/>
                  <a:lumOff val="35000"/>
                </a:schemeClr>
              </a:solidFill>
              <a:cs typeface="+mn-ea"/>
              <a:sym typeface="+mn-lt"/>
            </a:endParaRPr>
          </a:p>
        </p:txBody>
      </p:sp>
      <p:sp>
        <p:nvSpPr>
          <p:cNvPr id="81" name="等腰三角形 80"/>
          <p:cNvSpPr/>
          <p:nvPr userDrawn="1"/>
        </p:nvSpPr>
        <p:spPr>
          <a:xfrm rot="5400000">
            <a:off x="93345" y="427990"/>
            <a:ext cx="306070" cy="283210"/>
          </a:xfrm>
          <a:prstGeom prst="triangle">
            <a:avLst/>
          </a:prstGeom>
          <a:solidFill>
            <a:srgbClr val="00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2363470" y="4535805"/>
            <a:ext cx="7207885" cy="1442085"/>
          </a:xfrm>
          <a:prstGeom prst="roundRect">
            <a:avLst/>
          </a:prstGeom>
          <a:solidFill>
            <a:srgbClr val="00AAA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2" name="组合 13"/>
          <p:cNvGrpSpPr/>
          <p:nvPr/>
        </p:nvGrpSpPr>
        <p:grpSpPr>
          <a:xfrm>
            <a:off x="1039684" y="4850612"/>
            <a:ext cx="741066" cy="741066"/>
            <a:chOff x="2140012" y="2552801"/>
            <a:chExt cx="741066" cy="741066"/>
          </a:xfrm>
        </p:grpSpPr>
        <p:sp>
          <p:nvSpPr>
            <p:cNvPr id="6" name="椭圆 5"/>
            <p:cNvSpPr/>
            <p:nvPr/>
          </p:nvSpPr>
          <p:spPr>
            <a:xfrm>
              <a:off x="2200148" y="2621535"/>
              <a:ext cx="603596" cy="6035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7" name="组合 15"/>
            <p:cNvGrpSpPr/>
            <p:nvPr/>
          </p:nvGrpSpPr>
          <p:grpSpPr>
            <a:xfrm rot="5400000">
              <a:off x="2140012" y="2552801"/>
              <a:ext cx="741066" cy="741066"/>
              <a:chOff x="5817389" y="4621066"/>
              <a:chExt cx="517363" cy="517363"/>
            </a:xfrm>
            <a:solidFill>
              <a:schemeClr val="bg1">
                <a:lumMod val="85000"/>
              </a:schemeClr>
            </a:solidFill>
          </p:grpSpPr>
          <p:sp>
            <p:nvSpPr>
              <p:cNvPr id="8" name="Freeform 12"/>
              <p:cNvSpPr/>
              <p:nvPr/>
            </p:nvSpPr>
            <p:spPr bwMode="auto">
              <a:xfrm rot="10800000">
                <a:off x="5945339" y="4785175"/>
                <a:ext cx="261463" cy="225304"/>
              </a:xfrm>
              <a:custGeom>
                <a:avLst/>
                <a:gdLst/>
                <a:ahLst/>
                <a:cxnLst>
                  <a:cxn ang="0">
                    <a:pos x="0" y="47"/>
                  </a:cxn>
                  <a:cxn ang="0">
                    <a:pos x="24" y="47"/>
                  </a:cxn>
                  <a:cxn ang="0">
                    <a:pos x="24" y="81"/>
                  </a:cxn>
                  <a:cxn ang="0">
                    <a:pos x="70" y="81"/>
                  </a:cxn>
                  <a:cxn ang="0">
                    <a:pos x="70" y="47"/>
                  </a:cxn>
                  <a:cxn ang="0">
                    <a:pos x="94" y="47"/>
                  </a:cxn>
                  <a:cxn ang="0">
                    <a:pos x="46" y="0"/>
                  </a:cxn>
                  <a:cxn ang="0">
                    <a:pos x="0" y="47"/>
                  </a:cxn>
                </a:cxnLst>
                <a:rect l="0" t="0" r="r" b="b"/>
                <a:pathLst>
                  <a:path w="94" h="81">
                    <a:moveTo>
                      <a:pt x="0" y="47"/>
                    </a:moveTo>
                    <a:lnTo>
                      <a:pt x="24" y="47"/>
                    </a:lnTo>
                    <a:lnTo>
                      <a:pt x="24" y="81"/>
                    </a:lnTo>
                    <a:lnTo>
                      <a:pt x="70" y="81"/>
                    </a:lnTo>
                    <a:lnTo>
                      <a:pt x="70" y="47"/>
                    </a:lnTo>
                    <a:lnTo>
                      <a:pt x="94" y="47"/>
                    </a:lnTo>
                    <a:lnTo>
                      <a:pt x="46" y="0"/>
                    </a:lnTo>
                    <a:lnTo>
                      <a:pt x="0" y="47"/>
                    </a:lnTo>
                    <a:close/>
                  </a:path>
                </a:pathLst>
              </a:custGeom>
              <a:solidFill>
                <a:srgbClr val="00AAA1"/>
              </a:solidFill>
              <a:ln w="9525">
                <a:noFill/>
                <a:round/>
              </a:ln>
            </p:spPr>
            <p:txBody>
              <a:bodyPr vert="horz" wrap="square" lIns="91440" tIns="45720" rIns="91440" bIns="45720" numCol="1" anchor="t" anchorCtr="0" compatLnSpc="1"/>
              <a:lstStyle/>
              <a:p>
                <a:endParaRPr lang="en-US">
                  <a:solidFill>
                    <a:prstClr val="black"/>
                  </a:solidFill>
                  <a:cs typeface="+mn-ea"/>
                  <a:sym typeface="+mn-lt"/>
                </a:endParaRPr>
              </a:p>
            </p:txBody>
          </p:sp>
          <p:sp>
            <p:nvSpPr>
              <p:cNvPr id="9" name="Freeform 13"/>
              <p:cNvSpPr>
                <a:spLocks noEditPoints="1"/>
              </p:cNvSpPr>
              <p:nvPr/>
            </p:nvSpPr>
            <p:spPr bwMode="auto">
              <a:xfrm rot="10800000">
                <a:off x="5817389" y="4621066"/>
                <a:ext cx="517363" cy="517363"/>
              </a:xfrm>
              <a:custGeom>
                <a:avLst/>
                <a:gdLst/>
                <a:ahLst/>
                <a:cxnLst>
                  <a:cxn ang="0">
                    <a:pos x="58" y="0"/>
                  </a:cxn>
                  <a:cxn ang="0">
                    <a:pos x="0" y="58"/>
                  </a:cxn>
                  <a:cxn ang="0">
                    <a:pos x="58" y="117"/>
                  </a:cxn>
                  <a:cxn ang="0">
                    <a:pos x="117" y="58"/>
                  </a:cxn>
                  <a:cxn ang="0">
                    <a:pos x="58" y="0"/>
                  </a:cxn>
                  <a:cxn ang="0">
                    <a:pos x="58" y="102"/>
                  </a:cxn>
                  <a:cxn ang="0">
                    <a:pos x="15" y="58"/>
                  </a:cxn>
                  <a:cxn ang="0">
                    <a:pos x="58" y="15"/>
                  </a:cxn>
                  <a:cxn ang="0">
                    <a:pos x="102" y="58"/>
                  </a:cxn>
                  <a:cxn ang="0">
                    <a:pos x="58" y="102"/>
                  </a:cxn>
                </a:cxnLst>
                <a:rect l="0" t="0" r="r" b="b"/>
                <a:pathLst>
                  <a:path w="117" h="117">
                    <a:moveTo>
                      <a:pt x="58" y="0"/>
                    </a:moveTo>
                    <a:cubicBezTo>
                      <a:pt x="26" y="0"/>
                      <a:pt x="0" y="26"/>
                      <a:pt x="0" y="58"/>
                    </a:cubicBezTo>
                    <a:cubicBezTo>
                      <a:pt x="0" y="91"/>
                      <a:pt x="26" y="117"/>
                      <a:pt x="58" y="117"/>
                    </a:cubicBezTo>
                    <a:cubicBezTo>
                      <a:pt x="91" y="117"/>
                      <a:pt x="117" y="91"/>
                      <a:pt x="117" y="58"/>
                    </a:cubicBezTo>
                    <a:cubicBezTo>
                      <a:pt x="117" y="26"/>
                      <a:pt x="91" y="0"/>
                      <a:pt x="58" y="0"/>
                    </a:cubicBezTo>
                    <a:close/>
                    <a:moveTo>
                      <a:pt x="58" y="102"/>
                    </a:moveTo>
                    <a:cubicBezTo>
                      <a:pt x="34" y="102"/>
                      <a:pt x="15" y="82"/>
                      <a:pt x="15" y="58"/>
                    </a:cubicBezTo>
                    <a:cubicBezTo>
                      <a:pt x="15" y="34"/>
                      <a:pt x="34" y="15"/>
                      <a:pt x="58" y="15"/>
                    </a:cubicBezTo>
                    <a:cubicBezTo>
                      <a:pt x="83" y="15"/>
                      <a:pt x="102" y="34"/>
                      <a:pt x="102" y="58"/>
                    </a:cubicBezTo>
                    <a:cubicBezTo>
                      <a:pt x="102" y="82"/>
                      <a:pt x="83" y="102"/>
                      <a:pt x="58" y="102"/>
                    </a:cubicBezTo>
                    <a:close/>
                  </a:path>
                </a:pathLst>
              </a:custGeom>
              <a:solidFill>
                <a:srgbClr val="00AAA1"/>
              </a:solidFill>
              <a:ln w="9525">
                <a:noFill/>
                <a:round/>
              </a:ln>
            </p:spPr>
            <p:txBody>
              <a:bodyPr vert="horz" wrap="square" lIns="91440" tIns="45720" rIns="91440" bIns="45720" numCol="1" anchor="t" anchorCtr="0" compatLnSpc="1"/>
              <a:lstStyle/>
              <a:p>
                <a:endParaRPr lang="en-US">
                  <a:solidFill>
                    <a:prstClr val="black"/>
                  </a:solidFill>
                  <a:cs typeface="+mn-ea"/>
                  <a:sym typeface="+mn-lt"/>
                </a:endParaRPr>
              </a:p>
            </p:txBody>
          </p:sp>
        </p:grpSp>
      </p:grpSp>
      <p:grpSp>
        <p:nvGrpSpPr>
          <p:cNvPr id="10" name="组合 18"/>
          <p:cNvGrpSpPr/>
          <p:nvPr/>
        </p:nvGrpSpPr>
        <p:grpSpPr>
          <a:xfrm>
            <a:off x="10289051" y="4849977"/>
            <a:ext cx="741066" cy="741066"/>
            <a:chOff x="9339599" y="2552801"/>
            <a:chExt cx="741066" cy="741066"/>
          </a:xfrm>
        </p:grpSpPr>
        <p:sp>
          <p:nvSpPr>
            <p:cNvPr id="11" name="椭圆 10"/>
            <p:cNvSpPr/>
            <p:nvPr/>
          </p:nvSpPr>
          <p:spPr>
            <a:xfrm>
              <a:off x="9408333" y="2621535"/>
              <a:ext cx="603596" cy="603596"/>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Freeform 12"/>
            <p:cNvSpPr/>
            <p:nvPr/>
          </p:nvSpPr>
          <p:spPr bwMode="auto">
            <a:xfrm rot="5400000" flipH="1">
              <a:off x="9548770" y="2761972"/>
              <a:ext cx="374517" cy="322723"/>
            </a:xfrm>
            <a:custGeom>
              <a:avLst/>
              <a:gdLst/>
              <a:ahLst/>
              <a:cxnLst>
                <a:cxn ang="0">
                  <a:pos x="0" y="47"/>
                </a:cxn>
                <a:cxn ang="0">
                  <a:pos x="24" y="47"/>
                </a:cxn>
                <a:cxn ang="0">
                  <a:pos x="24" y="81"/>
                </a:cxn>
                <a:cxn ang="0">
                  <a:pos x="70" y="81"/>
                </a:cxn>
                <a:cxn ang="0">
                  <a:pos x="70" y="47"/>
                </a:cxn>
                <a:cxn ang="0">
                  <a:pos x="94" y="47"/>
                </a:cxn>
                <a:cxn ang="0">
                  <a:pos x="46" y="0"/>
                </a:cxn>
                <a:cxn ang="0">
                  <a:pos x="0" y="47"/>
                </a:cxn>
              </a:cxnLst>
              <a:rect l="0" t="0" r="r" b="b"/>
              <a:pathLst>
                <a:path w="94" h="81">
                  <a:moveTo>
                    <a:pt x="0" y="47"/>
                  </a:moveTo>
                  <a:lnTo>
                    <a:pt x="24" y="47"/>
                  </a:lnTo>
                  <a:lnTo>
                    <a:pt x="24" y="81"/>
                  </a:lnTo>
                  <a:lnTo>
                    <a:pt x="70" y="81"/>
                  </a:lnTo>
                  <a:lnTo>
                    <a:pt x="70" y="47"/>
                  </a:lnTo>
                  <a:lnTo>
                    <a:pt x="94" y="47"/>
                  </a:lnTo>
                  <a:lnTo>
                    <a:pt x="46" y="0"/>
                  </a:lnTo>
                  <a:lnTo>
                    <a:pt x="0" y="47"/>
                  </a:lnTo>
                  <a:close/>
                </a:path>
              </a:pathLst>
            </a:custGeom>
            <a:solidFill>
              <a:srgbClr val="00AAA1"/>
            </a:solidFill>
            <a:ln w="9525">
              <a:noFill/>
              <a:round/>
            </a:ln>
          </p:spPr>
          <p:txBody>
            <a:bodyPr vert="horz" wrap="square" lIns="91440" tIns="45720" rIns="91440" bIns="45720" numCol="1" anchor="t" anchorCtr="0" compatLnSpc="1"/>
            <a:lstStyle/>
            <a:p>
              <a:endParaRPr lang="en-US">
                <a:solidFill>
                  <a:prstClr val="black"/>
                </a:solidFill>
                <a:cs typeface="+mn-ea"/>
                <a:sym typeface="+mn-lt"/>
              </a:endParaRPr>
            </a:p>
          </p:txBody>
        </p:sp>
        <p:sp>
          <p:nvSpPr>
            <p:cNvPr id="13" name="Freeform 13"/>
            <p:cNvSpPr>
              <a:spLocks noEditPoints="1"/>
            </p:cNvSpPr>
            <p:nvPr/>
          </p:nvSpPr>
          <p:spPr bwMode="auto">
            <a:xfrm rot="5400000" flipH="1">
              <a:off x="9339599" y="2552801"/>
              <a:ext cx="741066" cy="741066"/>
            </a:xfrm>
            <a:custGeom>
              <a:avLst/>
              <a:gdLst/>
              <a:ahLst/>
              <a:cxnLst>
                <a:cxn ang="0">
                  <a:pos x="58" y="0"/>
                </a:cxn>
                <a:cxn ang="0">
                  <a:pos x="0" y="58"/>
                </a:cxn>
                <a:cxn ang="0">
                  <a:pos x="58" y="117"/>
                </a:cxn>
                <a:cxn ang="0">
                  <a:pos x="117" y="58"/>
                </a:cxn>
                <a:cxn ang="0">
                  <a:pos x="58" y="0"/>
                </a:cxn>
                <a:cxn ang="0">
                  <a:pos x="58" y="102"/>
                </a:cxn>
                <a:cxn ang="0">
                  <a:pos x="15" y="58"/>
                </a:cxn>
                <a:cxn ang="0">
                  <a:pos x="58" y="15"/>
                </a:cxn>
                <a:cxn ang="0">
                  <a:pos x="102" y="58"/>
                </a:cxn>
                <a:cxn ang="0">
                  <a:pos x="58" y="102"/>
                </a:cxn>
              </a:cxnLst>
              <a:rect l="0" t="0" r="r" b="b"/>
              <a:pathLst>
                <a:path w="117" h="117">
                  <a:moveTo>
                    <a:pt x="58" y="0"/>
                  </a:moveTo>
                  <a:cubicBezTo>
                    <a:pt x="26" y="0"/>
                    <a:pt x="0" y="26"/>
                    <a:pt x="0" y="58"/>
                  </a:cubicBezTo>
                  <a:cubicBezTo>
                    <a:pt x="0" y="91"/>
                    <a:pt x="26" y="117"/>
                    <a:pt x="58" y="117"/>
                  </a:cubicBezTo>
                  <a:cubicBezTo>
                    <a:pt x="91" y="117"/>
                    <a:pt x="117" y="91"/>
                    <a:pt x="117" y="58"/>
                  </a:cubicBezTo>
                  <a:cubicBezTo>
                    <a:pt x="117" y="26"/>
                    <a:pt x="91" y="0"/>
                    <a:pt x="58" y="0"/>
                  </a:cubicBezTo>
                  <a:close/>
                  <a:moveTo>
                    <a:pt x="58" y="102"/>
                  </a:moveTo>
                  <a:cubicBezTo>
                    <a:pt x="34" y="102"/>
                    <a:pt x="15" y="82"/>
                    <a:pt x="15" y="58"/>
                  </a:cubicBezTo>
                  <a:cubicBezTo>
                    <a:pt x="15" y="34"/>
                    <a:pt x="34" y="15"/>
                    <a:pt x="58" y="15"/>
                  </a:cubicBezTo>
                  <a:cubicBezTo>
                    <a:pt x="83" y="15"/>
                    <a:pt x="102" y="34"/>
                    <a:pt x="102" y="58"/>
                  </a:cubicBezTo>
                  <a:cubicBezTo>
                    <a:pt x="102" y="82"/>
                    <a:pt x="83" y="102"/>
                    <a:pt x="58" y="102"/>
                  </a:cubicBezTo>
                  <a:close/>
                </a:path>
              </a:pathLst>
            </a:custGeom>
            <a:solidFill>
              <a:srgbClr val="00AAA1"/>
            </a:solidFill>
            <a:ln w="9525">
              <a:noFill/>
              <a:round/>
            </a:ln>
          </p:spPr>
          <p:txBody>
            <a:bodyPr vert="horz" wrap="square" lIns="91440" tIns="45720" rIns="91440" bIns="45720" numCol="1" anchor="t" anchorCtr="0" compatLnSpc="1"/>
            <a:lstStyle/>
            <a:p>
              <a:endParaRPr lang="en-US">
                <a:solidFill>
                  <a:prstClr val="black"/>
                </a:solidFill>
                <a:cs typeface="+mn-ea"/>
                <a:sym typeface="+mn-lt"/>
              </a:endParaRPr>
            </a:p>
          </p:txBody>
        </p:sp>
      </p:grpSp>
      <p:sp>
        <p:nvSpPr>
          <p:cNvPr id="14" name="矩形 13"/>
          <p:cNvSpPr/>
          <p:nvPr/>
        </p:nvSpPr>
        <p:spPr>
          <a:xfrm>
            <a:off x="1073669" y="2048040"/>
            <a:ext cx="2283408" cy="1885771"/>
          </a:xfrm>
          <a:prstGeom prst="rect">
            <a:avLst/>
          </a:prstGeom>
          <a:blipFill>
            <a:blip r:embed="rId1" cstate="screen"/>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矩形 14"/>
          <p:cNvSpPr/>
          <p:nvPr/>
        </p:nvSpPr>
        <p:spPr>
          <a:xfrm>
            <a:off x="3691610" y="2048040"/>
            <a:ext cx="2283408" cy="1885771"/>
          </a:xfrm>
          <a:prstGeom prst="rect">
            <a:avLst/>
          </a:prstGeom>
          <a:blipFill>
            <a:blip r:embed="rId2" cstate="screen"/>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矩形 15"/>
          <p:cNvSpPr/>
          <p:nvPr/>
        </p:nvSpPr>
        <p:spPr>
          <a:xfrm>
            <a:off x="6309550" y="2048040"/>
            <a:ext cx="2283408" cy="1885771"/>
          </a:xfrm>
          <a:prstGeom prst="rect">
            <a:avLst/>
          </a:prstGeom>
          <a:blipFill>
            <a:blip r:embed="rId3" cstate="screen"/>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矩形 16"/>
          <p:cNvSpPr/>
          <p:nvPr/>
        </p:nvSpPr>
        <p:spPr>
          <a:xfrm>
            <a:off x="8927491" y="2048039"/>
            <a:ext cx="2283408" cy="1885771"/>
          </a:xfrm>
          <a:prstGeom prst="rect">
            <a:avLst/>
          </a:prstGeom>
          <a:blipFill>
            <a:blip r:embed="rId4" cstate="screen"/>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TextBox 16"/>
          <p:cNvSpPr txBox="1"/>
          <p:nvPr/>
        </p:nvSpPr>
        <p:spPr bwMode="auto">
          <a:xfrm>
            <a:off x="2601595" y="4658360"/>
            <a:ext cx="6649720" cy="1060450"/>
          </a:xfrm>
          <a:prstGeom prst="rect">
            <a:avLst/>
          </a:prstGeom>
          <a:noFill/>
        </p:spPr>
        <p:txBody>
          <a:bodyPr wrap="square">
            <a:spAutoFit/>
          </a:bodyPr>
          <a:lstStyle/>
          <a:p>
            <a:pPr indent="0" algn="ctr">
              <a:lnSpc>
                <a:spcPct val="150000"/>
              </a:lnSpc>
              <a:buFont typeface="Arial" panose="020B0604020202020204" pitchFamily="34" charset="0"/>
              <a:buNone/>
            </a:pPr>
            <a:r>
              <a:rPr lang="zh-CN" altLang="en-US" sz="1400" dirty="0">
                <a:solidFill>
                  <a:schemeClr val="bg1"/>
                </a:solidFill>
                <a:cs typeface="+mn-ea"/>
                <a:sym typeface="+mn-lt"/>
              </a:rPr>
              <a:t>科室执行严格的查时制度，班班查每周五大查，环环相扣。半年来堵科室药品漏洞</a:t>
            </a:r>
            <a:r>
              <a:rPr lang="en-US" altLang="zh-CN" sz="1400" dirty="0">
                <a:solidFill>
                  <a:schemeClr val="bg1"/>
                </a:solidFill>
                <a:cs typeface="+mn-ea"/>
                <a:sym typeface="+mn-lt"/>
              </a:rPr>
              <a:t>10</a:t>
            </a:r>
            <a:r>
              <a:rPr lang="zh-CN" altLang="en-US" sz="1400" dirty="0">
                <a:solidFill>
                  <a:schemeClr val="bg1"/>
                </a:solidFill>
                <a:cs typeface="+mn-ea"/>
                <a:sym typeface="+mn-lt"/>
              </a:rPr>
              <a:t>次，查出漏处理医嘱</a:t>
            </a:r>
            <a:r>
              <a:rPr lang="en-US" altLang="zh-CN" sz="1400" dirty="0">
                <a:solidFill>
                  <a:schemeClr val="bg1"/>
                </a:solidFill>
                <a:cs typeface="+mn-ea"/>
                <a:sym typeface="+mn-lt"/>
              </a:rPr>
              <a:t>5</a:t>
            </a:r>
            <a:r>
              <a:rPr lang="zh-CN" altLang="en-US" sz="1400" dirty="0">
                <a:solidFill>
                  <a:schemeClr val="bg1"/>
                </a:solidFill>
                <a:cs typeface="+mn-ea"/>
                <a:sym typeface="+mn-lt"/>
              </a:rPr>
              <a:t>例，已及时填补，未造成不良后果，各班分工明确各负其责，协调合作，未出现明显拖班造成人员的过度疲劳现象。</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par>
                                <p:cTn id="21" presetID="53" presetClass="entr" presetSubtype="16"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ppt_w</p:attrName>
                                        </p:attrNameLst>
                                      </p:cBhvr>
                                      <p:tavLst>
                                        <p:tav tm="0">
                                          <p:val>
                                            <p:fltVal val="0"/>
                                          </p:val>
                                        </p:tav>
                                        <p:tav tm="100000">
                                          <p:val>
                                            <p:strVal val="#ppt_w"/>
                                          </p:val>
                                        </p:tav>
                                      </p:tavLst>
                                    </p:anim>
                                    <p:anim calcmode="lin" valueType="num">
                                      <p:cBhvr>
                                        <p:cTn id="49" dur="500" fill="hold"/>
                                        <p:tgtEl>
                                          <p:spTgt spid="18"/>
                                        </p:tgtEl>
                                        <p:attrNameLst>
                                          <p:attrName>ppt_h</p:attrName>
                                        </p:attrNameLst>
                                      </p:cBhvr>
                                      <p:tavLst>
                                        <p:tav tm="0">
                                          <p:val>
                                            <p:fltVal val="0"/>
                                          </p:val>
                                        </p:tav>
                                        <p:tav tm="100000">
                                          <p:val>
                                            <p:strVal val="#ppt_h"/>
                                          </p:val>
                                        </p:tav>
                                      </p:tavLst>
                                    </p:anim>
                                    <p:animEffect transition="in" filter="fade">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3" grpId="0" animBg="1"/>
      <p:bldP spid="3" grpId="1" animBg="1"/>
      <p:bldP spid="14" grpId="0" animBg="1"/>
      <p:bldP spid="14" grpId="1" animBg="1"/>
      <p:bldP spid="15" grpId="0" animBg="1"/>
      <p:bldP spid="15" grpId="1" animBg="1"/>
      <p:bldP spid="16" grpId="0" animBg="1"/>
      <p:bldP spid="16" grpId="1" animBg="1"/>
      <p:bldP spid="17" grpId="0" animBg="1"/>
      <p:bldP spid="17" grpId="1" animBg="1"/>
      <p:bldP spid="18" grpId="0"/>
      <p:bldP spid="18" grpId="1"/>
    </p:bldLst>
  </p:timing>
</p:sld>
</file>

<file path=ppt/tags/tag1.xml><?xml version="1.0" encoding="utf-8"?>
<p:tagLst xmlns:p="http://schemas.openxmlformats.org/presentationml/2006/main">
  <p:tag name="PA" val="v5.1.2"/>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5.1.2"/>
</p:tagLst>
</file>

<file path=ppt/tags/tag15.xml><?xml version="1.0" encoding="utf-8"?>
<p:tagLst xmlns:p="http://schemas.openxmlformats.org/presentationml/2006/main">
  <p:tag name="PA" val="v5.1.2"/>
</p:tagLst>
</file>

<file path=ppt/tags/tag16.xml><?xml version="1.0" encoding="utf-8"?>
<p:tagLst xmlns:p="http://schemas.openxmlformats.org/presentationml/2006/main">
  <p:tag name="PA" val="v5.1.2"/>
</p:tagLst>
</file>

<file path=ppt/tags/tag17.xml><?xml version="1.0" encoding="utf-8"?>
<p:tagLst xmlns:p="http://schemas.openxmlformats.org/presentationml/2006/main">
  <p:tag name="PA" val="v5.1.2"/>
</p:tagLst>
</file>

<file path=ppt/tags/tag18.xml><?xml version="1.0" encoding="utf-8"?>
<p:tagLst xmlns:p="http://schemas.openxmlformats.org/presentationml/2006/main">
  <p:tag name="PA" val="v5.1.2"/>
</p:tagLst>
</file>

<file path=ppt/tags/tag19.xml><?xml version="1.0" encoding="utf-8"?>
<p:tagLst xmlns:p="http://schemas.openxmlformats.org/presentationml/2006/main">
  <p:tag name="PA" val="v5.1.2"/>
</p:tagLst>
</file>

<file path=ppt/tags/tag2.xml><?xml version="1.0" encoding="utf-8"?>
<p:tagLst xmlns:p="http://schemas.openxmlformats.org/presentationml/2006/main">
  <p:tag name="PA" val="v5.1.2"/>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PA" val="v3.0.1"/>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KSO_WPP_MARK_KEY" val="b2531796-9dc0-4326-a87a-2aaadab36a71"/>
  <p:tag name="COMMONDATA" val="eyJoZGlkIjoiYWZlNGNiNjAyNjBkNWIwYTMyZDk3N2Y1MDZlYjJlYzIifQ=="/>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vjikua5">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5066</Words>
  <Application>WPS 演示</Application>
  <PresentationFormat>宽屏</PresentationFormat>
  <Paragraphs>367</Paragraphs>
  <Slides>27</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27</vt:i4>
      </vt:variant>
    </vt:vector>
  </HeadingPairs>
  <TitlesOfParts>
    <vt:vector size="40" baseType="lpstr">
      <vt:lpstr>Arial</vt:lpstr>
      <vt:lpstr>宋体</vt:lpstr>
      <vt:lpstr>Wingdings</vt:lpstr>
      <vt:lpstr>微软雅黑</vt:lpstr>
      <vt:lpstr>Lao UI</vt:lpstr>
      <vt:lpstr>Segoe UI Symbol</vt:lpstr>
      <vt:lpstr>微软雅黑 Light</vt:lpstr>
      <vt:lpstr>Arial Unicode MS</vt:lpstr>
      <vt:lpstr>Calibri</vt:lpstr>
      <vt:lpstr>Wingdings</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年中总结</dc:title>
  <dc:creator>第一PPT</dc:creator>
  <cp:keywords>www.1ppt.com</cp:keywords>
  <dc:description>www.1ppt.com</dc:description>
  <cp:lastModifiedBy>吴为</cp:lastModifiedBy>
  <cp:revision>36</cp:revision>
  <dcterms:created xsi:type="dcterms:W3CDTF">2021-07-22T06:02:00Z</dcterms:created>
  <dcterms:modified xsi:type="dcterms:W3CDTF">2023-03-24T07:48:03Z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7AD3201FA94149869F40B9B873E222C9</vt:lpwstr>
  </property>
  <property fmtid="{D5CDD505-2E9C-101B-9397-08002B2CF9AE}" pid="3" name="KSOProductBuildVer">
    <vt:lpwstr>2052-11.1.0.13703</vt:lpwstr>
  </property>
</Properties>
</file>