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0" r:id="rId6"/>
    <p:sldId id="261" r:id="rId7"/>
    <p:sldId id="262" r:id="rId8"/>
    <p:sldId id="259" r:id="rId9"/>
    <p:sldId id="265" r:id="rId10"/>
    <p:sldId id="270" r:id="rId11"/>
    <p:sldId id="268" r:id="rId12"/>
    <p:sldId id="266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80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9.xml"/><Relationship Id="rId23" Type="http://schemas.openxmlformats.org/officeDocument/2006/relationships/image" Target="../media/image3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2550161" y="2348867"/>
            <a:ext cx="1175385" cy="114490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319657" y="2494917"/>
            <a:ext cx="1622425" cy="852805"/>
          </a:xfrm>
        </p:spPr>
        <p:txBody>
          <a:bodyPr/>
          <a:lstStyle/>
          <a:p>
            <a:r>
              <a:rPr lang="en-US" altLang="zh-CN" sz="4400"/>
              <a:t>1</a:t>
            </a:r>
            <a:endParaRPr lang="en-US" altLang="zh-CN" sz="4400"/>
          </a:p>
        </p:txBody>
      </p:sp>
      <p:sp>
        <p:nvSpPr>
          <p:cNvPr id="7" name="内容占位符 2"/>
          <p:cNvSpPr>
            <a:spLocks noGrp="1"/>
          </p:cNvSpPr>
          <p:nvPr/>
        </p:nvSpPr>
        <p:spPr>
          <a:xfrm>
            <a:off x="4133849" y="2505075"/>
            <a:ext cx="4714875" cy="12585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5400" dirty="0">
                <a:latin typeface="华文新魏" panose="02010800040101010101" charset="-122"/>
                <a:ea typeface="华文新魏" panose="02010800040101010101" charset="-122"/>
              </a:rPr>
              <a:t>数据收集和整理</a:t>
            </a:r>
            <a:endParaRPr lang="zh-CN" altLang="en-US" sz="54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2191" y="1710692"/>
            <a:ext cx="10167620" cy="3405505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学习本课大家有什么收获吗？</a:t>
            </a: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为什么数据统计时候要用</a:t>
            </a:r>
            <a:r>
              <a:rPr lang="en-US" altLang="zh-CN" sz="4000" dirty="0">
                <a:latin typeface="华文楷体" panose="02010600040101010101" charset="-122"/>
                <a:ea typeface="华文楷体" panose="02010600040101010101" charset="-122"/>
              </a:rPr>
              <a:t>“</a:t>
            </a: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正</a:t>
            </a:r>
            <a:r>
              <a:rPr lang="en-US" altLang="zh-CN" sz="4000" dirty="0">
                <a:latin typeface="华文楷体" panose="02010600040101010101" charset="-122"/>
                <a:ea typeface="华文楷体" panose="02010600040101010101" charset="-122"/>
              </a:rPr>
              <a:t>”</a:t>
            </a: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字呢？</a:t>
            </a: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同学们还有什么好的方法吗？</a:t>
            </a:r>
            <a:endParaRPr lang="zh-CN" altLang="en-US" sz="40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  <p:sp>
        <p:nvSpPr>
          <p:cNvPr id="5" name="流程图: 资料带 4"/>
          <p:cNvSpPr/>
          <p:nvPr/>
        </p:nvSpPr>
        <p:spPr>
          <a:xfrm>
            <a:off x="1012191" y="379095"/>
            <a:ext cx="1998345" cy="64897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14755" y="436882"/>
            <a:ext cx="2764791" cy="591185"/>
          </a:xfrm>
        </p:spPr>
        <p:txBody>
          <a:bodyPr/>
          <a:lstStyle/>
          <a:p>
            <a:pPr marL="0" indent="0">
              <a:buNone/>
            </a:pP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想一想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2"/>
          <p:cNvSpPr>
            <a:spLocks noGrp="1"/>
          </p:cNvSpPr>
          <p:nvPr/>
        </p:nvSpPr>
        <p:spPr>
          <a:xfrm>
            <a:off x="4645025" y="2494915"/>
            <a:ext cx="3987800" cy="125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4800">
                <a:latin typeface="华文新魏" panose="02010800040101010101" charset="-122"/>
                <a:ea typeface="华文新魏" panose="02010800040101010101" charset="-122"/>
              </a:rPr>
              <a:t>下课啦！</a:t>
            </a:r>
            <a:endParaRPr lang="zh-CN" altLang="en-US" sz="4800">
              <a:latin typeface="华文新魏" panose="02010800040101010101" charset="-122"/>
              <a:ea typeface="华文新魏" panose="02010800040101010101" charset="-122"/>
            </a:endParaRPr>
          </a:p>
        </p:txBody>
      </p: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065001" y="121031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652781" y="506095"/>
            <a:ext cx="702945" cy="53213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3435" y="506095"/>
            <a:ext cx="989331" cy="756285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1</a:t>
            </a:r>
            <a:endParaRPr lang="en-US" altLang="zh-CN"/>
          </a:p>
        </p:txBody>
      </p:sp>
      <p:sp>
        <p:nvSpPr>
          <p:cNvPr id="2" name="八角星 1"/>
          <p:cNvSpPr/>
          <p:nvPr/>
        </p:nvSpPr>
        <p:spPr>
          <a:xfrm>
            <a:off x="1642111" y="1607187"/>
            <a:ext cx="1249045" cy="974725"/>
          </a:xfrm>
          <a:prstGeom prst="star8">
            <a:avLst/>
          </a:prstGeom>
          <a:gradFill>
            <a:gsLst>
              <a:gs pos="97000">
                <a:srgbClr val="E30000"/>
              </a:gs>
              <a:gs pos="100000">
                <a:srgbClr val="760303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八角星 5"/>
          <p:cNvSpPr/>
          <p:nvPr/>
        </p:nvSpPr>
        <p:spPr>
          <a:xfrm>
            <a:off x="3280411" y="1607187"/>
            <a:ext cx="1249045" cy="974725"/>
          </a:xfrm>
          <a:prstGeom prst="star8">
            <a:avLst/>
          </a:prstGeom>
          <a:gradFill>
            <a:gsLst>
              <a:gs pos="92000">
                <a:srgbClr val="FBFB11"/>
              </a:gs>
              <a:gs pos="100000">
                <a:srgbClr val="838309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八角星 6"/>
          <p:cNvSpPr/>
          <p:nvPr/>
        </p:nvSpPr>
        <p:spPr>
          <a:xfrm>
            <a:off x="5025391" y="1607187"/>
            <a:ext cx="1249045" cy="974725"/>
          </a:xfrm>
          <a:prstGeom prst="star8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八角星 7"/>
          <p:cNvSpPr/>
          <p:nvPr/>
        </p:nvSpPr>
        <p:spPr>
          <a:xfrm>
            <a:off x="6790056" y="1607187"/>
            <a:ext cx="1249045" cy="97472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012191" y="3080385"/>
            <a:ext cx="10167620" cy="2035810"/>
          </a:xfrm>
        </p:spPr>
        <p:txBody>
          <a:bodyPr>
            <a:normAutofit fontScale="90000"/>
          </a:bodyPr>
          <a:lstStyle/>
          <a:p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二（1）班准备制作班牌，要从上边四种颜色中选大家最喜欢的一种作为班牌的底色。</a:t>
            </a: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想：怎么知道哪种颜色是大多数同学最喜欢的呢？</a:t>
            </a:r>
            <a:endParaRPr lang="zh-CN" altLang="en-US" sz="40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51605" y="311730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微信图片_20230117212925"/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>
          <a:xfrm>
            <a:off x="1187451" y="852172"/>
            <a:ext cx="9157335" cy="3480435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8" name="副标题 5"/>
          <p:cNvSpPr>
            <a:spLocks noGrp="1"/>
          </p:cNvSpPr>
          <p:nvPr/>
        </p:nvSpPr>
        <p:spPr>
          <a:xfrm>
            <a:off x="1337945" y="4624070"/>
            <a:ext cx="5227320" cy="55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3200">
                <a:latin typeface="华文楷体" panose="02010600040101010101" charset="-122"/>
                <a:ea typeface="华文楷体" panose="02010600040101010101" charset="-122"/>
              </a:rPr>
              <a:t>你觉得应该怎么调查呢？</a:t>
            </a:r>
            <a:endParaRPr lang="zh-CN" altLang="en-US" sz="200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副标题 5"/>
          <p:cNvSpPr>
            <a:spLocks noGrp="1"/>
          </p:cNvSpPr>
          <p:nvPr/>
        </p:nvSpPr>
        <p:spPr>
          <a:xfrm>
            <a:off x="617856" y="3122930"/>
            <a:ext cx="10704195" cy="28816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>
                <a:latin typeface="华文楷体" panose="02010600040101010101" charset="-122"/>
                <a:ea typeface="华文楷体" panose="02010600040101010101" charset="-122"/>
              </a:rPr>
              <a:t>观察上表中的数据，你能得到什么信息？</a:t>
            </a:r>
            <a:endParaRPr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>
                <a:latin typeface="华文楷体" panose="02010600040101010101" charset="-122"/>
                <a:ea typeface="华文楷体" panose="02010600040101010101" charset="-122"/>
              </a:rPr>
              <a:t>(1）全班共有（       ）人。最喜欢（       ）色的人数最多。</a:t>
            </a:r>
            <a:endParaRPr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>
                <a:latin typeface="华文楷体" panose="02010600040101010101" charset="-122"/>
                <a:ea typeface="华文楷体" panose="02010600040101010101" charset="-122"/>
              </a:rPr>
              <a:t>(2）这个班制作班牌，选择（        ）色最合适。</a:t>
            </a:r>
            <a:endParaRPr>
              <a:latin typeface="华文楷体" panose="02010600040101010101" charset="-122"/>
              <a:ea typeface="华文楷体" panose="02010600040101010101" charset="-122"/>
            </a:endParaRPr>
          </a:p>
          <a:p>
            <a:r>
              <a:rPr>
                <a:latin typeface="华文楷体" panose="02010600040101010101" charset="-122"/>
                <a:ea typeface="华文楷体" panose="02010600040101010101" charset="-122"/>
              </a:rPr>
              <a:t>(3）如果你们班制作班牌，结果会是怎样的？试着调查一下。</a:t>
            </a:r>
            <a:endParaRPr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4" name="图片 3" descr="微信图片_20230117213118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499112" y="651512"/>
            <a:ext cx="8576945" cy="1852295"/>
          </a:xfrm>
          <a:prstGeom prst="rect">
            <a:avLst/>
          </a:prstGeom>
        </p:spPr>
      </p:pic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409949" y="3569337"/>
            <a:ext cx="989331" cy="756285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38</a:t>
            </a:r>
            <a:endParaRPr lang="en-US" altLang="zh-CN"/>
          </a:p>
        </p:txBody>
      </p:sp>
      <p:sp>
        <p:nvSpPr>
          <p:cNvPr id="11" name="内容占位符 9"/>
          <p:cNvSpPr>
            <a:spLocks noGrp="1"/>
          </p:cNvSpPr>
          <p:nvPr/>
        </p:nvSpPr>
        <p:spPr>
          <a:xfrm>
            <a:off x="6457949" y="3569337"/>
            <a:ext cx="989331" cy="756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/>
              <a:t>蓝</a:t>
            </a:r>
            <a:endParaRPr lang="zh-CN" altLang="en-US"/>
          </a:p>
        </p:txBody>
      </p:sp>
      <p:sp>
        <p:nvSpPr>
          <p:cNvPr id="13" name="内容占位符 9"/>
          <p:cNvSpPr>
            <a:spLocks noGrp="1"/>
          </p:cNvSpPr>
          <p:nvPr/>
        </p:nvSpPr>
        <p:spPr>
          <a:xfrm>
            <a:off x="5468620" y="4185287"/>
            <a:ext cx="989331" cy="7562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/>
              <a:t>蓝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p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角圆角矩形 3"/>
          <p:cNvSpPr/>
          <p:nvPr/>
        </p:nvSpPr>
        <p:spPr>
          <a:xfrm>
            <a:off x="652781" y="506095"/>
            <a:ext cx="702945" cy="532130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3435" y="506095"/>
            <a:ext cx="989331" cy="756285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2</a:t>
            </a:r>
            <a:endParaRPr lang="en-US" altLang="zh-CN"/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1428750" y="1195072"/>
            <a:ext cx="9528175" cy="2699385"/>
          </a:xfrm>
        </p:spPr>
        <p:txBody>
          <a:bodyPr>
            <a:normAutofit fontScale="90000"/>
          </a:bodyPr>
          <a:lstStyle/>
          <a:p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学校举行讲故事大赛。二（1）班要从小刚、小雨两名同学中选一名参加比赛。</a:t>
            </a: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想：可以用什么方法来决定谁参加比赛？</a:t>
            </a: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b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</a:br>
            <a:r>
              <a:rPr lang="zh-CN" altLang="en-US" sz="4000" dirty="0">
                <a:latin typeface="华文楷体" panose="02010600040101010101" charset="-122"/>
                <a:ea typeface="华文楷体" panose="02010600040101010101" charset="-122"/>
              </a:rPr>
              <a:t>我们可以投票。怎样记录得票情况呢？</a:t>
            </a:r>
            <a:endParaRPr lang="zh-CN" altLang="en-US" sz="4000" dirty="0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微信图片_2023011721364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4331" y="314327"/>
            <a:ext cx="5936615" cy="263969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图片 7" descr="微信图片_2023011721380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" y="2821940"/>
            <a:ext cx="11246485" cy="36728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8512176" y="3356610"/>
            <a:ext cx="837565" cy="786130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15</a:t>
            </a:r>
            <a:endParaRPr lang="en-US" altLang="zh-CN"/>
          </a:p>
        </p:txBody>
      </p:sp>
      <p:sp>
        <p:nvSpPr>
          <p:cNvPr id="11" name="内容占位符 8"/>
          <p:cNvSpPr>
            <a:spLocks noGrp="1"/>
          </p:cNvSpPr>
          <p:nvPr/>
        </p:nvSpPr>
        <p:spPr>
          <a:xfrm>
            <a:off x="9571991" y="3356610"/>
            <a:ext cx="837565" cy="786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/>
              <a:t>22</a:t>
            </a:r>
            <a:endParaRPr lang="en-US" altLang="zh-CN"/>
          </a:p>
        </p:txBody>
      </p:sp>
      <p:sp>
        <p:nvSpPr>
          <p:cNvPr id="12" name="内容占位符 8"/>
          <p:cNvSpPr>
            <a:spLocks noGrp="1"/>
          </p:cNvSpPr>
          <p:nvPr/>
        </p:nvSpPr>
        <p:spPr>
          <a:xfrm>
            <a:off x="7421880" y="4000500"/>
            <a:ext cx="837565" cy="786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7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/>
              <a:t>小雨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资料带 4"/>
          <p:cNvSpPr/>
          <p:nvPr/>
        </p:nvSpPr>
        <p:spPr>
          <a:xfrm>
            <a:off x="813437" y="349885"/>
            <a:ext cx="1998345" cy="64897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 descr="微信图片_202301172140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57655" y="1417320"/>
            <a:ext cx="8873491" cy="3962400"/>
          </a:xfrm>
          <a:prstGeom prst="rect">
            <a:avLst/>
          </a:prstGeom>
        </p:spPr>
      </p:pic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813435" y="506095"/>
            <a:ext cx="1932940" cy="7562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/>
              <a:t>做一做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资料带 4"/>
          <p:cNvSpPr/>
          <p:nvPr/>
        </p:nvSpPr>
        <p:spPr>
          <a:xfrm>
            <a:off x="645161" y="359410"/>
            <a:ext cx="1998345" cy="64897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 descr="微信图片_2023011721434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5161" y="913767"/>
            <a:ext cx="10364471" cy="535368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45161" y="417197"/>
            <a:ext cx="2764791" cy="591185"/>
          </a:xfrm>
        </p:spPr>
        <p:txBody>
          <a:bodyPr/>
          <a:lstStyle/>
          <a:p>
            <a:pPr marL="0" indent="0">
              <a:buNone/>
            </a:pP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课后练习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流程图: 资料带 4"/>
          <p:cNvSpPr/>
          <p:nvPr/>
        </p:nvSpPr>
        <p:spPr>
          <a:xfrm>
            <a:off x="645161" y="359410"/>
            <a:ext cx="1998345" cy="648970"/>
          </a:xfrm>
          <a:prstGeom prst="flowChartPunchedTap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45161" y="417197"/>
            <a:ext cx="2764791" cy="591185"/>
          </a:xfrm>
        </p:spPr>
        <p:txBody>
          <a:bodyPr/>
          <a:lstStyle/>
          <a:p>
            <a:pPr marL="0" indent="0">
              <a:buNone/>
            </a:pPr>
            <a:r>
              <a:rPr lang="zh-CN" altLang="en-US">
                <a:latin typeface="华文楷体" panose="02010600040101010101" charset="-122"/>
                <a:ea typeface="华文楷体" panose="02010600040101010101" charset="-122"/>
              </a:rPr>
              <a:t>课后练习</a:t>
            </a:r>
            <a:endParaRPr lang="zh-CN" altLang="en-US">
              <a:latin typeface="华文楷体" panose="02010600040101010101" charset="-122"/>
              <a:ea typeface="华文楷体" panose="02010600040101010101" charset="-122"/>
            </a:endParaRPr>
          </a:p>
        </p:txBody>
      </p:sp>
      <p:pic>
        <p:nvPicPr>
          <p:cNvPr id="7" name="图片 6" descr="微信图片_2023011721455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7435" y="1210945"/>
            <a:ext cx="9753600" cy="470916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PP_MARK_KEY" val="ee625105-c11a-4696-82ef-c17c2bcfbb04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1175</Words>
  <Application>WPS 演示</Application>
  <PresentationFormat>自定义</PresentationFormat>
  <Paragraphs>56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华文新魏</vt:lpstr>
      <vt:lpstr>微软雅黑</vt:lpstr>
      <vt:lpstr>华文楷体</vt:lpstr>
      <vt:lpstr>Calibri</vt:lpstr>
      <vt:lpstr>Arial</vt:lpstr>
      <vt:lpstr>Arial Unicode MS</vt:lpstr>
      <vt:lpstr>第一PPT模板网-WWW.1PPT.COM</vt:lpstr>
      <vt:lpstr>PowerPoint 演示文稿</vt:lpstr>
      <vt:lpstr>二（1）班准备制作班牌，要从上边四种颜色中选大家最喜欢的一种作为班牌的底色。  想：怎么知道哪种颜色是大多数同学最喜欢的呢？</vt:lpstr>
      <vt:lpstr>PowerPoint 演示文稿</vt:lpstr>
      <vt:lpstr>PowerPoint 演示文稿</vt:lpstr>
      <vt:lpstr>学校举行讲故事大赛。二（1）班要从小刚、小雨两名同学中选一名参加比赛。  想：可以用什么方法来决定谁参加比赛？  我们可以投票。怎样记录得票情况呢？</vt:lpstr>
      <vt:lpstr>PowerPoint 演示文稿</vt:lpstr>
      <vt:lpstr>PowerPoint 演示文稿</vt:lpstr>
      <vt:lpstr>PowerPoint 演示文稿</vt:lpstr>
      <vt:lpstr>PowerPoint 演示文稿</vt:lpstr>
      <vt:lpstr>学习本课大家有什么收获吗？  为什么数据统计时候要用“正”字呢？  同学们还有什么好的方法吗？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4</cp:revision>
  <cp:lastPrinted>2023-01-17T21:50:00Z</cp:lastPrinted>
  <dcterms:created xsi:type="dcterms:W3CDTF">2023-01-17T21:50:00Z</dcterms:created>
  <dcterms:modified xsi:type="dcterms:W3CDTF">2023-03-16T08:17:28Z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8648F3E5AB464071BBBA711A1447C1BF</vt:lpwstr>
  </property>
  <property fmtid="{D5CDD505-2E9C-101B-9397-08002B2CF9AE}" pid="3" name="KSOProductBuildVer">
    <vt:lpwstr>2052-11.1.0.13703</vt:lpwstr>
  </property>
</Properties>
</file>