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279" r:id="rId3"/>
    <p:sldId id="266" r:id="rId4"/>
    <p:sldId id="267" r:id="rId5"/>
    <p:sldId id="268" r:id="rId6"/>
    <p:sldId id="269" r:id="rId7"/>
    <p:sldId id="270" r:id="rId8"/>
    <p:sldId id="278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58" r:id="rId17"/>
  </p:sldIdLst>
  <p:sldSz cx="9144000" cy="5143500" type="screen16x9"/>
  <p:notesSz cx="6858000" cy="9144000"/>
  <p:custDataLst>
    <p:tags r:id="rId22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89" autoAdjust="0"/>
    <p:restoredTop sz="96387" autoAdjust="0"/>
  </p:normalViewPr>
  <p:slideViewPr>
    <p:cSldViewPr snapToGrid="0">
      <p:cViewPr varScale="1">
        <p:scale>
          <a:sx n="155" d="100"/>
          <a:sy n="155" d="100"/>
        </p:scale>
        <p:origin x="-438" y="-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gs" Target="tags/tag5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楷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楷体" panose="02010609060101010101" pitchFamily="49" charset="-122"/>
              </a:defRPr>
            </a:lvl1pPr>
          </a:lstStyle>
          <a:p>
            <a:fld id="{8175C331-6ED1-4B1C-B58B-B7D84E7C96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楷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楷体" panose="02010609060101010101" pitchFamily="49" charset="-122"/>
              </a:defRPr>
            </a:lvl1pPr>
          </a:lstStyle>
          <a:p>
            <a:fld id="{A965ED01-27E1-4847-9450-91874919197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楷体" panose="02010609060101010101" pitchFamily="49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楷体" panose="02010609060101010101" pitchFamily="49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楷体" panose="02010609060101010101" pitchFamily="49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楷体" panose="02010609060101010101" pitchFamily="49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楷体" panose="02010609060101010101" pitchFamily="49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-1" y="-1"/>
            <a:ext cx="9157448" cy="5143500"/>
            <a:chOff x="-1" y="-1"/>
            <a:chExt cx="12209930" cy="6858000"/>
          </a:xfrm>
        </p:grpSpPr>
        <p:sp>
          <p:nvSpPr>
            <p:cNvPr id="5" name="矩形 4"/>
            <p:cNvSpPr/>
            <p:nvPr userDrawn="1"/>
          </p:nvSpPr>
          <p:spPr>
            <a:xfrm>
              <a:off x="1" y="-1"/>
              <a:ext cx="12204699" cy="6858000"/>
            </a:xfrm>
            <a:prstGeom prst="rect">
              <a:avLst/>
            </a:prstGeom>
            <a:solidFill>
              <a:srgbClr val="E1F5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ea typeface="楷体" panose="02010609060101010101" pitchFamily="49" charset="-122"/>
              </a:endParaRPr>
            </a:p>
          </p:txBody>
        </p:sp>
        <p:sp>
          <p:nvSpPr>
            <p:cNvPr id="6" name="矩形 5"/>
            <p:cNvSpPr/>
            <p:nvPr userDrawn="1"/>
          </p:nvSpPr>
          <p:spPr>
            <a:xfrm>
              <a:off x="0" y="6476999"/>
              <a:ext cx="12206514" cy="381000"/>
            </a:xfrm>
            <a:prstGeom prst="rect">
              <a:avLst/>
            </a:prstGeom>
            <a:solidFill>
              <a:srgbClr val="FCF3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ea typeface="楷体" panose="02010609060101010101" pitchFamily="49" charset="-122"/>
              </a:endParaRPr>
            </a:p>
          </p:txBody>
        </p:sp>
        <p:grpSp>
          <p:nvGrpSpPr>
            <p:cNvPr id="7" name="组合 6"/>
            <p:cNvGrpSpPr/>
            <p:nvPr userDrawn="1"/>
          </p:nvGrpSpPr>
          <p:grpSpPr>
            <a:xfrm>
              <a:off x="-1" y="0"/>
              <a:ext cx="12201525" cy="342987"/>
              <a:chOff x="0" y="1"/>
              <a:chExt cx="11899968" cy="334510"/>
            </a:xfrm>
          </p:grpSpPr>
          <p:pic>
            <p:nvPicPr>
              <p:cNvPr id="14" name="图片 13"/>
              <p:cNvPicPr>
                <a:picLocks noChangeAspect="1"/>
              </p:cNvPicPr>
              <p:nvPr userDrawn="1"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0" y="1"/>
                <a:ext cx="555048" cy="334510"/>
              </a:xfrm>
              <a:prstGeom prst="rect">
                <a:avLst/>
              </a:prstGeom>
            </p:spPr>
          </p:pic>
          <p:pic>
            <p:nvPicPr>
              <p:cNvPr id="15" name="图片 14"/>
              <p:cNvPicPr>
                <a:picLocks noChangeAspect="1"/>
              </p:cNvPicPr>
              <p:nvPr userDrawn="1"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540234" y="1"/>
                <a:ext cx="555048" cy="334510"/>
              </a:xfrm>
              <a:prstGeom prst="rect">
                <a:avLst/>
              </a:prstGeom>
            </p:spPr>
          </p:pic>
          <p:pic>
            <p:nvPicPr>
              <p:cNvPr id="16" name="图片 15"/>
              <p:cNvPicPr>
                <a:picLocks noChangeAspect="1"/>
              </p:cNvPicPr>
              <p:nvPr userDrawn="1"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1080468" y="1"/>
                <a:ext cx="555048" cy="334510"/>
              </a:xfrm>
              <a:prstGeom prst="rect">
                <a:avLst/>
              </a:prstGeom>
            </p:spPr>
          </p:pic>
          <p:pic>
            <p:nvPicPr>
              <p:cNvPr id="17" name="图片 16"/>
              <p:cNvPicPr>
                <a:picLocks noChangeAspect="1"/>
              </p:cNvPicPr>
              <p:nvPr userDrawn="1"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1620702" y="1"/>
                <a:ext cx="555048" cy="334510"/>
              </a:xfrm>
              <a:prstGeom prst="rect">
                <a:avLst/>
              </a:prstGeom>
            </p:spPr>
          </p:pic>
          <p:pic>
            <p:nvPicPr>
              <p:cNvPr id="18" name="图片 17"/>
              <p:cNvPicPr>
                <a:picLocks noChangeAspect="1"/>
              </p:cNvPicPr>
              <p:nvPr userDrawn="1"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2160936" y="1"/>
                <a:ext cx="555048" cy="334510"/>
              </a:xfrm>
              <a:prstGeom prst="rect">
                <a:avLst/>
              </a:prstGeom>
            </p:spPr>
          </p:pic>
          <p:pic>
            <p:nvPicPr>
              <p:cNvPr id="19" name="图片 18"/>
              <p:cNvPicPr>
                <a:picLocks noChangeAspect="1"/>
              </p:cNvPicPr>
              <p:nvPr userDrawn="1"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2701170" y="1"/>
                <a:ext cx="555048" cy="334510"/>
              </a:xfrm>
              <a:prstGeom prst="rect">
                <a:avLst/>
              </a:prstGeom>
            </p:spPr>
          </p:pic>
          <p:pic>
            <p:nvPicPr>
              <p:cNvPr id="20" name="图片 19"/>
              <p:cNvPicPr>
                <a:picLocks noChangeAspect="1"/>
              </p:cNvPicPr>
              <p:nvPr userDrawn="1"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3241404" y="1"/>
                <a:ext cx="555048" cy="334510"/>
              </a:xfrm>
              <a:prstGeom prst="rect">
                <a:avLst/>
              </a:prstGeom>
            </p:spPr>
          </p:pic>
          <p:pic>
            <p:nvPicPr>
              <p:cNvPr id="21" name="图片 20"/>
              <p:cNvPicPr>
                <a:picLocks noChangeAspect="1"/>
              </p:cNvPicPr>
              <p:nvPr userDrawn="1"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3781638" y="1"/>
                <a:ext cx="555048" cy="334510"/>
              </a:xfrm>
              <a:prstGeom prst="rect">
                <a:avLst/>
              </a:prstGeom>
            </p:spPr>
          </p:pic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4321872" y="1"/>
                <a:ext cx="555048" cy="33451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4862106" y="1"/>
                <a:ext cx="555048" cy="334510"/>
              </a:xfrm>
              <a:prstGeom prst="rect">
                <a:avLst/>
              </a:prstGeom>
            </p:spPr>
          </p:pic>
          <p:pic>
            <p:nvPicPr>
              <p:cNvPr id="24" name="图片 23"/>
              <p:cNvPicPr>
                <a:picLocks noChangeAspect="1"/>
              </p:cNvPicPr>
              <p:nvPr userDrawn="1"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5402340" y="1"/>
                <a:ext cx="555048" cy="334510"/>
              </a:xfrm>
              <a:prstGeom prst="rect">
                <a:avLst/>
              </a:prstGeom>
            </p:spPr>
          </p:pic>
          <p:pic>
            <p:nvPicPr>
              <p:cNvPr id="25" name="图片 24"/>
              <p:cNvPicPr>
                <a:picLocks noChangeAspect="1"/>
              </p:cNvPicPr>
              <p:nvPr userDrawn="1"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5942574" y="1"/>
                <a:ext cx="555048" cy="334510"/>
              </a:xfrm>
              <a:prstGeom prst="rect">
                <a:avLst/>
              </a:prstGeom>
            </p:spPr>
          </p:pic>
          <p:pic>
            <p:nvPicPr>
              <p:cNvPr id="26" name="图片 25"/>
              <p:cNvPicPr>
                <a:picLocks noChangeAspect="1"/>
              </p:cNvPicPr>
              <p:nvPr userDrawn="1"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6482808" y="1"/>
                <a:ext cx="555048" cy="334510"/>
              </a:xfrm>
              <a:prstGeom prst="rect">
                <a:avLst/>
              </a:prstGeom>
            </p:spPr>
          </p:pic>
          <p:pic>
            <p:nvPicPr>
              <p:cNvPr id="27" name="图片 26"/>
              <p:cNvPicPr>
                <a:picLocks noChangeAspect="1"/>
              </p:cNvPicPr>
              <p:nvPr userDrawn="1"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7023042" y="1"/>
                <a:ext cx="555048" cy="334510"/>
              </a:xfrm>
              <a:prstGeom prst="rect">
                <a:avLst/>
              </a:prstGeom>
            </p:spPr>
          </p:pic>
          <p:pic>
            <p:nvPicPr>
              <p:cNvPr id="28" name="图片 27"/>
              <p:cNvPicPr>
                <a:picLocks noChangeAspect="1"/>
              </p:cNvPicPr>
              <p:nvPr userDrawn="1"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7563276" y="1"/>
                <a:ext cx="555048" cy="334510"/>
              </a:xfrm>
              <a:prstGeom prst="rect">
                <a:avLst/>
              </a:prstGeom>
            </p:spPr>
          </p:pic>
          <p:pic>
            <p:nvPicPr>
              <p:cNvPr id="29" name="图片 28"/>
              <p:cNvPicPr>
                <a:picLocks noChangeAspect="1"/>
              </p:cNvPicPr>
              <p:nvPr userDrawn="1"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8103510" y="1"/>
                <a:ext cx="555048" cy="334510"/>
              </a:xfrm>
              <a:prstGeom prst="rect">
                <a:avLst/>
              </a:prstGeom>
            </p:spPr>
          </p:pic>
          <p:pic>
            <p:nvPicPr>
              <p:cNvPr id="30" name="图片 29"/>
              <p:cNvPicPr>
                <a:picLocks noChangeAspect="1"/>
              </p:cNvPicPr>
              <p:nvPr userDrawn="1"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8643744" y="1"/>
                <a:ext cx="555048" cy="334510"/>
              </a:xfrm>
              <a:prstGeom prst="rect">
                <a:avLst/>
              </a:prstGeom>
            </p:spPr>
          </p:pic>
          <p:pic>
            <p:nvPicPr>
              <p:cNvPr id="31" name="图片 30"/>
              <p:cNvPicPr>
                <a:picLocks noChangeAspect="1"/>
              </p:cNvPicPr>
              <p:nvPr userDrawn="1"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9183978" y="1"/>
                <a:ext cx="555048" cy="334510"/>
              </a:xfrm>
              <a:prstGeom prst="rect">
                <a:avLst/>
              </a:prstGeom>
            </p:spPr>
          </p:pic>
          <p:pic>
            <p:nvPicPr>
              <p:cNvPr id="32" name="图片 31"/>
              <p:cNvPicPr>
                <a:picLocks noChangeAspect="1"/>
              </p:cNvPicPr>
              <p:nvPr userDrawn="1"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9724212" y="1"/>
                <a:ext cx="555048" cy="334510"/>
              </a:xfrm>
              <a:prstGeom prst="rect">
                <a:avLst/>
              </a:prstGeom>
            </p:spPr>
          </p:pic>
          <p:pic>
            <p:nvPicPr>
              <p:cNvPr id="33" name="图片 32"/>
              <p:cNvPicPr>
                <a:picLocks noChangeAspect="1"/>
              </p:cNvPicPr>
              <p:nvPr userDrawn="1"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10264446" y="1"/>
                <a:ext cx="555048" cy="334510"/>
              </a:xfrm>
              <a:prstGeom prst="rect">
                <a:avLst/>
              </a:prstGeom>
            </p:spPr>
          </p:pic>
          <p:pic>
            <p:nvPicPr>
              <p:cNvPr id="34" name="图片 33"/>
              <p:cNvPicPr>
                <a:picLocks noChangeAspect="1"/>
              </p:cNvPicPr>
              <p:nvPr userDrawn="1"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10804680" y="1"/>
                <a:ext cx="555048" cy="334510"/>
              </a:xfrm>
              <a:prstGeom prst="rect">
                <a:avLst/>
              </a:prstGeom>
            </p:spPr>
          </p:pic>
          <p:pic>
            <p:nvPicPr>
              <p:cNvPr id="35" name="图片 34"/>
              <p:cNvPicPr>
                <a:picLocks noChangeAspect="1"/>
              </p:cNvPicPr>
              <p:nvPr userDrawn="1"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11344920" y="1"/>
                <a:ext cx="555048" cy="334510"/>
              </a:xfrm>
              <a:prstGeom prst="rect">
                <a:avLst/>
              </a:prstGeom>
            </p:spPr>
          </p:pic>
        </p:grpSp>
        <p:grpSp>
          <p:nvGrpSpPr>
            <p:cNvPr id="8" name="组合 7"/>
            <p:cNvGrpSpPr/>
            <p:nvPr userDrawn="1"/>
          </p:nvGrpSpPr>
          <p:grpSpPr>
            <a:xfrm>
              <a:off x="0" y="6536530"/>
              <a:ext cx="12209929" cy="261937"/>
              <a:chOff x="0" y="6529386"/>
              <a:chExt cx="12903200" cy="261937"/>
            </a:xfrm>
          </p:grpSpPr>
          <p:cxnSp>
            <p:nvCxnSpPr>
              <p:cNvPr id="10" name="直接连接符 9"/>
              <p:cNvCxnSpPr/>
              <p:nvPr userDrawn="1"/>
            </p:nvCxnSpPr>
            <p:spPr>
              <a:xfrm>
                <a:off x="0" y="6529386"/>
                <a:ext cx="12903200" cy="0"/>
              </a:xfrm>
              <a:prstGeom prst="line">
                <a:avLst/>
              </a:prstGeom>
              <a:ln w="28575">
                <a:solidFill>
                  <a:srgbClr val="FBB48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 userDrawn="1"/>
            </p:nvCxnSpPr>
            <p:spPr>
              <a:xfrm>
                <a:off x="0" y="6616698"/>
                <a:ext cx="12903200" cy="0"/>
              </a:xfrm>
              <a:prstGeom prst="line">
                <a:avLst/>
              </a:prstGeom>
              <a:ln w="28575">
                <a:solidFill>
                  <a:srgbClr val="FBB48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/>
              <p:cNvCxnSpPr/>
              <p:nvPr userDrawn="1"/>
            </p:nvCxnSpPr>
            <p:spPr>
              <a:xfrm>
                <a:off x="0" y="6704010"/>
                <a:ext cx="12903200" cy="0"/>
              </a:xfrm>
              <a:prstGeom prst="line">
                <a:avLst/>
              </a:prstGeom>
              <a:ln w="28575">
                <a:solidFill>
                  <a:srgbClr val="FBB48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 userDrawn="1"/>
            </p:nvCxnSpPr>
            <p:spPr>
              <a:xfrm>
                <a:off x="0" y="6791323"/>
                <a:ext cx="12903200" cy="0"/>
              </a:xfrm>
              <a:prstGeom prst="line">
                <a:avLst/>
              </a:prstGeom>
              <a:ln w="28575">
                <a:solidFill>
                  <a:srgbClr val="FBB48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1354" y="0"/>
            <a:ext cx="9141291" cy="5143499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file:///D:\qq&#25991;&#20214;\712321467\Image\C2C\Image2\%7b75232B38-A165-1FB7-499C-2E1C792CACB5%7d.png" TargetMode="External"/><Relationship Id="rId4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4" r:link="rId5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8.png"/><Relationship Id="rId8" Type="http://schemas.openxmlformats.org/officeDocument/2006/relationships/image" Target="../media/image17.png"/><Relationship Id="rId7" Type="http://schemas.openxmlformats.org/officeDocument/2006/relationships/image" Target="../media/image16.png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5" Type="http://schemas.openxmlformats.org/officeDocument/2006/relationships/slideLayout" Target="../slideLayouts/slideLayout2.xml"/><Relationship Id="rId24" Type="http://schemas.openxmlformats.org/officeDocument/2006/relationships/image" Target="../media/image4.png"/><Relationship Id="rId23" Type="http://schemas.openxmlformats.org/officeDocument/2006/relationships/tags" Target="../tags/tag1.xml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0" y="1433847"/>
            <a:ext cx="9144000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4400" dirty="0"/>
              <a:t>1.1《数据收集整理》</a:t>
            </a:r>
            <a:endParaRPr lang="zh-CN" altLang="en-US" sz="4400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9"/>
          <p:cNvSpPr txBox="1">
            <a:spLocks noChangeArrowheads="1"/>
          </p:cNvSpPr>
          <p:nvPr/>
        </p:nvSpPr>
        <p:spPr bwMode="auto">
          <a:xfrm>
            <a:off x="6407944" y="0"/>
            <a:ext cx="135731" cy="48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endParaRPr lang="zh-CN" altLang="zh-CN" sz="2700" b="1">
              <a:ea typeface="楷体_GB2312" panose="02010609030101010101" pitchFamily="49" charset="-122"/>
              <a:sym typeface="Calibri" panose="020F0502020204030204" pitchFamily="34" charset="0"/>
            </a:endParaRPr>
          </a:p>
        </p:txBody>
      </p:sp>
      <p:sp>
        <p:nvSpPr>
          <p:cNvPr id="18437" name="Text Box 7"/>
          <p:cNvSpPr txBox="1">
            <a:spLocks noChangeArrowheads="1"/>
          </p:cNvSpPr>
          <p:nvPr/>
        </p:nvSpPr>
        <p:spPr bwMode="auto">
          <a:xfrm>
            <a:off x="2972989" y="715678"/>
            <a:ext cx="3350419" cy="409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500" tIns="35100" rIns="67500" bIns="3510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spcBef>
                <a:spcPct val="50000"/>
              </a:spcBef>
              <a:defRPr sz="2000"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zh-CN" altLang="en-US" sz="2200">
                <a:solidFill>
                  <a:srgbClr val="000000"/>
                </a:solidFill>
                <a:sym typeface="Calibri" panose="020F0502020204030204" pitchFamily="34" charset="0"/>
              </a:rPr>
              <a:t>学校要举办讲故事大赛。</a:t>
            </a:r>
            <a:endParaRPr lang="zh-CN" altLang="zh-CN" sz="2200">
              <a:solidFill>
                <a:srgbClr val="000000"/>
              </a:solidFill>
              <a:sym typeface="Calibri" panose="020F0502020204030204" pitchFamily="34" charset="0"/>
            </a:endParaRPr>
          </a:p>
        </p:txBody>
      </p:sp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2522934" y="3005556"/>
            <a:ext cx="4250531" cy="409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把上面的统计结果填入下表。</a:t>
            </a:r>
            <a:endParaRPr lang="zh-CN" altLang="zh-CN" sz="22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Calibri" panose="020F0502020204030204" pitchFamily="34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2971800" y="3553071"/>
          <a:ext cx="3200400" cy="7774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1066800"/>
                <a:gridCol w="1066800"/>
              </a:tblGrid>
              <a:tr h="38873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0">
                          <a:solidFill>
                            <a:srgbClr val="00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姓名</a:t>
                      </a:r>
                      <a:endParaRPr lang="zh-CN" altLang="en-US" sz="2000" b="0">
                        <a:solidFill>
                          <a:srgbClr val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1" marR="68581" marT="34301" marB="343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0">
                          <a:solidFill>
                            <a:srgbClr val="00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王明明</a:t>
                      </a:r>
                      <a:endParaRPr lang="zh-CN" altLang="en-US" sz="2000" b="0">
                        <a:solidFill>
                          <a:srgbClr val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1" marR="68581" marT="34301" marB="343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0">
                          <a:solidFill>
                            <a:srgbClr val="00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陈小菲</a:t>
                      </a:r>
                      <a:endParaRPr lang="zh-CN" altLang="en-US" sz="2000" b="0">
                        <a:solidFill>
                          <a:srgbClr val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1" marR="68581" marT="34301" marB="343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873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0">
                          <a:solidFill>
                            <a:srgbClr val="00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票数</a:t>
                      </a:r>
                      <a:endParaRPr lang="zh-CN" altLang="en-US" sz="2000" b="0">
                        <a:solidFill>
                          <a:srgbClr val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1" marR="68581" marT="34301" marB="343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0">
                        <a:solidFill>
                          <a:srgbClr val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1" marR="68581" marT="34301" marB="343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0">
                        <a:solidFill>
                          <a:srgbClr val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1" marR="68581" marT="34301" marB="343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9" name="Text Box 7"/>
          <p:cNvSpPr txBox="1">
            <a:spLocks noChangeArrowheads="1"/>
          </p:cNvSpPr>
          <p:nvPr/>
        </p:nvSpPr>
        <p:spPr bwMode="auto">
          <a:xfrm>
            <a:off x="4301341" y="3941810"/>
            <a:ext cx="563166" cy="37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20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15</a:t>
            </a:r>
            <a:endParaRPr lang="zh-CN" altLang="zh-CN" sz="20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sym typeface="Calibri" panose="020F0502020204030204" pitchFamily="34" charset="0"/>
            </a:endParaRPr>
          </a:p>
        </p:txBody>
      </p:sp>
      <p:sp>
        <p:nvSpPr>
          <p:cNvPr id="30" name="Text Box 7"/>
          <p:cNvSpPr txBox="1">
            <a:spLocks noChangeArrowheads="1"/>
          </p:cNvSpPr>
          <p:nvPr/>
        </p:nvSpPr>
        <p:spPr bwMode="auto">
          <a:xfrm>
            <a:off x="5355489" y="3941810"/>
            <a:ext cx="563166" cy="37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20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22</a:t>
            </a:r>
            <a:endParaRPr lang="zh-CN" altLang="zh-CN" sz="20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sym typeface="Calibri" panose="020F0502020204030204" pitchFamily="34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461534" y="513062"/>
            <a:ext cx="1463001" cy="459360"/>
            <a:chOff x="476774" y="650222"/>
            <a:chExt cx="1463001" cy="459360"/>
          </a:xfrm>
        </p:grpSpPr>
        <p:grpSp>
          <p:nvGrpSpPr>
            <p:cNvPr id="16" name="组合 15"/>
            <p:cNvGrpSpPr/>
            <p:nvPr/>
          </p:nvGrpSpPr>
          <p:grpSpPr>
            <a:xfrm>
              <a:off x="540152" y="650222"/>
              <a:ext cx="1350983" cy="459360"/>
              <a:chOff x="1561417" y="666658"/>
              <a:chExt cx="1154689" cy="392616"/>
            </a:xfrm>
          </p:grpSpPr>
          <p:sp>
            <p:nvSpPr>
              <p:cNvPr id="18" name="圆角矩形 17"/>
              <p:cNvSpPr/>
              <p:nvPr/>
            </p:nvSpPr>
            <p:spPr bwMode="auto">
              <a:xfrm>
                <a:off x="1561417" y="666658"/>
                <a:ext cx="1154689" cy="392616"/>
              </a:xfrm>
              <a:prstGeom prst="roundRect">
                <a:avLst>
                  <a:gd name="adj" fmla="val 16667"/>
                </a:avLst>
              </a:prstGeom>
              <a:solidFill>
                <a:srgbClr val="35B1AD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  <a:ea typeface="楷体" panose="02010609060101010101" pitchFamily="49" charset="-122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17" name="Rectangle 4"/>
            <p:cNvSpPr>
              <a:spLocks noChangeArrowheads="1"/>
            </p:cNvSpPr>
            <p:nvPr/>
          </p:nvSpPr>
          <p:spPr bwMode="auto">
            <a:xfrm>
              <a:off x="476774" y="668070"/>
              <a:ext cx="1463001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5000"/>
                </a:lnSpc>
              </a:pPr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探究新知</a:t>
              </a:r>
              <a:endPara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240924" y="1295866"/>
            <a:ext cx="4448435" cy="17096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9"/>
          <p:cNvSpPr txBox="1">
            <a:spLocks noChangeArrowheads="1"/>
          </p:cNvSpPr>
          <p:nvPr/>
        </p:nvSpPr>
        <p:spPr bwMode="auto">
          <a:xfrm>
            <a:off x="6407944" y="0"/>
            <a:ext cx="135731" cy="48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endParaRPr lang="zh-CN" altLang="zh-CN" sz="2700" b="1">
              <a:ea typeface="楷体_GB2312" panose="02010609030101010101" pitchFamily="49" charset="-122"/>
              <a:sym typeface="Calibri" panose="020F0502020204030204" pitchFamily="34" charset="0"/>
            </a:endParaRPr>
          </a:p>
        </p:txBody>
      </p:sp>
      <p:sp>
        <p:nvSpPr>
          <p:cNvPr id="19461" name="Text Box 7"/>
          <p:cNvSpPr txBox="1">
            <a:spLocks noChangeArrowheads="1"/>
          </p:cNvSpPr>
          <p:nvPr/>
        </p:nvSpPr>
        <p:spPr bwMode="auto">
          <a:xfrm>
            <a:off x="3003471" y="735806"/>
            <a:ext cx="3350419" cy="409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500" tIns="35100" rIns="67500" bIns="3510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spcBef>
                <a:spcPct val="50000"/>
              </a:spcBef>
              <a:defRPr sz="2000"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</a:pPr>
            <a:r>
              <a:rPr lang="zh-CN" altLang="en-US" sz="2200">
                <a:solidFill>
                  <a:srgbClr val="000000"/>
                </a:solidFill>
                <a:sym typeface="Calibri" panose="020F0502020204030204" pitchFamily="34" charset="0"/>
              </a:rPr>
              <a:t>学校要举办讲故事大赛。</a:t>
            </a:r>
            <a:endParaRPr lang="zh-CN" altLang="zh-CN" sz="2200">
              <a:solidFill>
                <a:srgbClr val="000000"/>
              </a:solidFill>
              <a:sym typeface="Calibri" panose="020F0502020204030204" pitchFamily="34" charset="0"/>
            </a:endParaRP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950203" y="2364358"/>
            <a:ext cx="6212681" cy="409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200">
                <a:solidFill>
                  <a:srgbClr val="000000"/>
                </a:solidFill>
                <a:latin typeface="+mj-ea"/>
                <a:ea typeface="+mj-ea"/>
                <a:sym typeface="Calibri" panose="020F0502020204030204" pitchFamily="34" charset="0"/>
              </a:rPr>
              <a:t>(</a:t>
            </a:r>
            <a:r>
              <a:rPr lang="en-US" altLang="zh-CN" sz="2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1</a:t>
            </a:r>
            <a:r>
              <a:rPr lang="en-US" altLang="zh-CN" sz="2200">
                <a:solidFill>
                  <a:srgbClr val="000000"/>
                </a:solidFill>
                <a:latin typeface="+mj-ea"/>
                <a:ea typeface="+mj-ea"/>
                <a:sym typeface="Calibri" panose="020F0502020204030204" pitchFamily="34" charset="0"/>
              </a:rPr>
              <a:t>)</a:t>
            </a:r>
            <a:r>
              <a:rPr lang="zh-CN" altLang="en-US" sz="2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根据统计结果，应该选</a:t>
            </a:r>
            <a:r>
              <a:rPr lang="en-US" altLang="zh-CN" sz="2200">
                <a:solidFill>
                  <a:srgbClr val="000000"/>
                </a:solidFill>
                <a:latin typeface="+mj-ea"/>
                <a:ea typeface="+mj-ea"/>
                <a:sym typeface="Calibri" panose="020F0502020204030204" pitchFamily="34" charset="0"/>
              </a:rPr>
              <a:t>(</a:t>
            </a:r>
            <a:r>
              <a:rPr lang="zh-CN" altLang="en-US" sz="2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　　　</a:t>
            </a:r>
            <a:r>
              <a:rPr lang="en-US" altLang="zh-CN" sz="2200">
                <a:solidFill>
                  <a:srgbClr val="000000"/>
                </a:solidFill>
                <a:latin typeface="+mj-ea"/>
                <a:ea typeface="+mj-ea"/>
                <a:sym typeface="Calibri" panose="020F0502020204030204" pitchFamily="34" charset="0"/>
              </a:rPr>
              <a:t>)</a:t>
            </a:r>
            <a:r>
              <a:rPr lang="zh-CN" altLang="en-US" sz="2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参加比赛。</a:t>
            </a:r>
            <a:endParaRPr lang="zh-CN" altLang="zh-CN" sz="22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Calibri" panose="020F0502020204030204" pitchFamily="34" charset="0"/>
            </a:endParaRPr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950203" y="2784563"/>
            <a:ext cx="6873712" cy="883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200">
                <a:solidFill>
                  <a:srgbClr val="000000"/>
                </a:solidFill>
                <a:latin typeface="+mj-ea"/>
                <a:ea typeface="+mj-ea"/>
                <a:sym typeface="Calibri" panose="020F0502020204030204" pitchFamily="34" charset="0"/>
              </a:rPr>
              <a:t>(</a:t>
            </a:r>
            <a:r>
              <a:rPr lang="en-US" altLang="zh-CN" sz="2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2</a:t>
            </a:r>
            <a:r>
              <a:rPr lang="en-US" altLang="zh-CN" sz="2200">
                <a:solidFill>
                  <a:srgbClr val="000000"/>
                </a:solidFill>
                <a:latin typeface="+mj-ea"/>
                <a:ea typeface="+mj-ea"/>
                <a:sym typeface="Calibri" panose="020F0502020204030204" pitchFamily="34" charset="0"/>
              </a:rPr>
              <a:t>)</a:t>
            </a:r>
            <a:r>
              <a:rPr lang="zh-CN" altLang="en-US" sz="2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有两位同学缺勤没能参加投票，如果他们也投了票，</a:t>
            </a:r>
            <a:endParaRPr lang="en-US" altLang="zh-CN" sz="22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Calibri" panose="020F050202020403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2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　 结果可能会怎样？</a:t>
            </a:r>
            <a:endParaRPr lang="zh-CN" altLang="zh-CN" sz="22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Calibri" panose="020F0502020204030204" pitchFamily="34" charset="0"/>
            </a:endParaRPr>
          </a:p>
        </p:txBody>
      </p:sp>
      <p:sp>
        <p:nvSpPr>
          <p:cNvPr id="19481" name="TextBox 16"/>
          <p:cNvSpPr txBox="1">
            <a:spLocks noChangeArrowheads="1"/>
          </p:cNvSpPr>
          <p:nvPr/>
        </p:nvSpPr>
        <p:spPr bwMode="auto">
          <a:xfrm>
            <a:off x="950203" y="3678744"/>
            <a:ext cx="582723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2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结果不会发生变化，还是选陈小菲参加比赛。</a:t>
            </a:r>
            <a:endParaRPr lang="zh-CN" altLang="en-US" sz="22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19" name="表格 18"/>
          <p:cNvGraphicFramePr>
            <a:graphicFrameLocks noGrp="1"/>
          </p:cNvGraphicFramePr>
          <p:nvPr/>
        </p:nvGraphicFramePr>
        <p:xfrm>
          <a:off x="2971800" y="1366063"/>
          <a:ext cx="3200400" cy="7774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1066800"/>
                <a:gridCol w="1066800"/>
              </a:tblGrid>
              <a:tr h="38873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0">
                          <a:solidFill>
                            <a:srgbClr val="00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姓名</a:t>
                      </a:r>
                      <a:endParaRPr lang="zh-CN" altLang="en-US" sz="2000" b="0">
                        <a:solidFill>
                          <a:srgbClr val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1" marR="68581" marT="34301" marB="343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0">
                          <a:solidFill>
                            <a:srgbClr val="00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王明明</a:t>
                      </a:r>
                      <a:endParaRPr lang="zh-CN" altLang="en-US" sz="2000" b="0">
                        <a:solidFill>
                          <a:srgbClr val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1" marR="68581" marT="34301" marB="343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0">
                          <a:solidFill>
                            <a:srgbClr val="00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陈小菲</a:t>
                      </a:r>
                      <a:endParaRPr lang="zh-CN" altLang="en-US" sz="2000" b="0">
                        <a:solidFill>
                          <a:srgbClr val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1" marR="68581" marT="34301" marB="343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873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0">
                          <a:solidFill>
                            <a:srgbClr val="00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票数</a:t>
                      </a:r>
                      <a:endParaRPr lang="zh-CN" altLang="en-US" sz="2000" b="0">
                        <a:solidFill>
                          <a:srgbClr val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1" marR="68581" marT="34301" marB="343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0">
                        <a:solidFill>
                          <a:srgbClr val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1" marR="68581" marT="34301" marB="343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0">
                        <a:solidFill>
                          <a:srgbClr val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1" marR="68581" marT="34301" marB="343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4290417" y="1754802"/>
            <a:ext cx="563166" cy="37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20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15</a:t>
            </a:r>
            <a:endParaRPr lang="zh-CN" altLang="zh-CN" sz="20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sym typeface="Calibri" panose="020F0502020204030204" pitchFamily="34" charset="0"/>
            </a:endParaRP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5355492" y="1754802"/>
            <a:ext cx="563166" cy="37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20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22</a:t>
            </a:r>
            <a:endParaRPr lang="zh-CN" altLang="zh-CN" sz="20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sym typeface="Calibri" panose="020F0502020204030204" pitchFamily="34" charset="0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461534" y="513062"/>
            <a:ext cx="1463001" cy="459360"/>
            <a:chOff x="476774" y="650222"/>
            <a:chExt cx="1463001" cy="459360"/>
          </a:xfrm>
        </p:grpSpPr>
        <p:grpSp>
          <p:nvGrpSpPr>
            <p:cNvPr id="23" name="组合 22"/>
            <p:cNvGrpSpPr/>
            <p:nvPr/>
          </p:nvGrpSpPr>
          <p:grpSpPr>
            <a:xfrm>
              <a:off x="540152" y="650222"/>
              <a:ext cx="1350983" cy="459360"/>
              <a:chOff x="1561417" y="666658"/>
              <a:chExt cx="1154689" cy="392616"/>
            </a:xfrm>
          </p:grpSpPr>
          <p:sp>
            <p:nvSpPr>
              <p:cNvPr id="25" name="圆角矩形 24"/>
              <p:cNvSpPr/>
              <p:nvPr/>
            </p:nvSpPr>
            <p:spPr bwMode="auto">
              <a:xfrm>
                <a:off x="1561417" y="666658"/>
                <a:ext cx="1154689" cy="392616"/>
              </a:xfrm>
              <a:prstGeom prst="roundRect">
                <a:avLst>
                  <a:gd name="adj" fmla="val 16667"/>
                </a:avLst>
              </a:prstGeom>
              <a:solidFill>
                <a:srgbClr val="35B1AD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  <a:ea typeface="楷体" panose="02010609060101010101" pitchFamily="49" charset="-122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24" name="Rectangle 4"/>
            <p:cNvSpPr>
              <a:spLocks noChangeArrowheads="1"/>
            </p:cNvSpPr>
            <p:nvPr/>
          </p:nvSpPr>
          <p:spPr bwMode="auto">
            <a:xfrm>
              <a:off x="476774" y="668070"/>
              <a:ext cx="1463001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5000"/>
                </a:lnSpc>
              </a:pPr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探究新知</a:t>
              </a:r>
              <a:endPara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283978" y="2362759"/>
            <a:ext cx="103105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2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陈小菲</a:t>
            </a:r>
            <a:endParaRPr lang="zh-CN" altLang="en-US" sz="220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9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9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19481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941859" y="1587309"/>
          <a:ext cx="3846661" cy="9268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5467"/>
                <a:gridCol w="664830"/>
                <a:gridCol w="665467"/>
                <a:gridCol w="906251"/>
                <a:gridCol w="944646"/>
              </a:tblGrid>
              <a:tr h="455879">
                <a:tc>
                  <a:txBody>
                    <a:bodyPr/>
                    <a:lstStyle/>
                    <a:p>
                      <a:pPr indent="0" algn="ctr">
                        <a:lnSpc>
                          <a:spcPct val="85000"/>
                        </a:lnSpc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charset="0"/>
                        </a:rPr>
                        <a:t>种类</a:t>
                      </a:r>
                      <a:endParaRPr lang="en-US" altLang="en-US" sz="2000" b="0">
                        <a:solidFill>
                          <a:srgbClr val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85000"/>
                        </a:lnSpc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charset="0"/>
                        </a:rPr>
                        <a:t>客车</a:t>
                      </a:r>
                      <a:endParaRPr lang="en-US" altLang="en-US" sz="2000" b="0">
                        <a:solidFill>
                          <a:srgbClr val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85000"/>
                        </a:lnSpc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charset="0"/>
                        </a:rPr>
                        <a:t>货车</a:t>
                      </a:r>
                      <a:endParaRPr lang="en-US" altLang="en-US" sz="2000" b="0">
                        <a:solidFill>
                          <a:srgbClr val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85000"/>
                        </a:lnSpc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charset="0"/>
                        </a:rPr>
                        <a:t>面包车</a:t>
                      </a:r>
                      <a:endParaRPr lang="en-US" altLang="en-US" sz="2000" b="0">
                        <a:solidFill>
                          <a:srgbClr val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85000"/>
                        </a:lnSpc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charset="0"/>
                        </a:rPr>
                        <a:t>小轿车</a:t>
                      </a:r>
                      <a:endParaRPr lang="en-US" altLang="en-US" sz="2000" b="0">
                        <a:solidFill>
                          <a:srgbClr val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70951">
                <a:tc>
                  <a:txBody>
                    <a:bodyPr/>
                    <a:lstStyle/>
                    <a:p>
                      <a:pPr indent="0" algn="ctr">
                        <a:lnSpc>
                          <a:spcPct val="85000"/>
                        </a:lnSpc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charset="0"/>
                        </a:rPr>
                        <a:t>辆数</a:t>
                      </a:r>
                      <a:endParaRPr lang="en-US" altLang="en-US" sz="2000" b="0">
                        <a:solidFill>
                          <a:srgbClr val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B488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85000"/>
                        </a:lnSpc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charset="0"/>
                        </a:rPr>
                        <a:t>20</a:t>
                      </a:r>
                      <a:endParaRPr lang="en-US" altLang="en-US" sz="2000" b="0">
                        <a:solidFill>
                          <a:srgbClr val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B488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85000"/>
                        </a:lnSpc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charset="0"/>
                        </a:rPr>
                        <a:t>5</a:t>
                      </a:r>
                      <a:endParaRPr lang="en-US" altLang="en-US" sz="2000" b="0">
                        <a:solidFill>
                          <a:srgbClr val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B488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85000"/>
                        </a:lnSpc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charset="0"/>
                        </a:rPr>
                        <a:t>25</a:t>
                      </a:r>
                      <a:endParaRPr lang="en-US" altLang="en-US" sz="2000" b="0">
                        <a:solidFill>
                          <a:srgbClr val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B488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85000"/>
                        </a:lnSpc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charset="0"/>
                        </a:rPr>
                        <a:t>40</a:t>
                      </a:r>
                      <a:endParaRPr lang="en-US" altLang="en-US" sz="2000" b="0">
                        <a:solidFill>
                          <a:srgbClr val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B488"/>
                    </a:solidFill>
                  </a:tcPr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878374" y="2814094"/>
            <a:ext cx="515799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>
                <a:solidFill>
                  <a:srgbClr val="000000"/>
                </a:solidFill>
                <a:latin typeface="+mj-ea"/>
                <a:ea typeface="+mj-ea"/>
              </a:rPr>
              <a:t>(</a:t>
            </a:r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>
                <a:solidFill>
                  <a:srgbClr val="000000"/>
                </a:solidFill>
                <a:latin typeface="+mj-ea"/>
                <a:ea typeface="+mj-ea"/>
              </a:rPr>
              <a:t>)</a:t>
            </a:r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小轿车比客车多</a:t>
            </a:r>
            <a:r>
              <a:rPr lang="zh-CN" altLang="en-US" sz="2000">
                <a:solidFill>
                  <a:srgbClr val="000000"/>
                </a:solidFill>
                <a:latin typeface="+mj-ea"/>
                <a:ea typeface="+mj-ea"/>
              </a:rPr>
              <a:t>(</a:t>
            </a:r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 </a:t>
            </a:r>
            <a:r>
              <a:rPr lang="zh-CN" altLang="en-US" sz="2000">
                <a:solidFill>
                  <a:srgbClr val="000000"/>
                </a:solidFill>
                <a:latin typeface="+mj-ea"/>
                <a:ea typeface="+mj-ea"/>
              </a:rPr>
              <a:t>)</a:t>
            </a:r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辆。       </a:t>
            </a:r>
            <a:endParaRPr lang="en-US" altLang="zh-CN" sz="20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>
                <a:solidFill>
                  <a:srgbClr val="000000"/>
                </a:solidFill>
                <a:latin typeface="+mj-ea"/>
                <a:ea typeface="+mj-ea"/>
                <a:sym typeface="+mn-ea"/>
              </a:rPr>
              <a:t>(</a:t>
            </a:r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</a:t>
            </a:r>
            <a:r>
              <a:rPr lang="zh-CN" altLang="en-US" sz="2000">
                <a:solidFill>
                  <a:srgbClr val="000000"/>
                </a:solidFill>
                <a:latin typeface="+mj-ea"/>
                <a:ea typeface="+mj-ea"/>
                <a:sym typeface="+mn-ea"/>
              </a:rPr>
              <a:t>)</a:t>
            </a:r>
            <a:r>
              <a:rPr lang="zh-CN" altLang="en-US" sz="2000">
                <a:solidFill>
                  <a:srgbClr val="000000"/>
                </a:solidFill>
                <a:latin typeface="+mj-ea"/>
              </a:rPr>
              <a:t>(</a:t>
            </a:r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 </a:t>
            </a:r>
            <a:r>
              <a:rPr lang="zh-CN" altLang="en-US" sz="2000">
                <a:solidFill>
                  <a:srgbClr val="000000"/>
                </a:solidFill>
                <a:latin typeface="+mj-ea"/>
              </a:rPr>
              <a:t>)</a:t>
            </a:r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车最少，</a:t>
            </a:r>
            <a:r>
              <a:rPr lang="zh-CN" altLang="en-US" sz="2000">
                <a:solidFill>
                  <a:srgbClr val="000000"/>
                </a:solidFill>
                <a:latin typeface="+mj-ea"/>
              </a:rPr>
              <a:t>( </a:t>
            </a:r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 </a:t>
            </a:r>
            <a:r>
              <a:rPr lang="zh-CN" altLang="en-US" sz="2000">
                <a:solidFill>
                  <a:srgbClr val="000000"/>
                </a:solidFill>
                <a:latin typeface="+mj-ea"/>
              </a:rPr>
              <a:t>)</a:t>
            </a:r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车最多。</a:t>
            </a:r>
            <a:endParaRPr lang="zh-CN" altLang="en-US" sz="20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>
                <a:solidFill>
                  <a:srgbClr val="000000"/>
                </a:solidFill>
                <a:latin typeface="+mj-ea"/>
                <a:ea typeface="+mj-ea"/>
              </a:rPr>
              <a:t>(</a:t>
            </a:r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>
                <a:solidFill>
                  <a:srgbClr val="000000"/>
                </a:solidFill>
                <a:latin typeface="+mj-ea"/>
                <a:ea typeface="+mj-ea"/>
              </a:rPr>
              <a:t>)</a:t>
            </a:r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货车和面包车相差</a:t>
            </a:r>
            <a:r>
              <a:rPr lang="zh-CN" altLang="en-US" sz="2000">
                <a:solidFill>
                  <a:srgbClr val="000000"/>
                </a:solidFill>
                <a:latin typeface="+mj-ea"/>
              </a:rPr>
              <a:t>(</a:t>
            </a:r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 </a:t>
            </a:r>
            <a:r>
              <a:rPr lang="zh-CN" altLang="en-US" sz="2000">
                <a:solidFill>
                  <a:srgbClr val="000000"/>
                </a:solidFill>
                <a:latin typeface="+mj-ea"/>
              </a:rPr>
              <a:t>)</a:t>
            </a:r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辆。     </a:t>
            </a:r>
            <a:endParaRPr lang="en-US" altLang="zh-CN" sz="20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>
                <a:solidFill>
                  <a:srgbClr val="000000"/>
                </a:solidFill>
                <a:latin typeface="+mj-ea"/>
                <a:ea typeface="+mj-ea"/>
                <a:sym typeface="+mn-ea"/>
              </a:rPr>
              <a:t>(</a:t>
            </a:r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4</a:t>
            </a:r>
            <a:r>
              <a:rPr lang="zh-CN" altLang="en-US" sz="2000">
                <a:solidFill>
                  <a:srgbClr val="000000"/>
                </a:solidFill>
                <a:latin typeface="+mj-ea"/>
                <a:ea typeface="+mj-ea"/>
                <a:sym typeface="+mn-ea"/>
              </a:rPr>
              <a:t>)</a:t>
            </a:r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客车和货车的总辆数和</a:t>
            </a:r>
            <a:r>
              <a:rPr lang="zh-CN" altLang="en-US" sz="2000">
                <a:solidFill>
                  <a:srgbClr val="000000"/>
                </a:solidFill>
                <a:latin typeface="+mj-ea"/>
              </a:rPr>
              <a:t>(</a:t>
            </a:r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  </a:t>
            </a:r>
            <a:r>
              <a:rPr lang="zh-CN" altLang="en-US" sz="2000">
                <a:solidFill>
                  <a:srgbClr val="000000"/>
                </a:solidFill>
                <a:latin typeface="+mj-ea"/>
              </a:rPr>
              <a:t>)</a:t>
            </a:r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车同样多。</a:t>
            </a:r>
            <a:endParaRPr lang="zh-CN" altLang="en-US" sz="20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>
                <a:solidFill>
                  <a:srgbClr val="000000"/>
                </a:solidFill>
                <a:latin typeface="+mj-ea"/>
                <a:ea typeface="+mj-ea"/>
              </a:rPr>
              <a:t>(</a:t>
            </a:r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000">
                <a:solidFill>
                  <a:srgbClr val="000000"/>
                </a:solidFill>
                <a:latin typeface="+mj-ea"/>
                <a:ea typeface="+mj-ea"/>
              </a:rPr>
              <a:t>)</a:t>
            </a:r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这四种车一共有</a:t>
            </a:r>
            <a:r>
              <a:rPr lang="zh-CN" altLang="en-US" sz="2000">
                <a:solidFill>
                  <a:srgbClr val="000000"/>
                </a:solidFill>
                <a:latin typeface="+mj-ea"/>
              </a:rPr>
              <a:t>(</a:t>
            </a:r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 </a:t>
            </a:r>
            <a:r>
              <a:rPr lang="zh-CN" altLang="en-US" sz="2000">
                <a:solidFill>
                  <a:srgbClr val="000000"/>
                </a:solidFill>
                <a:latin typeface="+mj-ea"/>
              </a:rPr>
              <a:t>)</a:t>
            </a:r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辆。</a:t>
            </a:r>
            <a:endParaRPr lang="zh-CN" altLang="en-US" sz="20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083885" y="2659910"/>
            <a:ext cx="237995" cy="156576"/>
          </a:xfrm>
          <a:prstGeom prst="rect">
            <a:avLst/>
          </a:prstGeom>
          <a:solidFill>
            <a:srgbClr val="C00000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楷体" panose="02010609060101010101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083885" y="2504676"/>
            <a:ext cx="237995" cy="156576"/>
          </a:xfrm>
          <a:prstGeom prst="rect">
            <a:avLst/>
          </a:prstGeom>
          <a:solidFill>
            <a:srgbClr val="C00000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楷体" panose="02010609060101010101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83885" y="2350492"/>
            <a:ext cx="237995" cy="156576"/>
          </a:xfrm>
          <a:prstGeom prst="rect">
            <a:avLst/>
          </a:prstGeom>
          <a:solidFill>
            <a:srgbClr val="C00000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楷体" panose="02010609060101010101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083885" y="2195258"/>
            <a:ext cx="237995" cy="156576"/>
          </a:xfrm>
          <a:prstGeom prst="rect">
            <a:avLst/>
          </a:prstGeom>
          <a:solidFill>
            <a:srgbClr val="C00000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楷体" panose="02010609060101010101" pitchFamily="49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920498" y="2659910"/>
            <a:ext cx="234871" cy="156576"/>
          </a:xfrm>
          <a:prstGeom prst="rect">
            <a:avLst/>
          </a:prstGeom>
          <a:solidFill>
            <a:srgbClr val="C00000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楷体" panose="020106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754035" y="2504676"/>
            <a:ext cx="233688" cy="156576"/>
          </a:xfrm>
          <a:prstGeom prst="rect">
            <a:avLst/>
          </a:prstGeom>
          <a:solidFill>
            <a:srgbClr val="C00000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楷体" panose="02010609060101010101" pitchFamily="49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754035" y="2659910"/>
            <a:ext cx="233688" cy="156576"/>
          </a:xfrm>
          <a:prstGeom prst="rect">
            <a:avLst/>
          </a:prstGeom>
          <a:solidFill>
            <a:srgbClr val="C00000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楷体" panose="02010609060101010101" pitchFamily="49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754035" y="2350492"/>
            <a:ext cx="233688" cy="156576"/>
          </a:xfrm>
          <a:prstGeom prst="rect">
            <a:avLst/>
          </a:prstGeom>
          <a:solidFill>
            <a:srgbClr val="C00000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楷体" panose="02010609060101010101" pitchFamily="49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754035" y="2195258"/>
            <a:ext cx="233688" cy="156576"/>
          </a:xfrm>
          <a:prstGeom prst="rect">
            <a:avLst/>
          </a:prstGeom>
          <a:solidFill>
            <a:srgbClr val="C00000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楷体" panose="02010609060101010101" pitchFamily="49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754035" y="2038855"/>
            <a:ext cx="233688" cy="156576"/>
          </a:xfrm>
          <a:prstGeom prst="rect">
            <a:avLst/>
          </a:prstGeom>
          <a:solidFill>
            <a:srgbClr val="C00000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楷体" panose="02010609060101010101" pitchFamily="49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7578958" y="2659910"/>
            <a:ext cx="241120" cy="156576"/>
          </a:xfrm>
          <a:prstGeom prst="rect">
            <a:avLst/>
          </a:prstGeom>
          <a:solidFill>
            <a:srgbClr val="C00000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楷体" panose="02010609060101010101" pitchFamily="49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578958" y="2504676"/>
            <a:ext cx="241120" cy="156576"/>
          </a:xfrm>
          <a:prstGeom prst="rect">
            <a:avLst/>
          </a:prstGeom>
          <a:solidFill>
            <a:srgbClr val="C00000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楷体" panose="02010609060101010101" pitchFamily="49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7578958" y="2350492"/>
            <a:ext cx="241120" cy="156576"/>
          </a:xfrm>
          <a:prstGeom prst="rect">
            <a:avLst/>
          </a:prstGeom>
          <a:solidFill>
            <a:srgbClr val="C00000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楷体" panose="02010609060101010101" pitchFamily="49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7578958" y="2195258"/>
            <a:ext cx="241120" cy="156576"/>
          </a:xfrm>
          <a:prstGeom prst="rect">
            <a:avLst/>
          </a:prstGeom>
          <a:solidFill>
            <a:srgbClr val="C00000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楷体" panose="02010609060101010101" pitchFamily="49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7578958" y="2038855"/>
            <a:ext cx="241120" cy="156576"/>
          </a:xfrm>
          <a:prstGeom prst="rect">
            <a:avLst/>
          </a:prstGeom>
          <a:solidFill>
            <a:srgbClr val="C00000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楷体" panose="02010609060101010101" pitchFamily="49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7578958" y="1883621"/>
            <a:ext cx="241120" cy="156576"/>
          </a:xfrm>
          <a:prstGeom prst="rect">
            <a:avLst/>
          </a:prstGeom>
          <a:solidFill>
            <a:srgbClr val="C00000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楷体" panose="02010609060101010101" pitchFamily="49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7578958" y="1729437"/>
            <a:ext cx="241120" cy="156576"/>
          </a:xfrm>
          <a:prstGeom prst="rect">
            <a:avLst/>
          </a:prstGeom>
          <a:solidFill>
            <a:srgbClr val="C00000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楷体" panose="02010609060101010101" pitchFamily="49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7578958" y="1574203"/>
            <a:ext cx="241120" cy="156576"/>
          </a:xfrm>
          <a:prstGeom prst="rect">
            <a:avLst/>
          </a:prstGeom>
          <a:solidFill>
            <a:srgbClr val="C00000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楷体" panose="02010609060101010101" pitchFamily="49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224633" y="2821714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endParaRPr lang="zh-CN" altLang="en-US" sz="20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460397" y="3221824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800">
                <a:solidFill>
                  <a:srgbClr val="C00000"/>
                </a:solidFill>
                <a:ea typeface="楷体" panose="02010609060101010101" pitchFamily="49" charset="-122"/>
              </a:rPr>
              <a:t>货</a:t>
            </a:r>
            <a:endParaRPr lang="zh-CN" altLang="en-US" sz="1800">
              <a:solidFill>
                <a:srgbClr val="C00000"/>
              </a:solidFill>
              <a:ea typeface="楷体" panose="02010609060101010101" pitchFamily="49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045688" y="322182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800">
                <a:solidFill>
                  <a:srgbClr val="C00000"/>
                </a:solidFill>
                <a:ea typeface="楷体" panose="02010609060101010101" pitchFamily="49" charset="-122"/>
              </a:rPr>
              <a:t>小轿</a:t>
            </a:r>
            <a:endParaRPr lang="zh-CN" altLang="en-US" sz="1800">
              <a:solidFill>
                <a:srgbClr val="C00000"/>
              </a:solidFill>
              <a:ea typeface="楷体" panose="02010609060101010101" pitchFamily="49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487852" y="3560278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endParaRPr lang="zh-CN" altLang="en-US" sz="20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947444" y="395237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800">
                <a:solidFill>
                  <a:srgbClr val="C00000"/>
                </a:solidFill>
                <a:ea typeface="楷体" panose="02010609060101010101" pitchFamily="49" charset="-122"/>
              </a:rPr>
              <a:t>面包</a:t>
            </a:r>
            <a:endParaRPr lang="zh-CN" altLang="en-US" sz="1800">
              <a:solidFill>
                <a:srgbClr val="C00000"/>
              </a:solidFill>
              <a:ea typeface="楷体" panose="02010609060101010101" pitchFamily="49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233088" y="4298842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90</a:t>
            </a:r>
            <a:endParaRPr lang="zh-CN" altLang="en-US" sz="20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461534" y="513062"/>
            <a:ext cx="1463001" cy="459360"/>
            <a:chOff x="476774" y="650222"/>
            <a:chExt cx="1463001" cy="459360"/>
          </a:xfrm>
        </p:grpSpPr>
        <p:grpSp>
          <p:nvGrpSpPr>
            <p:cNvPr id="49" name="组合 48"/>
            <p:cNvGrpSpPr/>
            <p:nvPr/>
          </p:nvGrpSpPr>
          <p:grpSpPr>
            <a:xfrm>
              <a:off x="540152" y="650222"/>
              <a:ext cx="1350983" cy="459360"/>
              <a:chOff x="1561417" y="666658"/>
              <a:chExt cx="1154689" cy="392616"/>
            </a:xfrm>
          </p:grpSpPr>
          <p:sp>
            <p:nvSpPr>
              <p:cNvPr id="51" name="圆角矩形 50"/>
              <p:cNvSpPr/>
              <p:nvPr/>
            </p:nvSpPr>
            <p:spPr bwMode="auto">
              <a:xfrm>
                <a:off x="1561417" y="666658"/>
                <a:ext cx="1154689" cy="392616"/>
              </a:xfrm>
              <a:prstGeom prst="roundRect">
                <a:avLst>
                  <a:gd name="adj" fmla="val 16667"/>
                </a:avLst>
              </a:prstGeom>
              <a:solidFill>
                <a:srgbClr val="35B1AD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  <a:ea typeface="楷体" panose="02010609060101010101" pitchFamily="49" charset="-122"/>
                </a:endParaRPr>
              </a:p>
            </p:txBody>
          </p:sp>
          <p:sp>
            <p:nvSpPr>
              <p:cNvPr id="52" name="椭圆 51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50" name="Rectangle 4"/>
            <p:cNvSpPr>
              <a:spLocks noChangeArrowheads="1"/>
            </p:cNvSpPr>
            <p:nvPr/>
          </p:nvSpPr>
          <p:spPr bwMode="auto">
            <a:xfrm>
              <a:off x="476774" y="668070"/>
              <a:ext cx="1463001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5000"/>
                </a:lnSpc>
              </a:pPr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巩固应用</a:t>
              </a:r>
              <a:endPara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88707" y="1038787"/>
            <a:ext cx="8072120" cy="400110"/>
            <a:chOff x="688707" y="1038787"/>
            <a:chExt cx="8072120" cy="400110"/>
          </a:xfrm>
        </p:grpSpPr>
        <p:sp>
          <p:nvSpPr>
            <p:cNvPr id="100" name="文本框 99"/>
            <p:cNvSpPr txBox="1"/>
            <p:nvPr/>
          </p:nvSpPr>
          <p:spPr>
            <a:xfrm>
              <a:off x="688707" y="1038787"/>
              <a:ext cx="8072120" cy="40011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 charset="0"/>
                </a:rPr>
                <a:t>1</a:t>
              </a:r>
              <a:r>
                <a:rPr lang="en-US" altLang="zh-CN" sz="2000">
                  <a:solidFill>
                    <a:srgbClr val="000000"/>
                  </a:solidFill>
                  <a:latin typeface="+mj-ea"/>
                  <a:ea typeface="+mj-ea"/>
                  <a:cs typeface="楷体_GB2312" charset="0"/>
                </a:rPr>
                <a:t>.</a:t>
              </a:r>
              <a:r>
                <a:rPr lang="zh-CN" sz="20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楷体_GB2312" charset="0"/>
                </a:rPr>
                <a:t>根据统计表完成统计图，并回答下面的问题。</a:t>
              </a:r>
              <a:r>
                <a:rPr lang="en-US" sz="20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楷体_GB2312" charset="0"/>
                </a:rPr>
                <a:t>(</a:t>
              </a:r>
              <a:r>
                <a:rPr lang="zh-CN" sz="20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楷体_GB2312" charset="0"/>
                </a:rPr>
                <a:t>每个   </a:t>
              </a:r>
              <a:r>
                <a:rPr lang="zh-CN" sz="20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楷体_GB2312" charset="0"/>
                  <a:sym typeface="+mn-ea"/>
                </a:rPr>
                <a:t>表示</a:t>
              </a:r>
              <a:r>
                <a:rPr lang="en-US" sz="20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楷体_GB2312" charset="0"/>
                  <a:sym typeface="+mn-ea"/>
                </a:rPr>
                <a:t>5</a:t>
              </a:r>
              <a:r>
                <a:rPr lang="zh-CN" sz="20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楷体_GB2312" charset="0"/>
                  <a:sym typeface="+mn-ea"/>
                </a:rPr>
                <a:t>辆车</a:t>
              </a:r>
              <a:r>
                <a:rPr lang="en-US" sz="20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楷体_GB2312" charset="0"/>
                  <a:sym typeface="+mn-ea"/>
                </a:rPr>
                <a:t>)</a:t>
              </a:r>
              <a:endPara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6806457" y="1187744"/>
              <a:ext cx="265134" cy="156576"/>
            </a:xfrm>
            <a:prstGeom prst="rect">
              <a:avLst/>
            </a:prstGeom>
            <a:solidFill>
              <a:srgbClr val="E1F5F7"/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楷体" panose="02010609060101010101" pitchFamily="49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085020" y="1574203"/>
            <a:ext cx="237995" cy="1242283"/>
            <a:chOff x="4084957" y="2315117"/>
            <a:chExt cx="237995" cy="1242283"/>
          </a:xfrm>
          <a:noFill/>
        </p:grpSpPr>
        <p:sp>
          <p:nvSpPr>
            <p:cNvPr id="54" name="矩形 53"/>
            <p:cNvSpPr/>
            <p:nvPr/>
          </p:nvSpPr>
          <p:spPr>
            <a:xfrm>
              <a:off x="4084957" y="2315117"/>
              <a:ext cx="237995" cy="156576"/>
            </a:xfrm>
            <a:prstGeom prst="rect">
              <a:avLst/>
            </a:prstGeom>
            <a:grpFill/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楷体" panose="02010609060101010101" pitchFamily="49" charset="-122"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4084957" y="2470351"/>
              <a:ext cx="237995" cy="156576"/>
            </a:xfrm>
            <a:prstGeom prst="rect">
              <a:avLst/>
            </a:prstGeom>
            <a:grpFill/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楷体" panose="02010609060101010101" pitchFamily="49" charset="-122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4084957" y="2624535"/>
              <a:ext cx="237995" cy="156576"/>
            </a:xfrm>
            <a:prstGeom prst="rect">
              <a:avLst/>
            </a:prstGeom>
            <a:grpFill/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楷体" panose="02010609060101010101" pitchFamily="49" charset="-122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4084957" y="2779769"/>
              <a:ext cx="237995" cy="156576"/>
            </a:xfrm>
            <a:prstGeom prst="rect">
              <a:avLst/>
            </a:prstGeom>
            <a:grpFill/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楷体" panose="02010609060101010101" pitchFamily="49" charset="-122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4084957" y="2936172"/>
              <a:ext cx="237995" cy="156576"/>
            </a:xfrm>
            <a:prstGeom prst="rect">
              <a:avLst/>
            </a:prstGeom>
            <a:grpFill/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楷体" panose="02010609060101010101" pitchFamily="49" charset="-122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4084957" y="3091406"/>
              <a:ext cx="237995" cy="156576"/>
            </a:xfrm>
            <a:prstGeom prst="rect">
              <a:avLst/>
            </a:prstGeom>
            <a:grpFill/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楷体" panose="02010609060101010101" pitchFamily="49" charset="-122"/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4084957" y="3245590"/>
              <a:ext cx="237995" cy="156576"/>
            </a:xfrm>
            <a:prstGeom prst="rect">
              <a:avLst/>
            </a:prstGeom>
            <a:grpFill/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楷体" panose="02010609060101010101" pitchFamily="49" charset="-122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4084957" y="3400824"/>
              <a:ext cx="237995" cy="156576"/>
            </a:xfrm>
            <a:prstGeom prst="rect">
              <a:avLst/>
            </a:prstGeom>
            <a:grpFill/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楷体" panose="02010609060101010101" pitchFamily="49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5917374" y="1574203"/>
            <a:ext cx="237995" cy="1242283"/>
            <a:chOff x="4084957" y="2315117"/>
            <a:chExt cx="237995" cy="1242283"/>
          </a:xfrm>
          <a:noFill/>
        </p:grpSpPr>
        <p:sp>
          <p:nvSpPr>
            <p:cNvPr id="64" name="矩形 63"/>
            <p:cNvSpPr/>
            <p:nvPr/>
          </p:nvSpPr>
          <p:spPr>
            <a:xfrm>
              <a:off x="4084957" y="2315117"/>
              <a:ext cx="237995" cy="156576"/>
            </a:xfrm>
            <a:prstGeom prst="rect">
              <a:avLst/>
            </a:prstGeom>
            <a:grpFill/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楷体" panose="02010609060101010101" pitchFamily="49" charset="-122"/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4084957" y="2470351"/>
              <a:ext cx="237995" cy="156576"/>
            </a:xfrm>
            <a:prstGeom prst="rect">
              <a:avLst/>
            </a:prstGeom>
            <a:grpFill/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楷体" panose="02010609060101010101" pitchFamily="49" charset="-122"/>
              </a:endParaRPr>
            </a:p>
          </p:txBody>
        </p:sp>
        <p:sp>
          <p:nvSpPr>
            <p:cNvPr id="66" name="矩形 65"/>
            <p:cNvSpPr/>
            <p:nvPr/>
          </p:nvSpPr>
          <p:spPr>
            <a:xfrm>
              <a:off x="4084957" y="2624535"/>
              <a:ext cx="237995" cy="156576"/>
            </a:xfrm>
            <a:prstGeom prst="rect">
              <a:avLst/>
            </a:prstGeom>
            <a:grpFill/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楷体" panose="02010609060101010101" pitchFamily="49" charset="-122"/>
              </a:endParaRPr>
            </a:p>
          </p:txBody>
        </p:sp>
        <p:sp>
          <p:nvSpPr>
            <p:cNvPr id="67" name="矩形 66"/>
            <p:cNvSpPr/>
            <p:nvPr/>
          </p:nvSpPr>
          <p:spPr>
            <a:xfrm>
              <a:off x="4084957" y="2779769"/>
              <a:ext cx="237995" cy="156576"/>
            </a:xfrm>
            <a:prstGeom prst="rect">
              <a:avLst/>
            </a:prstGeom>
            <a:grpFill/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楷体" panose="02010609060101010101" pitchFamily="49" charset="-122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4084957" y="2936172"/>
              <a:ext cx="237995" cy="156576"/>
            </a:xfrm>
            <a:prstGeom prst="rect">
              <a:avLst/>
            </a:prstGeom>
            <a:grpFill/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楷体" panose="02010609060101010101" pitchFamily="49" charset="-122"/>
              </a:endParaRPr>
            </a:p>
          </p:txBody>
        </p:sp>
        <p:sp>
          <p:nvSpPr>
            <p:cNvPr id="69" name="矩形 68"/>
            <p:cNvSpPr/>
            <p:nvPr/>
          </p:nvSpPr>
          <p:spPr>
            <a:xfrm>
              <a:off x="4084957" y="3091406"/>
              <a:ext cx="237995" cy="156576"/>
            </a:xfrm>
            <a:prstGeom prst="rect">
              <a:avLst/>
            </a:prstGeom>
            <a:grpFill/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楷体" panose="02010609060101010101" pitchFamily="49" charset="-122"/>
              </a:endParaRPr>
            </a:p>
          </p:txBody>
        </p:sp>
        <p:sp>
          <p:nvSpPr>
            <p:cNvPr id="70" name="矩形 69"/>
            <p:cNvSpPr/>
            <p:nvPr/>
          </p:nvSpPr>
          <p:spPr>
            <a:xfrm>
              <a:off x="4084957" y="3245590"/>
              <a:ext cx="237995" cy="156576"/>
            </a:xfrm>
            <a:prstGeom prst="rect">
              <a:avLst/>
            </a:prstGeom>
            <a:grpFill/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楷体" panose="02010609060101010101" pitchFamily="49" charset="-122"/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4084957" y="3400824"/>
              <a:ext cx="237995" cy="156576"/>
            </a:xfrm>
            <a:prstGeom prst="rect">
              <a:avLst/>
            </a:prstGeom>
            <a:grpFill/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楷体" panose="02010609060101010101" pitchFamily="49" charset="-122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6749728" y="1574203"/>
            <a:ext cx="237995" cy="1242283"/>
            <a:chOff x="4084957" y="2315117"/>
            <a:chExt cx="237995" cy="1242283"/>
          </a:xfrm>
          <a:noFill/>
        </p:grpSpPr>
        <p:sp>
          <p:nvSpPr>
            <p:cNvPr id="73" name="矩形 72"/>
            <p:cNvSpPr/>
            <p:nvPr/>
          </p:nvSpPr>
          <p:spPr>
            <a:xfrm>
              <a:off x="4084957" y="2315117"/>
              <a:ext cx="237995" cy="156576"/>
            </a:xfrm>
            <a:prstGeom prst="rect">
              <a:avLst/>
            </a:prstGeom>
            <a:grpFill/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楷体" panose="02010609060101010101" pitchFamily="49" charset="-122"/>
              </a:endParaRPr>
            </a:p>
          </p:txBody>
        </p:sp>
        <p:sp>
          <p:nvSpPr>
            <p:cNvPr id="74" name="矩形 73"/>
            <p:cNvSpPr/>
            <p:nvPr/>
          </p:nvSpPr>
          <p:spPr>
            <a:xfrm>
              <a:off x="4084957" y="2470351"/>
              <a:ext cx="237995" cy="156576"/>
            </a:xfrm>
            <a:prstGeom prst="rect">
              <a:avLst/>
            </a:prstGeom>
            <a:grpFill/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楷体" panose="02010609060101010101" pitchFamily="49" charset="-122"/>
              </a:endParaRPr>
            </a:p>
          </p:txBody>
        </p:sp>
        <p:sp>
          <p:nvSpPr>
            <p:cNvPr id="75" name="矩形 74"/>
            <p:cNvSpPr/>
            <p:nvPr/>
          </p:nvSpPr>
          <p:spPr>
            <a:xfrm>
              <a:off x="4084957" y="2624535"/>
              <a:ext cx="237995" cy="156576"/>
            </a:xfrm>
            <a:prstGeom prst="rect">
              <a:avLst/>
            </a:prstGeom>
            <a:grpFill/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楷体" panose="02010609060101010101" pitchFamily="49" charset="-122"/>
              </a:endParaRPr>
            </a:p>
          </p:txBody>
        </p:sp>
        <p:sp>
          <p:nvSpPr>
            <p:cNvPr id="76" name="矩形 75"/>
            <p:cNvSpPr/>
            <p:nvPr/>
          </p:nvSpPr>
          <p:spPr>
            <a:xfrm>
              <a:off x="4084957" y="2779769"/>
              <a:ext cx="237995" cy="156576"/>
            </a:xfrm>
            <a:prstGeom prst="rect">
              <a:avLst/>
            </a:prstGeom>
            <a:grpFill/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楷体" panose="02010609060101010101" pitchFamily="49" charset="-122"/>
              </a:endParaRPr>
            </a:p>
          </p:txBody>
        </p:sp>
        <p:sp>
          <p:nvSpPr>
            <p:cNvPr id="77" name="矩形 76"/>
            <p:cNvSpPr/>
            <p:nvPr/>
          </p:nvSpPr>
          <p:spPr>
            <a:xfrm>
              <a:off x="4084957" y="2936172"/>
              <a:ext cx="237995" cy="156576"/>
            </a:xfrm>
            <a:prstGeom prst="rect">
              <a:avLst/>
            </a:prstGeom>
            <a:grpFill/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楷体" panose="02010609060101010101" pitchFamily="49" charset="-122"/>
              </a:endParaRPr>
            </a:p>
          </p:txBody>
        </p:sp>
        <p:sp>
          <p:nvSpPr>
            <p:cNvPr id="78" name="矩形 77"/>
            <p:cNvSpPr/>
            <p:nvPr/>
          </p:nvSpPr>
          <p:spPr>
            <a:xfrm>
              <a:off x="4084957" y="3091406"/>
              <a:ext cx="237995" cy="156576"/>
            </a:xfrm>
            <a:prstGeom prst="rect">
              <a:avLst/>
            </a:prstGeom>
            <a:grpFill/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楷体" panose="02010609060101010101" pitchFamily="49" charset="-122"/>
              </a:endParaRPr>
            </a:p>
          </p:txBody>
        </p:sp>
        <p:sp>
          <p:nvSpPr>
            <p:cNvPr id="79" name="矩形 78"/>
            <p:cNvSpPr/>
            <p:nvPr/>
          </p:nvSpPr>
          <p:spPr>
            <a:xfrm>
              <a:off x="4084957" y="3245590"/>
              <a:ext cx="237995" cy="156576"/>
            </a:xfrm>
            <a:prstGeom prst="rect">
              <a:avLst/>
            </a:prstGeom>
            <a:grpFill/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楷体" panose="02010609060101010101" pitchFamily="49" charset="-122"/>
              </a:endParaRPr>
            </a:p>
          </p:txBody>
        </p:sp>
        <p:sp>
          <p:nvSpPr>
            <p:cNvPr id="80" name="矩形 79"/>
            <p:cNvSpPr/>
            <p:nvPr/>
          </p:nvSpPr>
          <p:spPr>
            <a:xfrm>
              <a:off x="4084957" y="3400824"/>
              <a:ext cx="237995" cy="156576"/>
            </a:xfrm>
            <a:prstGeom prst="rect">
              <a:avLst/>
            </a:prstGeom>
            <a:grpFill/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楷体" panose="02010609060101010101" pitchFamily="49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582083" y="1574203"/>
            <a:ext cx="237995" cy="1242283"/>
            <a:chOff x="7582083" y="1574203"/>
            <a:chExt cx="237995" cy="1242283"/>
          </a:xfrm>
          <a:noFill/>
        </p:grpSpPr>
        <p:sp>
          <p:nvSpPr>
            <p:cNvPr id="82" name="矩形 81"/>
            <p:cNvSpPr/>
            <p:nvPr/>
          </p:nvSpPr>
          <p:spPr>
            <a:xfrm>
              <a:off x="7582083" y="1574203"/>
              <a:ext cx="237995" cy="156576"/>
            </a:xfrm>
            <a:prstGeom prst="rect">
              <a:avLst/>
            </a:prstGeom>
            <a:grpFill/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楷体" panose="02010609060101010101" pitchFamily="49" charset="-122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7582083" y="1729437"/>
              <a:ext cx="237995" cy="156576"/>
            </a:xfrm>
            <a:prstGeom prst="rect">
              <a:avLst/>
            </a:prstGeom>
            <a:grpFill/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楷体" panose="02010609060101010101" pitchFamily="49" charset="-122"/>
              </a:endParaRPr>
            </a:p>
          </p:txBody>
        </p:sp>
        <p:sp>
          <p:nvSpPr>
            <p:cNvPr id="84" name="矩形 83"/>
            <p:cNvSpPr/>
            <p:nvPr/>
          </p:nvSpPr>
          <p:spPr>
            <a:xfrm>
              <a:off x="7582083" y="1883621"/>
              <a:ext cx="237995" cy="156576"/>
            </a:xfrm>
            <a:prstGeom prst="rect">
              <a:avLst/>
            </a:prstGeom>
            <a:grpFill/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楷体" panose="02010609060101010101" pitchFamily="49" charset="-122"/>
              </a:endParaRPr>
            </a:p>
          </p:txBody>
        </p:sp>
        <p:sp>
          <p:nvSpPr>
            <p:cNvPr id="85" name="矩形 84"/>
            <p:cNvSpPr/>
            <p:nvPr/>
          </p:nvSpPr>
          <p:spPr>
            <a:xfrm>
              <a:off x="7582083" y="2038855"/>
              <a:ext cx="237995" cy="156576"/>
            </a:xfrm>
            <a:prstGeom prst="rect">
              <a:avLst/>
            </a:prstGeom>
            <a:grpFill/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楷体" panose="02010609060101010101" pitchFamily="49" charset="-122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7582083" y="2195258"/>
              <a:ext cx="237995" cy="156576"/>
            </a:xfrm>
            <a:prstGeom prst="rect">
              <a:avLst/>
            </a:prstGeom>
            <a:grpFill/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楷体" panose="02010609060101010101" pitchFamily="49" charset="-122"/>
              </a:endParaRPr>
            </a:p>
          </p:txBody>
        </p:sp>
        <p:sp>
          <p:nvSpPr>
            <p:cNvPr id="87" name="矩形 86"/>
            <p:cNvSpPr/>
            <p:nvPr/>
          </p:nvSpPr>
          <p:spPr>
            <a:xfrm>
              <a:off x="7582083" y="2350492"/>
              <a:ext cx="237995" cy="156576"/>
            </a:xfrm>
            <a:prstGeom prst="rect">
              <a:avLst/>
            </a:prstGeom>
            <a:grpFill/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楷体" panose="02010609060101010101" pitchFamily="49" charset="-122"/>
              </a:endParaRPr>
            </a:p>
          </p:txBody>
        </p:sp>
        <p:sp>
          <p:nvSpPr>
            <p:cNvPr id="88" name="矩形 87"/>
            <p:cNvSpPr/>
            <p:nvPr/>
          </p:nvSpPr>
          <p:spPr>
            <a:xfrm>
              <a:off x="7582083" y="2504676"/>
              <a:ext cx="237995" cy="156576"/>
            </a:xfrm>
            <a:prstGeom prst="rect">
              <a:avLst/>
            </a:prstGeom>
            <a:grpFill/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楷体" panose="02010609060101010101" pitchFamily="49" charset="-122"/>
              </a:endParaRPr>
            </a:p>
          </p:txBody>
        </p:sp>
        <p:sp>
          <p:nvSpPr>
            <p:cNvPr id="89" name="矩形 88"/>
            <p:cNvSpPr/>
            <p:nvPr/>
          </p:nvSpPr>
          <p:spPr>
            <a:xfrm>
              <a:off x="7582083" y="2659910"/>
              <a:ext cx="237995" cy="156576"/>
            </a:xfrm>
            <a:prstGeom prst="rect">
              <a:avLst/>
            </a:prstGeom>
            <a:grpFill/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楷体" panose="02010609060101010101" pitchFamily="49" charset="-122"/>
              </a:endParaRPr>
            </a:p>
          </p:txBody>
        </p:sp>
      </p:grpSp>
      <p:sp>
        <p:nvSpPr>
          <p:cNvPr id="90" name="文本框 89"/>
          <p:cNvSpPr txBox="1"/>
          <p:nvPr/>
        </p:nvSpPr>
        <p:spPr>
          <a:xfrm>
            <a:off x="4859074" y="2786563"/>
            <a:ext cx="665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客车</a:t>
            </a:r>
            <a:endParaRPr lang="zh-CN" altLang="en-US" sz="18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5694555" y="2786563"/>
            <a:ext cx="665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货车</a:t>
            </a:r>
            <a:endParaRPr lang="zh-CN" altLang="en-US" sz="18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6435440" y="2786563"/>
            <a:ext cx="893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面包车</a:t>
            </a:r>
            <a:endParaRPr lang="zh-CN" altLang="en-US" sz="18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7249320" y="2786563"/>
            <a:ext cx="92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小轿车</a:t>
            </a:r>
            <a:endParaRPr lang="zh-CN" altLang="en-US" sz="18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6185742" y="1084232"/>
          <a:ext cx="2207668" cy="11765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8285"/>
                <a:gridCol w="1419383"/>
              </a:tblGrid>
              <a:tr h="405365">
                <a:tc>
                  <a:txBody>
                    <a:bodyPr/>
                    <a:lstStyle/>
                    <a:p>
                      <a:endParaRPr lang="zh-CN" altLang="en-US" sz="1400">
                        <a:ea typeface="楷体" panose="02010609060101010101" pitchFamily="49" charset="-122"/>
                      </a:endParaRPr>
                    </a:p>
                  </a:txBody>
                  <a:tcPr marL="68612" marR="68612" marT="34300" marB="343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600">
                        <a:solidFill>
                          <a:srgbClr val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612" marR="68612" marT="34300" marB="343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5365">
                <a:tc>
                  <a:txBody>
                    <a:bodyPr/>
                    <a:lstStyle/>
                    <a:p>
                      <a:endParaRPr lang="zh-CN" altLang="en-US" sz="1400">
                        <a:ea typeface="楷体" panose="02010609060101010101" pitchFamily="49" charset="-122"/>
                      </a:endParaRPr>
                    </a:p>
                  </a:txBody>
                  <a:tcPr marL="68612" marR="68612" marT="34300" marB="343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600">
                        <a:solidFill>
                          <a:srgbClr val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612" marR="68612" marT="34300" marB="343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5820">
                <a:tc>
                  <a:txBody>
                    <a:bodyPr/>
                    <a:lstStyle/>
                    <a:p>
                      <a:endParaRPr lang="zh-CN" altLang="en-US" sz="1400">
                        <a:ea typeface="楷体" panose="02010609060101010101" pitchFamily="49" charset="-122"/>
                      </a:endParaRPr>
                    </a:p>
                  </a:txBody>
                  <a:tcPr marL="68612" marR="68612" marT="34300" marB="343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400">
                        <a:ea typeface="楷体" panose="02010609060101010101" pitchFamily="49" charset="-122"/>
                      </a:endParaRPr>
                    </a:p>
                  </a:txBody>
                  <a:tcPr marL="68612" marR="68612" marT="34300" marB="343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9459" name="Text Box 7"/>
          <p:cNvSpPr txBox="1">
            <a:spLocks noChangeArrowheads="1"/>
          </p:cNvSpPr>
          <p:nvPr/>
        </p:nvSpPr>
        <p:spPr bwMode="auto">
          <a:xfrm>
            <a:off x="934967" y="1035783"/>
            <a:ext cx="5870972" cy="37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rPr>
              <a:t>2</a:t>
            </a:r>
            <a:r>
              <a:rPr lang="en-US" altLang="zh-CN" sz="2000">
                <a:solidFill>
                  <a:srgbClr val="000000"/>
                </a:solidFill>
                <a:latin typeface="+mj-ea"/>
                <a:ea typeface="+mj-ea"/>
                <a:sym typeface="Calibri" panose="020F0502020204030204" pitchFamily="34" charset="0"/>
              </a:rPr>
              <a:t>.</a:t>
            </a:r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rPr>
              <a:t>右面是小明记录的一个月的天气情况。</a:t>
            </a:r>
            <a:endParaRPr lang="zh-CN" altLang="zh-CN" sz="20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Calibri" panose="020F0502020204030204" pitchFamily="34" charset="0"/>
            </a:endParaRPr>
          </a:p>
        </p:txBody>
      </p:sp>
      <p:sp>
        <p:nvSpPr>
          <p:cNvPr id="66" name="Text Box 7"/>
          <p:cNvSpPr txBox="1">
            <a:spLocks noChangeArrowheads="1"/>
          </p:cNvSpPr>
          <p:nvPr/>
        </p:nvSpPr>
        <p:spPr bwMode="auto">
          <a:xfrm>
            <a:off x="1182709" y="1467379"/>
            <a:ext cx="3647657" cy="37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>
                <a:solidFill>
                  <a:srgbClr val="000000"/>
                </a:solidFill>
                <a:latin typeface="+mj-ea"/>
                <a:ea typeface="+mj-ea"/>
                <a:sym typeface="Calibri" panose="020F0502020204030204" pitchFamily="34" charset="0"/>
              </a:rPr>
              <a:t>(</a:t>
            </a:r>
            <a:r>
              <a:rPr lang="en-US" altLang="zh-CN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1</a:t>
            </a:r>
            <a:r>
              <a:rPr lang="en-US" altLang="zh-CN" sz="2000">
                <a:solidFill>
                  <a:srgbClr val="000000"/>
                </a:solidFill>
                <a:latin typeface="+mj-ea"/>
                <a:ea typeface="+mj-ea"/>
                <a:sym typeface="Calibri" panose="020F0502020204030204" pitchFamily="34" charset="0"/>
              </a:rPr>
              <a:t>)</a:t>
            </a:r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把记录的结果填在下表中。</a:t>
            </a:r>
            <a:endParaRPr lang="zh-CN" altLang="zh-CN" sz="20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Calibri" panose="020F0502020204030204" pitchFamily="34" charset="0"/>
            </a:endParaRPr>
          </a:p>
        </p:txBody>
      </p:sp>
      <p:graphicFrame>
        <p:nvGraphicFramePr>
          <p:cNvPr id="72" name="表格 71"/>
          <p:cNvGraphicFramePr>
            <a:graphicFrameLocks noGrp="1"/>
          </p:cNvGraphicFramePr>
          <p:nvPr/>
        </p:nvGraphicFramePr>
        <p:xfrm>
          <a:off x="1660848" y="1915390"/>
          <a:ext cx="2859884" cy="832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4971"/>
                <a:gridCol w="714971"/>
                <a:gridCol w="714971"/>
                <a:gridCol w="714971"/>
              </a:tblGrid>
              <a:tr h="41612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0">
                          <a:solidFill>
                            <a:srgbClr val="00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天气</a:t>
                      </a:r>
                      <a:endParaRPr lang="zh-CN" altLang="en-US" sz="1800" b="0">
                        <a:solidFill>
                          <a:srgbClr val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3" marR="68573" marT="34274" marB="3427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3" marR="68573" marT="34274" marB="342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3" marR="68573" marT="34274" marB="342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3" marR="68573" marT="34274" marB="342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612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0">
                          <a:solidFill>
                            <a:srgbClr val="00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天数</a:t>
                      </a:r>
                      <a:endParaRPr lang="zh-CN" altLang="en-US" sz="1800" b="0">
                        <a:solidFill>
                          <a:srgbClr val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3" marR="68573" marT="34274" marB="3427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3" marR="68573" marT="34274" marB="342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3" marR="68573" marT="34274" marB="342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3" marR="68573" marT="34274" marB="342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7" name="Text Box 7"/>
          <p:cNvSpPr txBox="1">
            <a:spLocks noChangeArrowheads="1"/>
          </p:cNvSpPr>
          <p:nvPr/>
        </p:nvSpPr>
        <p:spPr bwMode="auto">
          <a:xfrm>
            <a:off x="2450618" y="2330613"/>
            <a:ext cx="563165" cy="37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20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15</a:t>
            </a:r>
            <a:endParaRPr lang="zh-CN" altLang="zh-CN" sz="200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sym typeface="Calibri" panose="020F0502020204030204" pitchFamily="34" charset="0"/>
            </a:endParaRPr>
          </a:p>
        </p:txBody>
      </p:sp>
      <p:sp>
        <p:nvSpPr>
          <p:cNvPr id="78" name="Text Box 7"/>
          <p:cNvSpPr txBox="1">
            <a:spLocks noChangeArrowheads="1"/>
          </p:cNvSpPr>
          <p:nvPr/>
        </p:nvSpPr>
        <p:spPr bwMode="auto">
          <a:xfrm>
            <a:off x="3172673" y="2330613"/>
            <a:ext cx="563165" cy="37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20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12</a:t>
            </a:r>
            <a:endParaRPr lang="zh-CN" altLang="zh-CN" sz="200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sym typeface="Calibri" panose="020F0502020204030204" pitchFamily="34" charset="0"/>
            </a:endParaRPr>
          </a:p>
        </p:txBody>
      </p:sp>
      <p:sp>
        <p:nvSpPr>
          <p:cNvPr id="79" name="Text Box 7"/>
          <p:cNvSpPr txBox="1">
            <a:spLocks noChangeArrowheads="1"/>
          </p:cNvSpPr>
          <p:nvPr/>
        </p:nvSpPr>
        <p:spPr bwMode="auto">
          <a:xfrm>
            <a:off x="3886278" y="2330613"/>
            <a:ext cx="563165" cy="37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20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4</a:t>
            </a:r>
            <a:endParaRPr lang="zh-CN" altLang="zh-CN" sz="200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sym typeface="Calibri" panose="020F0502020204030204" pitchFamily="34" charset="0"/>
            </a:endParaRPr>
          </a:p>
        </p:txBody>
      </p:sp>
      <p:sp>
        <p:nvSpPr>
          <p:cNvPr id="80" name="Text Box 7"/>
          <p:cNvSpPr txBox="1">
            <a:spLocks noChangeArrowheads="1"/>
          </p:cNvSpPr>
          <p:nvPr/>
        </p:nvSpPr>
        <p:spPr bwMode="auto">
          <a:xfrm>
            <a:off x="1182709" y="3964592"/>
            <a:ext cx="3148293" cy="37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>
                <a:solidFill>
                  <a:srgbClr val="000000"/>
                </a:solidFill>
                <a:latin typeface="+mj-ea"/>
                <a:ea typeface="+mj-ea"/>
                <a:sym typeface="Calibri" panose="020F0502020204030204" pitchFamily="34" charset="0"/>
              </a:rPr>
              <a:t>(</a:t>
            </a:r>
            <a:r>
              <a:rPr lang="en-US" altLang="zh-CN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3</a:t>
            </a:r>
            <a:r>
              <a:rPr lang="en-US" altLang="zh-CN" sz="2000">
                <a:solidFill>
                  <a:srgbClr val="000000"/>
                </a:solidFill>
                <a:latin typeface="+mj-ea"/>
                <a:ea typeface="+mj-ea"/>
                <a:sym typeface="Calibri" panose="020F0502020204030204" pitchFamily="34" charset="0"/>
              </a:rPr>
              <a:t>)</a:t>
            </a:r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这个月属于哪个季节？</a:t>
            </a:r>
            <a:endParaRPr lang="zh-CN" altLang="zh-CN" sz="20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Calibri" panose="020F0502020204030204" pitchFamily="34" charset="0"/>
            </a:endParaRPr>
          </a:p>
        </p:txBody>
      </p:sp>
      <p:sp>
        <p:nvSpPr>
          <p:cNvPr id="84" name="Text Box 7"/>
          <p:cNvSpPr txBox="1">
            <a:spLocks noChangeArrowheads="1"/>
          </p:cNvSpPr>
          <p:nvPr/>
        </p:nvSpPr>
        <p:spPr bwMode="auto">
          <a:xfrm>
            <a:off x="2253333" y="3187892"/>
            <a:ext cx="2364387" cy="37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15</a:t>
            </a:r>
            <a:r>
              <a:rPr lang="zh-CN" altLang="en-US" sz="2000">
                <a:solidFill>
                  <a:srgbClr val="0070C0"/>
                </a:solidFill>
                <a:latin typeface="+mj-ea"/>
                <a:ea typeface="+mj-ea"/>
                <a:sym typeface="Calibri" panose="020F0502020204030204" pitchFamily="34" charset="0"/>
              </a:rPr>
              <a:t>＋</a:t>
            </a:r>
            <a:r>
              <a:rPr lang="en-US" altLang="zh-CN" sz="20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12</a:t>
            </a:r>
            <a:r>
              <a:rPr lang="zh-CN" altLang="en-US" sz="2000">
                <a:solidFill>
                  <a:srgbClr val="0070C0"/>
                </a:solidFill>
                <a:latin typeface="+mj-ea"/>
                <a:ea typeface="+mj-ea"/>
                <a:sym typeface="Calibri" panose="020F0502020204030204" pitchFamily="34" charset="0"/>
              </a:rPr>
              <a:t>＋</a:t>
            </a:r>
            <a:r>
              <a:rPr lang="en-US" altLang="zh-CN" sz="20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4</a:t>
            </a:r>
            <a:r>
              <a:rPr lang="zh-CN" altLang="en-US" sz="2000">
                <a:solidFill>
                  <a:srgbClr val="0070C0"/>
                </a:solidFill>
                <a:latin typeface="+mj-ea"/>
                <a:ea typeface="+mj-ea"/>
                <a:sym typeface="Calibri" panose="020F0502020204030204" pitchFamily="34" charset="0"/>
              </a:rPr>
              <a:t>＝</a:t>
            </a:r>
            <a:r>
              <a:rPr lang="en-US" altLang="zh-CN" sz="20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31</a:t>
            </a:r>
            <a:r>
              <a:rPr lang="en-US" altLang="zh-CN" sz="2000">
                <a:solidFill>
                  <a:srgbClr val="0070C0"/>
                </a:solidFill>
                <a:latin typeface="+mj-ea"/>
                <a:ea typeface="+mj-ea"/>
                <a:sym typeface="Calibri" panose="020F0502020204030204" pitchFamily="34" charset="0"/>
              </a:rPr>
              <a:t>(</a:t>
            </a:r>
            <a:r>
              <a:rPr lang="zh-CN" altLang="en-US" sz="20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天</a:t>
            </a:r>
            <a:r>
              <a:rPr lang="en-US" altLang="zh-CN" sz="2000">
                <a:solidFill>
                  <a:srgbClr val="0070C0"/>
                </a:solidFill>
                <a:latin typeface="+mj-ea"/>
                <a:ea typeface="+mj-ea"/>
                <a:sym typeface="Calibri" panose="020F0502020204030204" pitchFamily="34" charset="0"/>
              </a:rPr>
              <a:t>)</a:t>
            </a:r>
            <a:endParaRPr lang="zh-CN" altLang="zh-CN" sz="2000">
              <a:solidFill>
                <a:srgbClr val="0070C0"/>
              </a:solidFill>
              <a:latin typeface="+mj-ea"/>
              <a:ea typeface="+mj-ea"/>
              <a:sym typeface="Calibri" panose="020F0502020204030204" pitchFamily="34" charset="0"/>
            </a:endParaRPr>
          </a:p>
        </p:txBody>
      </p:sp>
      <p:sp>
        <p:nvSpPr>
          <p:cNvPr id="85" name="Text Box 7"/>
          <p:cNvSpPr txBox="1">
            <a:spLocks noChangeArrowheads="1"/>
          </p:cNvSpPr>
          <p:nvPr/>
        </p:nvSpPr>
        <p:spPr bwMode="auto">
          <a:xfrm>
            <a:off x="2253333" y="3585930"/>
            <a:ext cx="2364387" cy="37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12</a:t>
            </a:r>
            <a:r>
              <a:rPr lang="zh-CN" altLang="en-US" sz="2000">
                <a:solidFill>
                  <a:srgbClr val="0070C0"/>
                </a:solidFill>
                <a:latin typeface="+mj-ea"/>
                <a:ea typeface="+mj-ea"/>
                <a:sym typeface="Calibri" panose="020F0502020204030204" pitchFamily="34" charset="0"/>
              </a:rPr>
              <a:t>－</a:t>
            </a:r>
            <a:r>
              <a:rPr lang="en-US" altLang="zh-CN" sz="20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4</a:t>
            </a:r>
            <a:r>
              <a:rPr lang="zh-CN" altLang="en-US" sz="2000">
                <a:solidFill>
                  <a:srgbClr val="0070C0"/>
                </a:solidFill>
                <a:latin typeface="+mj-ea"/>
                <a:ea typeface="+mj-ea"/>
                <a:sym typeface="Calibri" panose="020F0502020204030204" pitchFamily="34" charset="0"/>
              </a:rPr>
              <a:t>＝</a:t>
            </a:r>
            <a:r>
              <a:rPr lang="en-US" altLang="zh-CN" sz="20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8</a:t>
            </a:r>
            <a:r>
              <a:rPr lang="en-US" altLang="zh-CN" sz="2000">
                <a:solidFill>
                  <a:srgbClr val="0070C0"/>
                </a:solidFill>
                <a:latin typeface="+mj-ea"/>
                <a:ea typeface="+mj-ea"/>
                <a:sym typeface="Calibri" panose="020F0502020204030204" pitchFamily="34" charset="0"/>
              </a:rPr>
              <a:t>(</a:t>
            </a:r>
            <a:r>
              <a:rPr lang="zh-CN" altLang="en-US" sz="20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天</a:t>
            </a:r>
            <a:r>
              <a:rPr lang="en-US" altLang="zh-CN" sz="2000">
                <a:solidFill>
                  <a:srgbClr val="0070C0"/>
                </a:solidFill>
                <a:latin typeface="+mj-ea"/>
                <a:ea typeface="+mj-ea"/>
                <a:sym typeface="Calibri" panose="020F0502020204030204" pitchFamily="34" charset="0"/>
              </a:rPr>
              <a:t>)</a:t>
            </a:r>
            <a:endParaRPr lang="zh-CN" altLang="zh-CN" sz="2000">
              <a:solidFill>
                <a:srgbClr val="0070C0"/>
              </a:solidFill>
              <a:latin typeface="+mj-ea"/>
              <a:ea typeface="+mj-ea"/>
              <a:sym typeface="Calibri" panose="020F0502020204030204" pitchFamily="34" charset="0"/>
            </a:endParaRPr>
          </a:p>
        </p:txBody>
      </p:sp>
      <p:sp>
        <p:nvSpPr>
          <p:cNvPr id="90" name="Text Box 7"/>
          <p:cNvSpPr txBox="1">
            <a:spLocks noChangeArrowheads="1"/>
          </p:cNvSpPr>
          <p:nvPr/>
        </p:nvSpPr>
        <p:spPr bwMode="auto">
          <a:xfrm>
            <a:off x="2253333" y="4362630"/>
            <a:ext cx="2291954" cy="37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0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这个月属于冬季。</a:t>
            </a:r>
            <a:endParaRPr lang="zh-CN" altLang="zh-CN" sz="200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sym typeface="Calibri" panose="020F0502020204030204" pitchFamily="3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6310498" y="1144632"/>
            <a:ext cx="1885235" cy="1075402"/>
            <a:chOff x="6195629" y="1054359"/>
            <a:chExt cx="1885235" cy="1075402"/>
          </a:xfrm>
        </p:grpSpPr>
        <p:pic>
          <p:nvPicPr>
            <p:cNvPr id="69" name="图片 68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6992256" y="1871275"/>
              <a:ext cx="293084" cy="247520"/>
            </a:xfrm>
            <a:prstGeom prst="rect">
              <a:avLst/>
            </a:prstGeom>
          </p:spPr>
        </p:pic>
        <p:pic>
          <p:nvPicPr>
            <p:cNvPr id="70" name="图片 69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992256" y="1871275"/>
              <a:ext cx="293084" cy="247520"/>
            </a:xfrm>
            <a:prstGeom prst="rect">
              <a:avLst/>
            </a:prstGeom>
          </p:spPr>
        </p:pic>
        <p:pic>
          <p:nvPicPr>
            <p:cNvPr id="71" name="图片 70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6992256" y="1871275"/>
              <a:ext cx="293084" cy="247520"/>
            </a:xfrm>
            <a:prstGeom prst="rect">
              <a:avLst/>
            </a:prstGeom>
          </p:spPr>
        </p:pic>
        <p:pic>
          <p:nvPicPr>
            <p:cNvPr id="73" name="图片 72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6992256" y="1871275"/>
              <a:ext cx="293084" cy="247520"/>
            </a:xfrm>
            <a:prstGeom prst="rect">
              <a:avLst/>
            </a:prstGeom>
          </p:spPr>
        </p:pic>
        <p:pic>
          <p:nvPicPr>
            <p:cNvPr id="65" name="图片 64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787780" y="1481109"/>
              <a:ext cx="293084" cy="247520"/>
            </a:xfrm>
            <a:prstGeom prst="rect">
              <a:avLst/>
            </a:prstGeom>
          </p:spPr>
        </p:pic>
        <p:pic>
          <p:nvPicPr>
            <p:cNvPr id="67" name="图片 66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7787780" y="1481109"/>
              <a:ext cx="293084" cy="24752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6992256" y="1076798"/>
              <a:ext cx="293084" cy="24752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6992256" y="1076798"/>
              <a:ext cx="293084" cy="24752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992256" y="1076798"/>
              <a:ext cx="293084" cy="24752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6992256" y="1076798"/>
              <a:ext cx="293084" cy="24752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6992256" y="1076798"/>
              <a:ext cx="293084" cy="24752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6325638" y="1857161"/>
              <a:ext cx="242016" cy="2726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>
            <a:xfrm>
              <a:off x="6195629" y="1475100"/>
              <a:ext cx="476634" cy="253056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8" cstate="email"/>
            <a:stretch>
              <a:fillRect/>
            </a:stretch>
          </p:blipFill>
          <p:spPr>
            <a:xfrm>
              <a:off x="6286441" y="1054359"/>
              <a:ext cx="295010" cy="295010"/>
            </a:xfrm>
            <a:prstGeom prst="rect">
              <a:avLst/>
            </a:prstGeom>
          </p:spPr>
        </p:pic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7390018" y="1076798"/>
              <a:ext cx="293084" cy="247520"/>
            </a:xfrm>
            <a:prstGeom prst="rect">
              <a:avLst/>
            </a:prstGeom>
          </p:spPr>
        </p:pic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7390018" y="1076798"/>
              <a:ext cx="293084" cy="247520"/>
            </a:xfrm>
            <a:prstGeom prst="rect">
              <a:avLst/>
            </a:prstGeom>
          </p:spPr>
        </p:pic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390018" y="1076798"/>
              <a:ext cx="293084" cy="247520"/>
            </a:xfrm>
            <a:prstGeom prst="rect">
              <a:avLst/>
            </a:prstGeom>
          </p:spPr>
        </p:pic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390018" y="1076798"/>
              <a:ext cx="293084" cy="247520"/>
            </a:xfrm>
            <a:prstGeom prst="rect">
              <a:avLst/>
            </a:prstGeom>
          </p:spPr>
        </p:pic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7390018" y="1076798"/>
              <a:ext cx="293084" cy="247520"/>
            </a:xfrm>
            <a:prstGeom prst="rect">
              <a:avLst/>
            </a:prstGeom>
          </p:spPr>
        </p:pic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7787780" y="1076798"/>
              <a:ext cx="293084" cy="247520"/>
            </a:xfrm>
            <a:prstGeom prst="rect">
              <a:avLst/>
            </a:prstGeom>
          </p:spPr>
        </p:pic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7787780" y="1076798"/>
              <a:ext cx="293084" cy="247520"/>
            </a:xfrm>
            <a:prstGeom prst="rect">
              <a:avLst/>
            </a:prstGeom>
          </p:spPr>
        </p:pic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787780" y="1076798"/>
              <a:ext cx="293084" cy="247520"/>
            </a:xfrm>
            <a:prstGeom prst="rect">
              <a:avLst/>
            </a:prstGeom>
          </p:spPr>
        </p:pic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787780" y="1076798"/>
              <a:ext cx="293084" cy="247520"/>
            </a:xfrm>
            <a:prstGeom prst="rect">
              <a:avLst/>
            </a:prstGeom>
          </p:spPr>
        </p:pic>
        <p:pic>
          <p:nvPicPr>
            <p:cNvPr id="51" name="图片 50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7787780" y="1076798"/>
              <a:ext cx="293084" cy="247520"/>
            </a:xfrm>
            <a:prstGeom prst="rect">
              <a:avLst/>
            </a:prstGeom>
          </p:spPr>
        </p:pic>
        <p:pic>
          <p:nvPicPr>
            <p:cNvPr id="52" name="图片 51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6992256" y="1481109"/>
              <a:ext cx="293084" cy="247520"/>
            </a:xfrm>
            <a:prstGeom prst="rect">
              <a:avLst/>
            </a:prstGeom>
          </p:spPr>
        </p:pic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6992256" y="1481109"/>
              <a:ext cx="293084" cy="247520"/>
            </a:xfrm>
            <a:prstGeom prst="rect">
              <a:avLst/>
            </a:prstGeom>
          </p:spPr>
        </p:pic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992256" y="1481109"/>
              <a:ext cx="293084" cy="247520"/>
            </a:xfrm>
            <a:prstGeom prst="rect">
              <a:avLst/>
            </a:prstGeom>
          </p:spPr>
        </p:pic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6992256" y="1481109"/>
              <a:ext cx="293084" cy="247520"/>
            </a:xfrm>
            <a:prstGeom prst="rect">
              <a:avLst/>
            </a:prstGeom>
          </p:spPr>
        </p:pic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6992256" y="1481109"/>
              <a:ext cx="293084" cy="247520"/>
            </a:xfrm>
            <a:prstGeom prst="rect">
              <a:avLst/>
            </a:prstGeom>
          </p:spPr>
        </p:pic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7390018" y="1481109"/>
              <a:ext cx="293084" cy="247520"/>
            </a:xfrm>
            <a:prstGeom prst="rect">
              <a:avLst/>
            </a:prstGeom>
          </p:spPr>
        </p:pic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7390018" y="1481109"/>
              <a:ext cx="293084" cy="247520"/>
            </a:xfrm>
            <a:prstGeom prst="rect">
              <a:avLst/>
            </a:prstGeom>
          </p:spPr>
        </p:pic>
        <p:pic>
          <p:nvPicPr>
            <p:cNvPr id="59" name="图片 58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390018" y="1481109"/>
              <a:ext cx="293084" cy="247520"/>
            </a:xfrm>
            <a:prstGeom prst="rect">
              <a:avLst/>
            </a:prstGeom>
          </p:spPr>
        </p:pic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390018" y="1481109"/>
              <a:ext cx="293084" cy="247520"/>
            </a:xfrm>
            <a:prstGeom prst="rect">
              <a:avLst/>
            </a:prstGeom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7390018" y="1481109"/>
              <a:ext cx="293084" cy="247520"/>
            </a:xfrm>
            <a:prstGeom prst="rect">
              <a:avLst/>
            </a:prstGeom>
          </p:spPr>
        </p:pic>
      </p:grpSp>
      <p:grpSp>
        <p:nvGrpSpPr>
          <p:cNvPr id="15" name="组合 14"/>
          <p:cNvGrpSpPr/>
          <p:nvPr/>
        </p:nvGrpSpPr>
        <p:grpSpPr>
          <a:xfrm>
            <a:off x="2586740" y="1956740"/>
            <a:ext cx="1744262" cy="344600"/>
            <a:chOff x="3053540" y="1834431"/>
            <a:chExt cx="1744262" cy="344600"/>
          </a:xfrm>
        </p:grpSpPr>
        <p:pic>
          <p:nvPicPr>
            <p:cNvPr id="75" name="图片 74"/>
            <p:cNvPicPr>
              <a:picLocks noChangeAspect="1"/>
            </p:cNvPicPr>
            <p:nvPr/>
          </p:nvPicPr>
          <p:blipFill>
            <a:blip r:embed="rId9" cstate="email"/>
            <a:stretch>
              <a:fillRect/>
            </a:stretch>
          </p:blipFill>
          <p:spPr>
            <a:xfrm>
              <a:off x="4491865" y="1834431"/>
              <a:ext cx="305937" cy="344600"/>
            </a:xfrm>
            <a:prstGeom prst="rect">
              <a:avLst/>
            </a:prstGeom>
          </p:spPr>
        </p:pic>
        <p:pic>
          <p:nvPicPr>
            <p:cNvPr id="76" name="图片 75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>
            <a:xfrm>
              <a:off x="3684623" y="1880203"/>
              <a:ext cx="476634" cy="253056"/>
            </a:xfrm>
            <a:prstGeom prst="rect">
              <a:avLst/>
            </a:prstGeom>
          </p:spPr>
        </p:pic>
        <p:pic>
          <p:nvPicPr>
            <p:cNvPr id="81" name="图片 80"/>
            <p:cNvPicPr>
              <a:picLocks noChangeAspect="1"/>
            </p:cNvPicPr>
            <p:nvPr/>
          </p:nvPicPr>
          <p:blipFill>
            <a:blip r:embed="rId8" cstate="email"/>
            <a:stretch>
              <a:fillRect/>
            </a:stretch>
          </p:blipFill>
          <p:spPr>
            <a:xfrm>
              <a:off x="3053540" y="1859226"/>
              <a:ext cx="295010" cy="295010"/>
            </a:xfrm>
            <a:prstGeom prst="rect">
              <a:avLst/>
            </a:prstGeom>
          </p:spPr>
        </p:pic>
      </p:grpSp>
      <p:grpSp>
        <p:nvGrpSpPr>
          <p:cNvPr id="16" name="组合 15"/>
          <p:cNvGrpSpPr/>
          <p:nvPr/>
        </p:nvGrpSpPr>
        <p:grpSpPr>
          <a:xfrm>
            <a:off x="1182709" y="2824475"/>
            <a:ext cx="5232148" cy="378894"/>
            <a:chOff x="1443037" y="2814639"/>
            <a:chExt cx="5232148" cy="378894"/>
          </a:xfrm>
        </p:grpSpPr>
        <p:sp>
          <p:nvSpPr>
            <p:cNvPr id="20526" name="Text Box 7"/>
            <p:cNvSpPr txBox="1">
              <a:spLocks noChangeArrowheads="1"/>
            </p:cNvSpPr>
            <p:nvPr/>
          </p:nvSpPr>
          <p:spPr bwMode="auto">
            <a:xfrm>
              <a:off x="1443037" y="2814639"/>
              <a:ext cx="5232148" cy="378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7500" tIns="35100" rIns="67500" bIns="351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>
                  <a:solidFill>
                    <a:srgbClr val="000000"/>
                  </a:solidFill>
                  <a:latin typeface="+mj-ea"/>
                  <a:ea typeface="+mj-ea"/>
                  <a:sym typeface="Calibri" panose="020F0502020204030204" pitchFamily="34" charset="0"/>
                </a:rPr>
                <a:t>(</a:t>
              </a:r>
              <a:r>
                <a:rPr lang="en-US" altLang="zh-CN" sz="200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Calibri" panose="020F0502020204030204" pitchFamily="34" charset="0"/>
                </a:rPr>
                <a:t>2</a:t>
              </a:r>
              <a:r>
                <a:rPr lang="en-US" altLang="zh-CN" sz="2000">
                  <a:solidFill>
                    <a:srgbClr val="000000"/>
                  </a:solidFill>
                  <a:latin typeface="+mj-ea"/>
                  <a:ea typeface="+mj-ea"/>
                  <a:sym typeface="Calibri" panose="020F0502020204030204" pitchFamily="34" charset="0"/>
                </a:rPr>
                <a:t>)</a:t>
              </a:r>
              <a:r>
                <a:rPr lang="zh-CN" altLang="en-US" sz="200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Calibri" panose="020F0502020204030204" pitchFamily="34" charset="0"/>
                </a:rPr>
                <a:t>这个月共有多少天？     比    多几天？</a:t>
              </a:r>
              <a:endParaRPr lang="zh-CN" altLang="zh-CN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endParaRPr>
            </a:p>
          </p:txBody>
        </p:sp>
        <p:pic>
          <p:nvPicPr>
            <p:cNvPr id="82" name="图片 81"/>
            <p:cNvPicPr>
              <a:picLocks noChangeAspect="1"/>
            </p:cNvPicPr>
            <p:nvPr/>
          </p:nvPicPr>
          <p:blipFill>
            <a:blip r:embed="rId9" cstate="email"/>
            <a:stretch>
              <a:fillRect/>
            </a:stretch>
          </p:blipFill>
          <p:spPr>
            <a:xfrm>
              <a:off x="5191905" y="2848933"/>
              <a:ext cx="305937" cy="344600"/>
            </a:xfrm>
            <a:prstGeom prst="rect">
              <a:avLst/>
            </a:prstGeom>
          </p:spPr>
        </p:pic>
        <p:pic>
          <p:nvPicPr>
            <p:cNvPr id="83" name="图片 82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>
            <a:xfrm>
              <a:off x="4200044" y="2894705"/>
              <a:ext cx="476634" cy="253056"/>
            </a:xfrm>
            <a:prstGeom prst="rect">
              <a:avLst/>
            </a:prstGeom>
          </p:spPr>
        </p:pic>
      </p:grpSp>
      <p:grpSp>
        <p:nvGrpSpPr>
          <p:cNvPr id="62" name="组合 61"/>
          <p:cNvGrpSpPr/>
          <p:nvPr/>
        </p:nvGrpSpPr>
        <p:grpSpPr>
          <a:xfrm>
            <a:off x="461534" y="513062"/>
            <a:ext cx="1463001" cy="459360"/>
            <a:chOff x="476774" y="650222"/>
            <a:chExt cx="1463001" cy="459360"/>
          </a:xfrm>
        </p:grpSpPr>
        <p:grpSp>
          <p:nvGrpSpPr>
            <p:cNvPr id="63" name="组合 62"/>
            <p:cNvGrpSpPr/>
            <p:nvPr/>
          </p:nvGrpSpPr>
          <p:grpSpPr>
            <a:xfrm>
              <a:off x="540152" y="650222"/>
              <a:ext cx="1350983" cy="459360"/>
              <a:chOff x="1561417" y="666658"/>
              <a:chExt cx="1154689" cy="392616"/>
            </a:xfrm>
          </p:grpSpPr>
          <p:sp>
            <p:nvSpPr>
              <p:cNvPr id="68" name="圆角矩形 67"/>
              <p:cNvSpPr/>
              <p:nvPr/>
            </p:nvSpPr>
            <p:spPr bwMode="auto">
              <a:xfrm>
                <a:off x="1561417" y="666658"/>
                <a:ext cx="1154689" cy="392616"/>
              </a:xfrm>
              <a:prstGeom prst="roundRect">
                <a:avLst>
                  <a:gd name="adj" fmla="val 16667"/>
                </a:avLst>
              </a:prstGeom>
              <a:solidFill>
                <a:srgbClr val="35B1AD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  <a:ea typeface="楷体" panose="02010609060101010101" pitchFamily="49" charset="-122"/>
                </a:endParaRPr>
              </a:p>
            </p:txBody>
          </p:sp>
          <p:sp>
            <p:nvSpPr>
              <p:cNvPr id="74" name="椭圆 73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64" name="Rectangle 4"/>
            <p:cNvSpPr>
              <a:spLocks noChangeArrowheads="1"/>
            </p:cNvSpPr>
            <p:nvPr/>
          </p:nvSpPr>
          <p:spPr bwMode="auto">
            <a:xfrm>
              <a:off x="476774" y="668070"/>
              <a:ext cx="1463001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5000"/>
                </a:lnSpc>
              </a:pPr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巩固应用</a:t>
              </a:r>
              <a:endPara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  <p:bldP spid="66" grpId="0"/>
      <p:bldP spid="77" grpId="0"/>
      <p:bldP spid="78" grpId="0"/>
      <p:bldP spid="79" grpId="0"/>
      <p:bldP spid="80" grpId="0"/>
      <p:bldP spid="84" grpId="0"/>
      <p:bldP spid="85" grpId="0"/>
      <p:bldP spid="9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 Box 7"/>
          <p:cNvSpPr txBox="1">
            <a:spLocks noChangeArrowheads="1"/>
          </p:cNvSpPr>
          <p:nvPr/>
        </p:nvSpPr>
        <p:spPr bwMode="auto">
          <a:xfrm>
            <a:off x="1206592" y="2559935"/>
            <a:ext cx="3437366" cy="53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000">
                <a:solidFill>
                  <a:srgbClr val="000000"/>
                </a:solidFill>
                <a:latin typeface="+mj-ea"/>
                <a:ea typeface="+mj-ea"/>
                <a:sym typeface="Calibri" panose="020F0502020204030204" pitchFamily="34" charset="0"/>
              </a:rPr>
              <a:t>(</a:t>
            </a:r>
            <a:r>
              <a:rPr lang="en-US" altLang="zh-CN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1</a:t>
            </a:r>
            <a:r>
              <a:rPr lang="en-US" altLang="zh-CN" sz="2000">
                <a:solidFill>
                  <a:srgbClr val="000000"/>
                </a:solidFill>
                <a:latin typeface="+mj-ea"/>
                <a:ea typeface="+mj-ea"/>
                <a:sym typeface="Calibri" panose="020F0502020204030204" pitchFamily="34" charset="0"/>
              </a:rPr>
              <a:t>)</a:t>
            </a:r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借阅童话书的有</a:t>
            </a:r>
            <a:r>
              <a:rPr lang="en-US" altLang="zh-CN" sz="2000">
                <a:solidFill>
                  <a:srgbClr val="000000"/>
                </a:solidFill>
                <a:latin typeface="+mj-ea"/>
                <a:ea typeface="+mj-ea"/>
                <a:sym typeface="Calibri" panose="020F0502020204030204" pitchFamily="34" charset="0"/>
              </a:rPr>
              <a:t>(</a:t>
            </a:r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+mj-ea"/>
                <a:ea typeface="+mj-ea"/>
                <a:sym typeface="Calibri" panose="020F0502020204030204" pitchFamily="34" charset="0"/>
              </a:rPr>
              <a:t>)</a:t>
            </a:r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人。</a:t>
            </a:r>
            <a:endParaRPr lang="zh-CN" altLang="zh-CN" sz="20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Calibri" panose="020F0502020204030204" pitchFamily="34" charset="0"/>
            </a:endParaRPr>
          </a:p>
        </p:txBody>
      </p:sp>
      <p:sp>
        <p:nvSpPr>
          <p:cNvPr id="80" name="Text Box 7"/>
          <p:cNvSpPr txBox="1">
            <a:spLocks noChangeArrowheads="1"/>
          </p:cNvSpPr>
          <p:nvPr/>
        </p:nvSpPr>
        <p:spPr bwMode="auto">
          <a:xfrm>
            <a:off x="1206592" y="3507778"/>
            <a:ext cx="5144591" cy="53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000">
                <a:solidFill>
                  <a:srgbClr val="000000"/>
                </a:solidFill>
                <a:latin typeface="+mj-ea"/>
                <a:ea typeface="+mj-ea"/>
                <a:sym typeface="Calibri" panose="020F0502020204030204" pitchFamily="34" charset="0"/>
              </a:rPr>
              <a:t>(</a:t>
            </a:r>
            <a:r>
              <a:rPr lang="en-US" altLang="zh-CN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3</a:t>
            </a:r>
            <a:r>
              <a:rPr lang="en-US" altLang="zh-CN" sz="2000">
                <a:solidFill>
                  <a:srgbClr val="000000"/>
                </a:solidFill>
                <a:latin typeface="+mj-ea"/>
                <a:ea typeface="+mj-ea"/>
                <a:sym typeface="Calibri" panose="020F0502020204030204" pitchFamily="34" charset="0"/>
              </a:rPr>
              <a:t>)</a:t>
            </a:r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图书室要新买一批图书，你有什么建议？</a:t>
            </a:r>
            <a:endParaRPr lang="zh-CN" altLang="zh-CN" sz="20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Calibri" panose="020F0502020204030204" pitchFamily="34" charset="0"/>
            </a:endParaRPr>
          </a:p>
        </p:txBody>
      </p:sp>
      <p:sp>
        <p:nvSpPr>
          <p:cNvPr id="20526" name="Text Box 7"/>
          <p:cNvSpPr txBox="1">
            <a:spLocks noChangeArrowheads="1"/>
          </p:cNvSpPr>
          <p:nvPr/>
        </p:nvSpPr>
        <p:spPr bwMode="auto">
          <a:xfrm>
            <a:off x="1206593" y="3037863"/>
            <a:ext cx="3437366" cy="53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000">
                <a:solidFill>
                  <a:srgbClr val="000000"/>
                </a:solidFill>
                <a:latin typeface="+mj-ea"/>
                <a:ea typeface="+mj-ea"/>
                <a:sym typeface="Calibri" panose="020F0502020204030204" pitchFamily="34" charset="0"/>
              </a:rPr>
              <a:t>(</a:t>
            </a:r>
            <a:r>
              <a:rPr lang="en-US" altLang="zh-CN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2</a:t>
            </a:r>
            <a:r>
              <a:rPr lang="en-US" altLang="zh-CN" sz="2000">
                <a:solidFill>
                  <a:srgbClr val="000000"/>
                </a:solidFill>
                <a:latin typeface="+mj-ea"/>
                <a:ea typeface="+mj-ea"/>
                <a:sym typeface="Calibri" panose="020F0502020204030204" pitchFamily="34" charset="0"/>
              </a:rPr>
              <a:t>)</a:t>
            </a:r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借阅</a:t>
            </a:r>
            <a:r>
              <a:rPr lang="en-US" altLang="zh-CN" sz="2000">
                <a:solidFill>
                  <a:srgbClr val="000000"/>
                </a:solidFill>
                <a:latin typeface="+mj-ea"/>
                <a:ea typeface="+mj-ea"/>
                <a:sym typeface="Calibri" panose="020F0502020204030204" pitchFamily="34" charset="0"/>
              </a:rPr>
              <a:t>(</a:t>
            </a:r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　　</a:t>
            </a:r>
            <a:r>
              <a:rPr lang="en-US" altLang="zh-CN" sz="2000">
                <a:solidFill>
                  <a:srgbClr val="000000"/>
                </a:solidFill>
                <a:latin typeface="+mj-ea"/>
                <a:ea typeface="+mj-ea"/>
                <a:sym typeface="Calibri" panose="020F0502020204030204" pitchFamily="34" charset="0"/>
              </a:rPr>
              <a:t>)</a:t>
            </a:r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书的人最多。</a:t>
            </a:r>
            <a:endParaRPr lang="zh-CN" altLang="zh-CN" sz="20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Calibri" panose="020F0502020204030204" pitchFamily="34" charset="0"/>
            </a:endParaRPr>
          </a:p>
        </p:txBody>
      </p:sp>
      <p:sp>
        <p:nvSpPr>
          <p:cNvPr id="19459" name="Text Box 7"/>
          <p:cNvSpPr txBox="1">
            <a:spLocks noChangeArrowheads="1"/>
          </p:cNvSpPr>
          <p:nvPr/>
        </p:nvSpPr>
        <p:spPr bwMode="auto">
          <a:xfrm>
            <a:off x="973536" y="1047551"/>
            <a:ext cx="3734991" cy="37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500" tIns="35100" rIns="67500" bIns="35100">
            <a:spAutoFit/>
          </a:bodyPr>
          <a:lstStyle>
            <a:defPPr>
              <a:defRPr lang="zh-CN"/>
            </a:defPPr>
            <a:lvl1pPr algn="ctr">
              <a:spcBef>
                <a:spcPct val="50000"/>
              </a:spcBef>
              <a:defRPr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US" altLang="zh-CN">
                <a:sym typeface="Calibri" panose="020F0502020204030204" pitchFamily="34" charset="0"/>
              </a:rPr>
              <a:t>3</a:t>
            </a:r>
            <a:r>
              <a:rPr lang="en-US" altLang="zh-CN">
                <a:latin typeface="+mj-ea"/>
                <a:ea typeface="+mj-ea"/>
                <a:sym typeface="Calibri" panose="020F0502020204030204" pitchFamily="34" charset="0"/>
              </a:rPr>
              <a:t>.</a:t>
            </a:r>
            <a:r>
              <a:rPr lang="zh-CN" altLang="en-US">
                <a:sym typeface="Calibri" panose="020F0502020204030204" pitchFamily="34" charset="0"/>
              </a:rPr>
              <a:t>本周图书借阅情况。</a:t>
            </a:r>
            <a:endParaRPr lang="en-US" altLang="zh-CN">
              <a:sym typeface="Calibri" panose="020F0502020204030204" pitchFamily="34" charset="0"/>
            </a:endParaRPr>
          </a:p>
        </p:txBody>
      </p:sp>
      <p:graphicFrame>
        <p:nvGraphicFramePr>
          <p:cNvPr id="72" name="表格 71"/>
          <p:cNvGraphicFramePr>
            <a:graphicFrameLocks noGrp="1"/>
          </p:cNvGraphicFramePr>
          <p:nvPr/>
        </p:nvGraphicFramePr>
        <p:xfrm>
          <a:off x="1791866" y="1534087"/>
          <a:ext cx="5379244" cy="9179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0804"/>
                <a:gridCol w="1007110"/>
                <a:gridCol w="1007110"/>
                <a:gridCol w="1007110"/>
                <a:gridCol w="1007110"/>
              </a:tblGrid>
              <a:tr h="45898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0">
                          <a:solidFill>
                            <a:srgbClr val="00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图书种类</a:t>
                      </a:r>
                      <a:endParaRPr lang="zh-CN" altLang="en-US" sz="2000" b="0">
                        <a:solidFill>
                          <a:srgbClr val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7" marR="68577" marT="34258" marB="342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0">
                          <a:solidFill>
                            <a:srgbClr val="00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童话</a:t>
                      </a:r>
                      <a:endParaRPr lang="zh-CN" altLang="en-US" sz="2000" b="0">
                        <a:solidFill>
                          <a:srgbClr val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7" marR="68577" marT="34258" marB="342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0">
                          <a:solidFill>
                            <a:srgbClr val="00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漫画</a:t>
                      </a:r>
                      <a:endParaRPr lang="zh-CN" altLang="en-US" sz="2000" b="0">
                        <a:solidFill>
                          <a:srgbClr val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7" marR="68577" marT="34258" marB="342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0">
                          <a:solidFill>
                            <a:srgbClr val="00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儿歌</a:t>
                      </a:r>
                      <a:endParaRPr lang="zh-CN" altLang="en-US" sz="2000" b="0">
                        <a:solidFill>
                          <a:srgbClr val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7" marR="68577" marT="34258" marB="342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0">
                          <a:solidFill>
                            <a:srgbClr val="00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其他</a:t>
                      </a:r>
                      <a:endParaRPr lang="zh-CN" altLang="en-US" sz="2000" b="0">
                        <a:solidFill>
                          <a:srgbClr val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7" marR="68577" marT="34258" marB="342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898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0">
                          <a:solidFill>
                            <a:srgbClr val="00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借阅人数</a:t>
                      </a:r>
                      <a:endParaRPr lang="zh-CN" altLang="en-US" sz="2000" b="0">
                        <a:solidFill>
                          <a:srgbClr val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7" marR="68577" marT="34258" marB="342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>
                          <a:solidFill>
                            <a:srgbClr val="00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11</a:t>
                      </a:r>
                      <a:endParaRPr lang="zh-CN" altLang="en-US" sz="2000" b="0">
                        <a:solidFill>
                          <a:srgbClr val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7" marR="68577" marT="34258" marB="342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>
                          <a:solidFill>
                            <a:srgbClr val="00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18</a:t>
                      </a:r>
                      <a:endParaRPr lang="zh-CN" altLang="en-US" sz="2000" b="0">
                        <a:solidFill>
                          <a:srgbClr val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7" marR="68577" marT="34258" marB="342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>
                          <a:solidFill>
                            <a:srgbClr val="00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</a:t>
                      </a:r>
                      <a:endParaRPr lang="zh-CN" altLang="en-US" sz="2000" b="0">
                        <a:solidFill>
                          <a:srgbClr val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7" marR="68577" marT="34258" marB="342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>
                          <a:solidFill>
                            <a:srgbClr val="00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8</a:t>
                      </a:r>
                      <a:endParaRPr lang="zh-CN" altLang="en-US" sz="2000" b="0">
                        <a:solidFill>
                          <a:srgbClr val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7" marR="68577" marT="34258" marB="342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4" name="Text Box 7"/>
          <p:cNvSpPr txBox="1">
            <a:spLocks noChangeArrowheads="1"/>
          </p:cNvSpPr>
          <p:nvPr/>
        </p:nvSpPr>
        <p:spPr bwMode="auto">
          <a:xfrm>
            <a:off x="3480999" y="2635948"/>
            <a:ext cx="431301" cy="37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20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11</a:t>
            </a:r>
            <a:endParaRPr lang="zh-CN" altLang="zh-CN" sz="20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sym typeface="Calibri" panose="020F0502020204030204" pitchFamily="34" charset="0"/>
            </a:endParaRPr>
          </a:p>
        </p:txBody>
      </p:sp>
      <p:sp>
        <p:nvSpPr>
          <p:cNvPr id="85" name="Text Box 7"/>
          <p:cNvSpPr txBox="1">
            <a:spLocks noChangeArrowheads="1"/>
          </p:cNvSpPr>
          <p:nvPr/>
        </p:nvSpPr>
        <p:spPr bwMode="auto">
          <a:xfrm>
            <a:off x="2208569" y="3109702"/>
            <a:ext cx="713131" cy="37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0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漫画</a:t>
            </a:r>
            <a:endParaRPr lang="zh-CN" altLang="zh-CN" sz="20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sym typeface="Calibri" panose="020F0502020204030204" pitchFamily="34" charset="0"/>
            </a:endParaRPr>
          </a:p>
        </p:txBody>
      </p:sp>
      <p:sp>
        <p:nvSpPr>
          <p:cNvPr id="90" name="Text Box 7"/>
          <p:cNvSpPr txBox="1">
            <a:spLocks noChangeArrowheads="1"/>
          </p:cNvSpPr>
          <p:nvPr/>
        </p:nvSpPr>
        <p:spPr bwMode="auto">
          <a:xfrm>
            <a:off x="2335022" y="3985706"/>
            <a:ext cx="2291954" cy="37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0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多买漫画书。</a:t>
            </a:r>
            <a:endParaRPr lang="zh-CN" altLang="zh-CN" sz="20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sym typeface="Calibri" panose="020F0502020204030204" pitchFamily="34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461534" y="513062"/>
            <a:ext cx="1463001" cy="459360"/>
            <a:chOff x="476774" y="650222"/>
            <a:chExt cx="1463001" cy="459360"/>
          </a:xfrm>
        </p:grpSpPr>
        <p:grpSp>
          <p:nvGrpSpPr>
            <p:cNvPr id="16" name="组合 15"/>
            <p:cNvGrpSpPr/>
            <p:nvPr/>
          </p:nvGrpSpPr>
          <p:grpSpPr>
            <a:xfrm>
              <a:off x="540152" y="650222"/>
              <a:ext cx="1350983" cy="459360"/>
              <a:chOff x="1561417" y="666658"/>
              <a:chExt cx="1154689" cy="392616"/>
            </a:xfrm>
          </p:grpSpPr>
          <p:sp>
            <p:nvSpPr>
              <p:cNvPr id="18" name="圆角矩形 17"/>
              <p:cNvSpPr/>
              <p:nvPr/>
            </p:nvSpPr>
            <p:spPr bwMode="auto">
              <a:xfrm>
                <a:off x="1561417" y="666658"/>
                <a:ext cx="1154689" cy="392616"/>
              </a:xfrm>
              <a:prstGeom prst="roundRect">
                <a:avLst>
                  <a:gd name="adj" fmla="val 16667"/>
                </a:avLst>
              </a:prstGeom>
              <a:solidFill>
                <a:srgbClr val="35B1AD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  <a:ea typeface="楷体" panose="02010609060101010101" pitchFamily="49" charset="-122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17" name="Rectangle 4"/>
            <p:cNvSpPr>
              <a:spLocks noChangeArrowheads="1"/>
            </p:cNvSpPr>
            <p:nvPr/>
          </p:nvSpPr>
          <p:spPr bwMode="auto">
            <a:xfrm>
              <a:off x="476774" y="668070"/>
              <a:ext cx="1463001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5000"/>
                </a:lnSpc>
              </a:pPr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巩固应用</a:t>
              </a:r>
              <a:endPara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0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80" grpId="0"/>
      <p:bldP spid="20526" grpId="0"/>
      <p:bldP spid="19459" grpId="0"/>
      <p:bldP spid="84" grpId="0"/>
      <p:bldP spid="85" grpId="0"/>
      <p:bldP spid="9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0287000" y="12319000"/>
            <a:ext cx="317500" cy="228600"/>
          </a:xfrm>
          <a:prstGeom prst="cube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6554128" y="2407483"/>
            <a:ext cx="735006" cy="3636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"/>
              </a:rPr>
              <a:t>www.1ppt.com/moban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"/>
              </a:rPr>
              <a:t>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www.1ppt.com/sucai/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www.1ppt.com/beijing/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www.1ppt.com/tubiao/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www.1ppt.com/xiazai/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www.1ppt.com/powerpoint/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资料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www.1ppt.com/ziliao/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范文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www.1ppt.com/fanwen/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试卷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www.1ppt.com/shiti/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教案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www.1ppt.com/jiaoan/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www.1ppt.cn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www.1ppt.com/kejian/yuwen/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www.1ppt.com/kejian/shuxue/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www.1ppt.com/kejian/yingyu/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www.1ppt.com/kejian/meishu/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www.1ppt.com/kejian/kexue/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www.1ppt.com/kejian/wuli/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www.1ppt.com/kejian/huaxue/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www.1ppt.com/kejian/shengwu/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www.1ppt.com/kejian/dili/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www.1ppt.com/kejian/lishi/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00" dirty="0">
              <a:solidFill>
                <a:srgbClr val="EEECE1">
                  <a:lumMod val="25000"/>
                </a:srgbClr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3"/>
            </p:custDataLst>
          </p:nvPr>
        </p:nvPicPr>
        <p:blipFill>
          <a:blip r:embed="rId24" cstate="email"/>
          <a:stretch>
            <a:fillRect/>
          </a:stretch>
        </p:blipFill>
        <p:spPr>
          <a:xfrm>
            <a:off x="6357845" y="1606550"/>
            <a:ext cx="1967005" cy="2098210"/>
          </a:xfrm>
          <a:prstGeom prst="roundRect">
            <a:avLst>
              <a:gd name="adj" fmla="val 8999"/>
            </a:avLst>
          </a:prstGeom>
        </p:spPr>
      </p:pic>
      <p:sp>
        <p:nvSpPr>
          <p:cNvPr id="4" name="文本框 3"/>
          <p:cNvSpPr txBox="1"/>
          <p:nvPr/>
        </p:nvSpPr>
        <p:spPr>
          <a:xfrm>
            <a:off x="786756" y="1430422"/>
            <a:ext cx="5539712" cy="2332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>
                <a:solidFill>
                  <a:srgbClr val="000000"/>
                </a:solidFill>
                <a:ea typeface="楷体" panose="02010609060101010101" pitchFamily="49" charset="-122"/>
              </a:rPr>
              <a:t>         </a:t>
            </a:r>
            <a:r>
              <a:rPr lang="zh-CN" altLang="en-US" sz="2800">
                <a:solidFill>
                  <a:srgbClr val="000000"/>
                </a:solidFill>
                <a:ea typeface="楷体" panose="02010609060101010101" pitchFamily="49" charset="-122"/>
              </a:rPr>
              <a:t>结束了愉快的寒假，我们又相聚在校园里，开学后我们每天都要穿着整齐的校服来上学，你们喜欢校服的颜色吗？</a:t>
            </a:r>
            <a:endParaRPr lang="zh-CN" altLang="en-US" sz="2800">
              <a:solidFill>
                <a:srgbClr val="000000"/>
              </a:solidFill>
              <a:ea typeface="楷体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786756" y="748012"/>
            <a:ext cx="1463001" cy="459360"/>
            <a:chOff x="476774" y="650222"/>
            <a:chExt cx="1463001" cy="459360"/>
          </a:xfrm>
        </p:grpSpPr>
        <p:grpSp>
          <p:nvGrpSpPr>
            <p:cNvPr id="8" name="组合 7"/>
            <p:cNvGrpSpPr/>
            <p:nvPr/>
          </p:nvGrpSpPr>
          <p:grpSpPr>
            <a:xfrm>
              <a:off x="540152" y="650222"/>
              <a:ext cx="1350983" cy="459360"/>
              <a:chOff x="1561417" y="666658"/>
              <a:chExt cx="1154689" cy="392616"/>
            </a:xfrm>
          </p:grpSpPr>
          <p:sp>
            <p:nvSpPr>
              <p:cNvPr id="10" name="圆角矩形 9"/>
              <p:cNvSpPr/>
              <p:nvPr/>
            </p:nvSpPr>
            <p:spPr bwMode="auto">
              <a:xfrm>
                <a:off x="1561417" y="666658"/>
                <a:ext cx="1154689" cy="392616"/>
              </a:xfrm>
              <a:prstGeom prst="roundRect">
                <a:avLst>
                  <a:gd name="adj" fmla="val 16667"/>
                </a:avLst>
              </a:prstGeom>
              <a:solidFill>
                <a:srgbClr val="35B1AD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  <a:ea typeface="楷体" panose="02010609060101010101" pitchFamily="49" charset="-122"/>
                </a:endParaRPr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9" name="Rectangle 4"/>
            <p:cNvSpPr>
              <a:spLocks noChangeArrowheads="1"/>
            </p:cNvSpPr>
            <p:nvPr/>
          </p:nvSpPr>
          <p:spPr bwMode="auto">
            <a:xfrm>
              <a:off x="476774" y="668070"/>
              <a:ext cx="1463001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5000"/>
                </a:lnSpc>
              </a:pPr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谈话导入</a:t>
              </a:r>
              <a:endPara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9"/>
          <p:cNvSpPr txBox="1">
            <a:spLocks noChangeArrowheads="1"/>
          </p:cNvSpPr>
          <p:nvPr/>
        </p:nvSpPr>
        <p:spPr bwMode="auto">
          <a:xfrm>
            <a:off x="6407944" y="0"/>
            <a:ext cx="135731" cy="48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endParaRPr lang="zh-CN" altLang="zh-CN" sz="2700" b="1">
              <a:ea typeface="楷体_GB2312" panose="02010609030101010101" pitchFamily="49" charset="-122"/>
              <a:sym typeface="Calibri" panose="020F0502020204030204" pitchFamily="34" charset="0"/>
            </a:endParaRP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1131980" y="1210722"/>
            <a:ext cx="7192869" cy="37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rPr>
              <a:t>学校要给同学们订做校服，有下面</a:t>
            </a:r>
            <a:r>
              <a:rPr lang="en-US" altLang="zh-CN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rPr>
              <a:t>4</a:t>
            </a:r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rPr>
              <a:t>种颜色，选哪种颜色合适？</a:t>
            </a:r>
            <a:endParaRPr lang="zh-CN" altLang="zh-CN" sz="20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Calibri" panose="020F050202020403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458775" y="2019153"/>
            <a:ext cx="2683669" cy="567928"/>
            <a:chOff x="879824" y="3068835"/>
            <a:chExt cx="3577553" cy="757297"/>
          </a:xfrm>
        </p:grpSpPr>
        <p:sp>
          <p:nvSpPr>
            <p:cNvPr id="14346" name="矩形 1"/>
            <p:cNvSpPr>
              <a:spLocks noChangeArrowheads="1"/>
            </p:cNvSpPr>
            <p:nvPr/>
          </p:nvSpPr>
          <p:spPr bwMode="auto">
            <a:xfrm>
              <a:off x="879824" y="3068835"/>
              <a:ext cx="757096" cy="757297"/>
            </a:xfrm>
            <a:prstGeom prst="rect">
              <a:avLst/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15">
                <a:ea typeface="楷体" panose="02010609060101010101" pitchFamily="49" charset="-122"/>
              </a:endParaRPr>
            </a:p>
          </p:txBody>
        </p:sp>
        <p:sp>
          <p:nvSpPr>
            <p:cNvPr id="14347" name="矩形 13"/>
            <p:cNvSpPr>
              <a:spLocks noChangeArrowheads="1"/>
            </p:cNvSpPr>
            <p:nvPr/>
          </p:nvSpPr>
          <p:spPr bwMode="auto">
            <a:xfrm>
              <a:off x="1789519" y="3068836"/>
              <a:ext cx="757295" cy="757295"/>
            </a:xfrm>
            <a:prstGeom prst="rect">
              <a:avLst/>
            </a:prstGeom>
            <a:solidFill>
              <a:srgbClr val="FFC000"/>
            </a:solidFill>
            <a:ln w="9525" algn="ctr">
              <a:solidFill>
                <a:srgbClr val="000000"/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15">
                <a:ea typeface="楷体" panose="02010609060101010101" pitchFamily="49" charset="-122"/>
                <a:sym typeface="Calibri" panose="020F0502020204030204" pitchFamily="34" charset="0"/>
              </a:endParaRPr>
            </a:p>
          </p:txBody>
        </p:sp>
        <p:sp>
          <p:nvSpPr>
            <p:cNvPr id="14348" name="矩形 14"/>
            <p:cNvSpPr>
              <a:spLocks noChangeArrowheads="1"/>
            </p:cNvSpPr>
            <p:nvPr/>
          </p:nvSpPr>
          <p:spPr bwMode="auto">
            <a:xfrm>
              <a:off x="2763653" y="3068837"/>
              <a:ext cx="757295" cy="757295"/>
            </a:xfrm>
            <a:prstGeom prst="rect">
              <a:avLst/>
            </a:prstGeom>
            <a:solidFill>
              <a:srgbClr val="00B0F0"/>
            </a:solidFill>
            <a:ln w="9525" algn="ctr">
              <a:solidFill>
                <a:srgbClr val="000000"/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15">
                <a:ea typeface="楷体" panose="02010609060101010101" pitchFamily="49" charset="-122"/>
                <a:sym typeface="Calibri" panose="020F0502020204030204" pitchFamily="34" charset="0"/>
              </a:endParaRPr>
            </a:p>
          </p:txBody>
        </p:sp>
        <p:sp>
          <p:nvSpPr>
            <p:cNvPr id="14349" name="矩形 15"/>
            <p:cNvSpPr>
              <a:spLocks noChangeArrowheads="1"/>
            </p:cNvSpPr>
            <p:nvPr/>
          </p:nvSpPr>
          <p:spPr bwMode="auto">
            <a:xfrm>
              <a:off x="3700082" y="3068835"/>
              <a:ext cx="757295" cy="75729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rgbClr val="000000"/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15">
                <a:ea typeface="楷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4" name="组合 16"/>
          <p:cNvGrpSpPr/>
          <p:nvPr/>
        </p:nvGrpSpPr>
        <p:grpSpPr>
          <a:xfrm>
            <a:off x="4593053" y="1698087"/>
            <a:ext cx="3346411" cy="1116807"/>
            <a:chOff x="4532833" y="1443411"/>
            <a:chExt cx="4461960" cy="1489353"/>
          </a:xfrm>
        </p:grpSpPr>
        <p:sp>
          <p:nvSpPr>
            <p:cNvPr id="14344" name="AutoShape 20"/>
            <p:cNvSpPr>
              <a:spLocks noChangeArrowheads="1"/>
            </p:cNvSpPr>
            <p:nvPr/>
          </p:nvSpPr>
          <p:spPr bwMode="auto">
            <a:xfrm flipH="1">
              <a:off x="4532833" y="1773524"/>
              <a:ext cx="2903653" cy="1153723"/>
            </a:xfrm>
            <a:prstGeom prst="wedgeRoundRectCallout">
              <a:avLst>
                <a:gd name="adj1" fmla="val -61433"/>
                <a:gd name="adj2" fmla="val -12605"/>
                <a:gd name="adj3" fmla="val 16667"/>
              </a:avLst>
            </a:prstGeom>
            <a:solidFill>
              <a:schemeClr val="bg1"/>
            </a:solidFill>
            <a:ln w="12700">
              <a:solidFill>
                <a:srgbClr val="0070C0"/>
              </a:solidFill>
              <a:miter lim="800000"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200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Arial" panose="020B0604020202020204" pitchFamily="34" charset="0"/>
                  <a:sym typeface="Calibri" panose="020F0502020204030204" pitchFamily="34" charset="0"/>
                </a:rPr>
                <a:t>应该选大多数同</a:t>
              </a:r>
              <a:endParaRPr lang="en-US" altLang="zh-CN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Calibri" panose="020F0502020204030204" pitchFamily="34" charset="0"/>
              </a:endParaRPr>
            </a:p>
            <a:p>
              <a:pPr eaLnBrk="1" hangingPunct="1">
                <a:lnSpc>
                  <a:spcPct val="120000"/>
                </a:lnSpc>
              </a:pPr>
              <a:r>
                <a:rPr lang="zh-CN" altLang="en-US" sz="200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Arial" panose="020B0604020202020204" pitchFamily="34" charset="0"/>
                  <a:sym typeface="Calibri" panose="020F0502020204030204" pitchFamily="34" charset="0"/>
                </a:rPr>
                <a:t>学最喜欢的颜色。</a:t>
              </a:r>
              <a:endParaRPr lang="en-US" altLang="zh-CN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Calibri" panose="020F0502020204030204" pitchFamily="34" charset="0"/>
              </a:endParaRPr>
            </a:p>
          </p:txBody>
        </p:sp>
        <p:pic>
          <p:nvPicPr>
            <p:cNvPr id="14345" name="Picture 20" descr="03-1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7629177" y="1443411"/>
              <a:ext cx="1365616" cy="1489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组合 17"/>
          <p:cNvGrpSpPr/>
          <p:nvPr/>
        </p:nvGrpSpPr>
        <p:grpSpPr>
          <a:xfrm>
            <a:off x="461534" y="513062"/>
            <a:ext cx="1463001" cy="459360"/>
            <a:chOff x="476774" y="650222"/>
            <a:chExt cx="1463001" cy="459360"/>
          </a:xfrm>
        </p:grpSpPr>
        <p:grpSp>
          <p:nvGrpSpPr>
            <p:cNvPr id="19" name="组合 18"/>
            <p:cNvGrpSpPr/>
            <p:nvPr/>
          </p:nvGrpSpPr>
          <p:grpSpPr>
            <a:xfrm>
              <a:off x="540152" y="650222"/>
              <a:ext cx="1350983" cy="459360"/>
              <a:chOff x="1561417" y="666658"/>
              <a:chExt cx="1154689" cy="392616"/>
            </a:xfrm>
          </p:grpSpPr>
          <p:sp>
            <p:nvSpPr>
              <p:cNvPr id="21" name="圆角矩形 20"/>
              <p:cNvSpPr/>
              <p:nvPr/>
            </p:nvSpPr>
            <p:spPr bwMode="auto">
              <a:xfrm>
                <a:off x="1561417" y="666658"/>
                <a:ext cx="1154689" cy="392616"/>
              </a:xfrm>
              <a:prstGeom prst="roundRect">
                <a:avLst>
                  <a:gd name="adj" fmla="val 16667"/>
                </a:avLst>
              </a:prstGeom>
              <a:solidFill>
                <a:srgbClr val="35B1AD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  <a:ea typeface="楷体" panose="02010609060101010101" pitchFamily="49" charset="-122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20" name="Rectangle 4"/>
            <p:cNvSpPr>
              <a:spLocks noChangeArrowheads="1"/>
            </p:cNvSpPr>
            <p:nvPr/>
          </p:nvSpPr>
          <p:spPr bwMode="auto">
            <a:xfrm>
              <a:off x="476774" y="668070"/>
              <a:ext cx="1463001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5000"/>
                </a:lnSpc>
              </a:pPr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探究新知</a:t>
              </a:r>
              <a:endPara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9"/>
          <p:cNvSpPr txBox="1">
            <a:spLocks noChangeArrowheads="1"/>
          </p:cNvSpPr>
          <p:nvPr/>
        </p:nvSpPr>
        <p:spPr bwMode="auto">
          <a:xfrm>
            <a:off x="6407944" y="0"/>
            <a:ext cx="135731" cy="48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endParaRPr lang="zh-CN" altLang="zh-CN" sz="2700" b="1">
              <a:ea typeface="楷体_GB2312" panose="02010609030101010101" pitchFamily="49" charset="-122"/>
              <a:sym typeface="Calibri" panose="020F0502020204030204" pitchFamily="3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633095" y="617207"/>
            <a:ext cx="1997075" cy="525780"/>
            <a:chOff x="455612" y="677416"/>
            <a:chExt cx="1127661" cy="371103"/>
          </a:xfrm>
        </p:grpSpPr>
        <p:sp>
          <p:nvSpPr>
            <p:cNvPr id="15" name="圆角矩形 14"/>
            <p:cNvSpPr/>
            <p:nvPr/>
          </p:nvSpPr>
          <p:spPr bwMode="auto">
            <a:xfrm>
              <a:off x="455612" y="677416"/>
              <a:ext cx="1127661" cy="371103"/>
            </a:xfrm>
            <a:prstGeom prst="roundRect">
              <a:avLst>
                <a:gd name="adj" fmla="val 16667"/>
              </a:avLst>
            </a:prstGeom>
            <a:solidFill>
              <a:srgbClr val="35B1AD"/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1484401" y="710330"/>
              <a:ext cx="61620" cy="76228"/>
            </a:xfrm>
            <a:prstGeom prst="ellipse">
              <a:avLst/>
            </a:prstGeom>
            <a:solidFill>
              <a:srgbClr val="D4F2FC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楷体" panose="02010609060101010101" pitchFamily="49" charset="-122"/>
              </a:endParaRPr>
            </a:p>
          </p:txBody>
        </p:sp>
      </p:grpSp>
      <p:sp>
        <p:nvSpPr>
          <p:cNvPr id="17" name="TextBox 15"/>
          <p:cNvSpPr txBox="1"/>
          <p:nvPr/>
        </p:nvSpPr>
        <p:spPr>
          <a:xfrm>
            <a:off x="701675" y="664504"/>
            <a:ext cx="187743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制定调查方案</a:t>
            </a:r>
            <a:endParaRPr lang="zh-CN" altLang="en-US" sz="22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35634" y="1273810"/>
            <a:ext cx="7649845" cy="2973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以小组为单位，讨论交流解决下面的问题。</a:t>
            </a:r>
            <a:endParaRPr lang="zh-CN" altLang="en-US" sz="24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需要调查哪些人？</a:t>
            </a:r>
            <a:endParaRPr lang="zh-CN" altLang="en-US" sz="2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说说调查的方法有哪些，以及选择哪种方法比较合适。</a:t>
            </a:r>
            <a:endParaRPr lang="zh-CN" altLang="en-US" sz="2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调查的结果如何记录能做到清晰明了？</a:t>
            </a:r>
            <a:endParaRPr lang="zh-CN" altLang="en-US" sz="2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调查中需要注意哪些问题？</a:t>
            </a:r>
            <a:endParaRPr lang="zh-CN" altLang="en-US" sz="2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先制订调查方案，再全班交流，确定调查方案。</a:t>
            </a:r>
            <a:endParaRPr lang="zh-CN" altLang="en-US" sz="2400">
              <a:solidFill>
                <a:schemeClr val="accent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9"/>
          <p:cNvSpPr txBox="1">
            <a:spLocks noChangeArrowheads="1"/>
          </p:cNvSpPr>
          <p:nvPr/>
        </p:nvSpPr>
        <p:spPr bwMode="auto">
          <a:xfrm>
            <a:off x="6407944" y="0"/>
            <a:ext cx="135731" cy="48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endParaRPr lang="zh-CN" altLang="zh-CN" sz="2700" b="1">
              <a:ea typeface="楷体_GB2312" panose="02010609030101010101" pitchFamily="49" charset="-122"/>
              <a:sym typeface="Calibri" panose="020F0502020204030204" pitchFamily="34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1524000" y="2942825"/>
          <a:ext cx="6096000" cy="9109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455469">
                <a:tc>
                  <a:txBody>
                    <a:bodyPr/>
                    <a:lstStyle/>
                    <a:p>
                      <a:endParaRPr lang="zh-CN" altLang="en-US"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55469">
                <a:tc>
                  <a:txBody>
                    <a:bodyPr/>
                    <a:lstStyle/>
                    <a:p>
                      <a:endParaRPr lang="zh-CN" altLang="en-US"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1803989" y="2968484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Calibri" panose="020F0502020204030204" pitchFamily="34" charset="0"/>
              </a:rPr>
              <a:t>颜色</a:t>
            </a:r>
            <a:endParaRPr lang="zh-CN" altLang="en-US" sz="18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803989" y="3417695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人数</a:t>
            </a:r>
            <a:endParaRPr lang="zh-CN" altLang="en-US" sz="20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3016687" y="2968484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Calibri" panose="020F0502020204030204" pitchFamily="34" charset="0"/>
              </a:rPr>
              <a:t>红色</a:t>
            </a:r>
            <a:endParaRPr lang="zh-CN" altLang="en-US" sz="18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223186" y="2968484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Calibri" panose="020F0502020204030204" pitchFamily="34" charset="0"/>
              </a:rPr>
              <a:t>黄色</a:t>
            </a:r>
            <a:endParaRPr lang="zh-CN" altLang="en-US" sz="18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5429685" y="2968484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Calibri" panose="020F0502020204030204" pitchFamily="34" charset="0"/>
              </a:rPr>
              <a:t>蓝色</a:t>
            </a:r>
            <a:endParaRPr lang="zh-CN" altLang="en-US" sz="18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6636184" y="2968484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Calibri" panose="020F0502020204030204" pitchFamily="34" charset="0"/>
              </a:rPr>
              <a:t>白色</a:t>
            </a:r>
            <a:endParaRPr lang="zh-CN" altLang="en-US" sz="18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3208246" y="3417695"/>
            <a:ext cx="3145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9</a:t>
            </a:r>
            <a:endParaRPr lang="zh-CN" altLang="en-US" sz="20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4421619" y="3417695"/>
            <a:ext cx="3145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6</a:t>
            </a:r>
            <a:endParaRPr lang="zh-CN" altLang="en-US" sz="20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5564798" y="3417695"/>
            <a:ext cx="4411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15</a:t>
            </a:r>
            <a:endParaRPr lang="zh-CN" altLang="en-US" sz="20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6827742" y="3417695"/>
            <a:ext cx="3145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8</a:t>
            </a:r>
            <a:endParaRPr lang="zh-CN" altLang="en-US" sz="20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461534" y="513062"/>
            <a:ext cx="1463001" cy="459360"/>
            <a:chOff x="476774" y="650222"/>
            <a:chExt cx="1463001" cy="459360"/>
          </a:xfrm>
        </p:grpSpPr>
        <p:grpSp>
          <p:nvGrpSpPr>
            <p:cNvPr id="25" name="组合 24"/>
            <p:cNvGrpSpPr/>
            <p:nvPr/>
          </p:nvGrpSpPr>
          <p:grpSpPr>
            <a:xfrm>
              <a:off x="540152" y="650222"/>
              <a:ext cx="1350983" cy="459360"/>
              <a:chOff x="1561417" y="666658"/>
              <a:chExt cx="1154689" cy="392616"/>
            </a:xfrm>
          </p:grpSpPr>
          <p:sp>
            <p:nvSpPr>
              <p:cNvPr id="31" name="圆角矩形 30"/>
              <p:cNvSpPr/>
              <p:nvPr/>
            </p:nvSpPr>
            <p:spPr bwMode="auto">
              <a:xfrm>
                <a:off x="1561417" y="666658"/>
                <a:ext cx="1154689" cy="392616"/>
              </a:xfrm>
              <a:prstGeom prst="roundRect">
                <a:avLst>
                  <a:gd name="adj" fmla="val 16667"/>
                </a:avLst>
              </a:prstGeom>
              <a:solidFill>
                <a:srgbClr val="35B1AD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  <a:ea typeface="楷体" panose="02010609060101010101" pitchFamily="49" charset="-122"/>
                </a:endParaRPr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30" name="Rectangle 4"/>
            <p:cNvSpPr>
              <a:spLocks noChangeArrowheads="1"/>
            </p:cNvSpPr>
            <p:nvPr/>
          </p:nvSpPr>
          <p:spPr bwMode="auto">
            <a:xfrm>
              <a:off x="476774" y="668070"/>
              <a:ext cx="1463001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5000"/>
                </a:lnSpc>
              </a:pPr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探究新知</a:t>
              </a:r>
              <a:endPara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  <p:sp>
        <p:nvSpPr>
          <p:cNvPr id="33" name="Text Box 7"/>
          <p:cNvSpPr txBox="1">
            <a:spLocks noChangeArrowheads="1"/>
          </p:cNvSpPr>
          <p:nvPr/>
        </p:nvSpPr>
        <p:spPr bwMode="auto">
          <a:xfrm>
            <a:off x="979581" y="1235747"/>
            <a:ext cx="7017668" cy="37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rPr>
              <a:t>学校要给同学们订做校服，有下面</a:t>
            </a:r>
            <a:r>
              <a:rPr lang="en-US" altLang="zh-CN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rPr>
              <a:t>4</a:t>
            </a:r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rPr>
              <a:t>种颜色，选哪种颜色合适？</a:t>
            </a:r>
            <a:endParaRPr lang="zh-CN" altLang="zh-CN" sz="20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Calibri" panose="020F0502020204030204" pitchFamily="34" charset="0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1668325" y="2007483"/>
            <a:ext cx="2683669" cy="567928"/>
            <a:chOff x="879824" y="3068835"/>
            <a:chExt cx="3577553" cy="757297"/>
          </a:xfrm>
        </p:grpSpPr>
        <p:sp>
          <p:nvSpPr>
            <p:cNvPr id="35" name="矩形 1"/>
            <p:cNvSpPr>
              <a:spLocks noChangeArrowheads="1"/>
            </p:cNvSpPr>
            <p:nvPr/>
          </p:nvSpPr>
          <p:spPr bwMode="auto">
            <a:xfrm>
              <a:off x="879824" y="3068835"/>
              <a:ext cx="757096" cy="757297"/>
            </a:xfrm>
            <a:prstGeom prst="rect">
              <a:avLst/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15">
                <a:ea typeface="楷体" panose="02010609060101010101" pitchFamily="49" charset="-122"/>
              </a:endParaRPr>
            </a:p>
          </p:txBody>
        </p:sp>
        <p:sp>
          <p:nvSpPr>
            <p:cNvPr id="42" name="矩形 13"/>
            <p:cNvSpPr>
              <a:spLocks noChangeArrowheads="1"/>
            </p:cNvSpPr>
            <p:nvPr/>
          </p:nvSpPr>
          <p:spPr bwMode="auto">
            <a:xfrm>
              <a:off x="1789519" y="3068836"/>
              <a:ext cx="757295" cy="757295"/>
            </a:xfrm>
            <a:prstGeom prst="rect">
              <a:avLst/>
            </a:prstGeom>
            <a:solidFill>
              <a:srgbClr val="FFC000"/>
            </a:solidFill>
            <a:ln w="9525" algn="ctr">
              <a:solidFill>
                <a:srgbClr val="000000"/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15">
                <a:ea typeface="楷体" panose="02010609060101010101" pitchFamily="49" charset="-122"/>
                <a:sym typeface="Calibri" panose="020F0502020204030204" pitchFamily="34" charset="0"/>
              </a:endParaRPr>
            </a:p>
          </p:txBody>
        </p:sp>
        <p:sp>
          <p:nvSpPr>
            <p:cNvPr id="43" name="矩形 14"/>
            <p:cNvSpPr>
              <a:spLocks noChangeArrowheads="1"/>
            </p:cNvSpPr>
            <p:nvPr/>
          </p:nvSpPr>
          <p:spPr bwMode="auto">
            <a:xfrm>
              <a:off x="2763653" y="3068837"/>
              <a:ext cx="757295" cy="757295"/>
            </a:xfrm>
            <a:prstGeom prst="rect">
              <a:avLst/>
            </a:prstGeom>
            <a:solidFill>
              <a:srgbClr val="00B0F0"/>
            </a:solidFill>
            <a:ln w="9525" algn="ctr">
              <a:solidFill>
                <a:srgbClr val="000000"/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15">
                <a:ea typeface="楷体" panose="02010609060101010101" pitchFamily="49" charset="-122"/>
                <a:sym typeface="Calibri" panose="020F0502020204030204" pitchFamily="34" charset="0"/>
              </a:endParaRPr>
            </a:p>
          </p:txBody>
        </p:sp>
        <p:sp>
          <p:nvSpPr>
            <p:cNvPr id="51" name="矩形 15"/>
            <p:cNvSpPr>
              <a:spLocks noChangeArrowheads="1"/>
            </p:cNvSpPr>
            <p:nvPr/>
          </p:nvSpPr>
          <p:spPr bwMode="auto">
            <a:xfrm>
              <a:off x="3700082" y="3068835"/>
              <a:ext cx="757295" cy="75729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rgbClr val="000000"/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15">
                <a:ea typeface="楷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5" grpId="0"/>
      <p:bldP spid="5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9"/>
          <p:cNvSpPr txBox="1">
            <a:spLocks noChangeArrowheads="1"/>
          </p:cNvSpPr>
          <p:nvPr/>
        </p:nvSpPr>
        <p:spPr bwMode="auto">
          <a:xfrm>
            <a:off x="6407944" y="0"/>
            <a:ext cx="135731" cy="48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endParaRPr lang="zh-CN" altLang="zh-CN" sz="2700" b="1">
              <a:ea typeface="楷体_GB2312" panose="02010609030101010101" pitchFamily="49" charset="-122"/>
              <a:sym typeface="Calibri" panose="020F0502020204030204" pitchFamily="34" charset="0"/>
            </a:endParaRPr>
          </a:p>
        </p:txBody>
      </p:sp>
      <p:grpSp>
        <p:nvGrpSpPr>
          <p:cNvPr id="16390" name="组合 2"/>
          <p:cNvGrpSpPr/>
          <p:nvPr/>
        </p:nvGrpSpPr>
        <p:grpSpPr>
          <a:xfrm>
            <a:off x="3208179" y="1669912"/>
            <a:ext cx="2683669" cy="567929"/>
            <a:chOff x="879824" y="3068835"/>
            <a:chExt cx="3577553" cy="757297"/>
          </a:xfrm>
        </p:grpSpPr>
        <p:sp>
          <p:nvSpPr>
            <p:cNvPr id="2" name="矩形 1"/>
            <p:cNvSpPr/>
            <p:nvPr/>
          </p:nvSpPr>
          <p:spPr bwMode="auto">
            <a:xfrm>
              <a:off x="879824" y="3068835"/>
              <a:ext cx="757096" cy="757297"/>
            </a:xfrm>
            <a:prstGeom prst="rect">
              <a:avLst/>
            </a:prstGeom>
            <a:solidFill>
              <a:srgbClr val="C000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015">
                <a:ea typeface="楷体" panose="02010609060101010101" pitchFamily="49" charset="-122"/>
              </a:endParaRPr>
            </a:p>
          </p:txBody>
        </p:sp>
        <p:sp>
          <p:nvSpPr>
            <p:cNvPr id="16411" name="矩形 13"/>
            <p:cNvSpPr>
              <a:spLocks noChangeArrowheads="1"/>
            </p:cNvSpPr>
            <p:nvPr/>
          </p:nvSpPr>
          <p:spPr bwMode="auto">
            <a:xfrm>
              <a:off x="1789519" y="3068836"/>
              <a:ext cx="757295" cy="757295"/>
            </a:xfrm>
            <a:prstGeom prst="rect">
              <a:avLst/>
            </a:prstGeom>
            <a:solidFill>
              <a:srgbClr val="FFC000"/>
            </a:solidFill>
            <a:ln w="9525" algn="ctr">
              <a:solidFill>
                <a:srgbClr val="000000"/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15">
                <a:ea typeface="楷体" panose="02010609060101010101" pitchFamily="49" charset="-122"/>
                <a:sym typeface="Calibri" panose="020F0502020204030204" pitchFamily="34" charset="0"/>
              </a:endParaRPr>
            </a:p>
          </p:txBody>
        </p:sp>
        <p:sp>
          <p:nvSpPr>
            <p:cNvPr id="16412" name="矩形 14"/>
            <p:cNvSpPr>
              <a:spLocks noChangeArrowheads="1"/>
            </p:cNvSpPr>
            <p:nvPr/>
          </p:nvSpPr>
          <p:spPr bwMode="auto">
            <a:xfrm>
              <a:off x="2763653" y="3068837"/>
              <a:ext cx="757295" cy="757295"/>
            </a:xfrm>
            <a:prstGeom prst="rect">
              <a:avLst/>
            </a:prstGeom>
            <a:solidFill>
              <a:srgbClr val="00B0F0"/>
            </a:solidFill>
            <a:ln w="9525" algn="ctr">
              <a:solidFill>
                <a:srgbClr val="000000"/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15">
                <a:ea typeface="楷体" panose="02010609060101010101" pitchFamily="49" charset="-122"/>
                <a:sym typeface="Calibri" panose="020F0502020204030204" pitchFamily="34" charset="0"/>
              </a:endParaRPr>
            </a:p>
          </p:txBody>
        </p:sp>
        <p:sp>
          <p:nvSpPr>
            <p:cNvPr id="16413" name="矩形 15"/>
            <p:cNvSpPr>
              <a:spLocks noChangeArrowheads="1"/>
            </p:cNvSpPr>
            <p:nvPr/>
          </p:nvSpPr>
          <p:spPr bwMode="auto">
            <a:xfrm>
              <a:off x="3700082" y="3068835"/>
              <a:ext cx="757295" cy="75729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rgbClr val="000000"/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15">
                <a:ea typeface="楷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  <p:sp>
        <p:nvSpPr>
          <p:cNvPr id="31" name="Text Box 7"/>
          <p:cNvSpPr txBox="1">
            <a:spLocks noChangeArrowheads="1"/>
          </p:cNvSpPr>
          <p:nvPr/>
        </p:nvSpPr>
        <p:spPr bwMode="auto">
          <a:xfrm>
            <a:off x="889184" y="3352090"/>
            <a:ext cx="2668230" cy="37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>
                <a:solidFill>
                  <a:srgbClr val="000000"/>
                </a:solidFill>
                <a:latin typeface="+mj-ea"/>
                <a:ea typeface="+mj-ea"/>
                <a:sym typeface="Calibri" panose="020F0502020204030204" pitchFamily="34" charset="0"/>
              </a:rPr>
              <a:t>(</a:t>
            </a:r>
            <a:r>
              <a:rPr lang="en-US" altLang="zh-CN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1</a:t>
            </a:r>
            <a:r>
              <a:rPr lang="en-US" altLang="zh-CN" sz="2000">
                <a:solidFill>
                  <a:srgbClr val="000000"/>
                </a:solidFill>
                <a:latin typeface="+mj-ea"/>
                <a:ea typeface="+mj-ea"/>
                <a:sym typeface="Calibri" panose="020F0502020204030204" pitchFamily="34" charset="0"/>
              </a:rPr>
              <a:t>)</a:t>
            </a:r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全班共有</a:t>
            </a:r>
            <a:r>
              <a:rPr lang="en-US" altLang="zh-CN" sz="2000">
                <a:solidFill>
                  <a:srgbClr val="000000"/>
                </a:solidFill>
                <a:latin typeface="+mj-ea"/>
                <a:ea typeface="+mj-ea"/>
                <a:sym typeface="Calibri" panose="020F0502020204030204" pitchFamily="34" charset="0"/>
              </a:rPr>
              <a:t>(</a:t>
            </a:r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+mj-ea"/>
                <a:ea typeface="+mj-ea"/>
                <a:sym typeface="Calibri" panose="020F0502020204030204" pitchFamily="34" charset="0"/>
              </a:rPr>
              <a:t>)</a:t>
            </a:r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人。</a:t>
            </a:r>
            <a:endParaRPr lang="zh-CN" altLang="zh-CN" sz="20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Calibri" panose="020F0502020204030204" pitchFamily="34" charset="0"/>
            </a:endParaRPr>
          </a:p>
        </p:txBody>
      </p:sp>
      <p:sp>
        <p:nvSpPr>
          <p:cNvPr id="32" name="Text Box 7"/>
          <p:cNvSpPr txBox="1">
            <a:spLocks noChangeArrowheads="1"/>
          </p:cNvSpPr>
          <p:nvPr/>
        </p:nvSpPr>
        <p:spPr bwMode="auto">
          <a:xfrm>
            <a:off x="2414681" y="3352090"/>
            <a:ext cx="430766" cy="37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38</a:t>
            </a:r>
            <a:endParaRPr lang="zh-CN" altLang="zh-CN" sz="20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sym typeface="Calibri" panose="020F0502020204030204" pitchFamily="34" charset="0"/>
            </a:endParaRPr>
          </a:p>
        </p:txBody>
      </p:sp>
      <p:sp>
        <p:nvSpPr>
          <p:cNvPr id="33" name="Text Box 7"/>
          <p:cNvSpPr txBox="1">
            <a:spLocks noChangeArrowheads="1"/>
          </p:cNvSpPr>
          <p:nvPr/>
        </p:nvSpPr>
        <p:spPr bwMode="auto">
          <a:xfrm>
            <a:off x="3446421" y="3352090"/>
            <a:ext cx="3596707" cy="37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>
                <a:solidFill>
                  <a:srgbClr val="000000"/>
                </a:solidFill>
                <a:latin typeface="+mj-ea"/>
                <a:ea typeface="+mj-ea"/>
                <a:sym typeface="Calibri" panose="020F0502020204030204" pitchFamily="34" charset="0"/>
              </a:rPr>
              <a:t>(</a:t>
            </a:r>
            <a:r>
              <a:rPr lang="en-US" altLang="zh-CN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2</a:t>
            </a:r>
            <a:r>
              <a:rPr lang="en-US" altLang="zh-CN" sz="2000">
                <a:solidFill>
                  <a:srgbClr val="000000"/>
                </a:solidFill>
                <a:latin typeface="+mj-ea"/>
                <a:ea typeface="+mj-ea"/>
                <a:sym typeface="Calibri" panose="020F0502020204030204" pitchFamily="34" charset="0"/>
              </a:rPr>
              <a:t>)</a:t>
            </a:r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最喜欢</a:t>
            </a:r>
            <a:r>
              <a:rPr lang="en-US" altLang="zh-CN" sz="2000">
                <a:solidFill>
                  <a:srgbClr val="000000"/>
                </a:solidFill>
                <a:latin typeface="+mj-ea"/>
                <a:ea typeface="+mj-ea"/>
                <a:sym typeface="Calibri" panose="020F0502020204030204" pitchFamily="34" charset="0"/>
              </a:rPr>
              <a:t>(</a:t>
            </a:r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+mj-ea"/>
                <a:ea typeface="+mj-ea"/>
                <a:sym typeface="Calibri" panose="020F0502020204030204" pitchFamily="34" charset="0"/>
              </a:rPr>
              <a:t>)</a:t>
            </a:r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色的人数最多。</a:t>
            </a:r>
            <a:endParaRPr lang="zh-CN" altLang="zh-CN" sz="20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Calibri" panose="020F0502020204030204" pitchFamily="34" charset="0"/>
            </a:endParaRPr>
          </a:p>
        </p:txBody>
      </p:sp>
      <p:sp>
        <p:nvSpPr>
          <p:cNvPr id="35" name="Text Box 7"/>
          <p:cNvSpPr txBox="1">
            <a:spLocks noChangeArrowheads="1"/>
          </p:cNvSpPr>
          <p:nvPr/>
        </p:nvSpPr>
        <p:spPr bwMode="auto">
          <a:xfrm>
            <a:off x="4704860" y="3352090"/>
            <a:ext cx="429235" cy="37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0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蓝</a:t>
            </a:r>
            <a:endParaRPr lang="zh-CN" altLang="zh-CN" sz="20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sym typeface="Calibri" panose="020F0502020204030204" pitchFamily="34" charset="0"/>
            </a:endParaRPr>
          </a:p>
        </p:txBody>
      </p:sp>
      <p:sp>
        <p:nvSpPr>
          <p:cNvPr id="36" name="Text Box 7"/>
          <p:cNvSpPr txBox="1">
            <a:spLocks noChangeArrowheads="1"/>
          </p:cNvSpPr>
          <p:nvPr/>
        </p:nvSpPr>
        <p:spPr bwMode="auto">
          <a:xfrm>
            <a:off x="871404" y="3804441"/>
            <a:ext cx="5203984" cy="37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>
                <a:solidFill>
                  <a:srgbClr val="000000"/>
                </a:solidFill>
                <a:latin typeface="+mj-ea"/>
                <a:ea typeface="+mj-ea"/>
                <a:sym typeface="Calibri" panose="020F0502020204030204" pitchFamily="34" charset="0"/>
              </a:rPr>
              <a:t>(</a:t>
            </a:r>
            <a:r>
              <a:rPr lang="en-US" altLang="zh-CN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3</a:t>
            </a:r>
            <a:r>
              <a:rPr lang="en-US" altLang="zh-CN" sz="2000">
                <a:solidFill>
                  <a:srgbClr val="000000"/>
                </a:solidFill>
                <a:latin typeface="+mj-ea"/>
                <a:ea typeface="+mj-ea"/>
                <a:sym typeface="Calibri" panose="020F0502020204030204" pitchFamily="34" charset="0"/>
              </a:rPr>
              <a:t>)</a:t>
            </a:r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如果这个班订做校服，选择</a:t>
            </a:r>
            <a:r>
              <a:rPr lang="en-US" altLang="zh-CN" sz="2000">
                <a:solidFill>
                  <a:srgbClr val="000000"/>
                </a:solidFill>
                <a:latin typeface="+mj-ea"/>
                <a:ea typeface="+mj-ea"/>
                <a:sym typeface="Calibri" panose="020F0502020204030204" pitchFamily="34" charset="0"/>
              </a:rPr>
              <a:t>(</a:t>
            </a:r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+mj-ea"/>
                <a:ea typeface="+mj-ea"/>
                <a:sym typeface="Calibri" panose="020F0502020204030204" pitchFamily="34" charset="0"/>
              </a:rPr>
              <a:t>)</a:t>
            </a:r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色合适。</a:t>
            </a:r>
            <a:endParaRPr lang="zh-CN" altLang="zh-CN" sz="20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Calibri" panose="020F0502020204030204" pitchFamily="34" charset="0"/>
            </a:endParaRPr>
          </a:p>
        </p:txBody>
      </p:sp>
      <p:sp>
        <p:nvSpPr>
          <p:cNvPr id="37" name="Text Box 7"/>
          <p:cNvSpPr txBox="1">
            <a:spLocks noChangeArrowheads="1"/>
          </p:cNvSpPr>
          <p:nvPr/>
        </p:nvSpPr>
        <p:spPr bwMode="auto">
          <a:xfrm>
            <a:off x="4421503" y="3804441"/>
            <a:ext cx="429234" cy="37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0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蓝</a:t>
            </a:r>
            <a:endParaRPr lang="zh-CN" altLang="zh-CN" sz="20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sym typeface="Calibri" panose="020F0502020204030204" pitchFamily="34" charset="0"/>
            </a:endParaRPr>
          </a:p>
        </p:txBody>
      </p:sp>
      <p:sp>
        <p:nvSpPr>
          <p:cNvPr id="42" name="Text Box 7"/>
          <p:cNvSpPr txBox="1">
            <a:spLocks noChangeArrowheads="1"/>
          </p:cNvSpPr>
          <p:nvPr/>
        </p:nvSpPr>
        <p:spPr bwMode="auto">
          <a:xfrm>
            <a:off x="907591" y="1046111"/>
            <a:ext cx="7017668" cy="37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rPr>
              <a:t>学校要给同学们订做校服，有下面</a:t>
            </a:r>
            <a:r>
              <a:rPr lang="en-US" altLang="zh-CN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rPr>
              <a:t>4</a:t>
            </a:r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rPr>
              <a:t>种颜色，选哪种颜色合适？</a:t>
            </a:r>
            <a:endParaRPr lang="zh-CN" altLang="zh-CN" sz="20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Calibri" panose="020F0502020204030204" pitchFamily="34" charset="0"/>
            </a:endParaRPr>
          </a:p>
        </p:txBody>
      </p:sp>
      <p:graphicFrame>
        <p:nvGraphicFramePr>
          <p:cNvPr id="43" name="表格 42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501775" y="2470264"/>
          <a:ext cx="6096000" cy="6852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31073">
                <a:tc>
                  <a:txBody>
                    <a:bodyPr/>
                    <a:lstStyle/>
                    <a:p>
                      <a:endParaRPr lang="zh-CN" altLang="en-US"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4169">
                <a:tc>
                  <a:txBody>
                    <a:bodyPr/>
                    <a:lstStyle/>
                    <a:p>
                      <a:endParaRPr lang="zh-CN" altLang="en-US"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4" name="矩形 43"/>
          <p:cNvSpPr/>
          <p:nvPr/>
        </p:nvSpPr>
        <p:spPr>
          <a:xfrm>
            <a:off x="1738584" y="2424815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Calibri" panose="020F0502020204030204" pitchFamily="34" charset="0"/>
              </a:rPr>
              <a:t>颜色</a:t>
            </a:r>
            <a:endParaRPr lang="zh-CN" altLang="en-US" sz="18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738584" y="2758182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人数</a:t>
            </a:r>
            <a:endParaRPr lang="zh-CN" altLang="en-US" sz="20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3016052" y="2424815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Calibri" panose="020F0502020204030204" pitchFamily="34" charset="0"/>
              </a:rPr>
              <a:t>红色</a:t>
            </a:r>
            <a:endParaRPr lang="zh-CN" altLang="en-US" sz="18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282876" y="2424815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Calibri" panose="020F0502020204030204" pitchFamily="34" charset="0"/>
              </a:rPr>
              <a:t>黄色</a:t>
            </a:r>
            <a:endParaRPr lang="zh-CN" altLang="en-US" sz="18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5465245" y="2424815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Calibri" panose="020F0502020204030204" pitchFamily="34" charset="0"/>
              </a:rPr>
              <a:t>蓝色</a:t>
            </a:r>
            <a:endParaRPr lang="zh-CN" altLang="en-US" sz="18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6635549" y="2424815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Calibri" panose="020F0502020204030204" pitchFamily="34" charset="0"/>
              </a:rPr>
              <a:t>白色</a:t>
            </a:r>
            <a:endParaRPr lang="zh-CN" altLang="en-US" sz="18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3208246" y="2757547"/>
            <a:ext cx="3145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9</a:t>
            </a:r>
            <a:endParaRPr lang="zh-CN" altLang="en-US" sz="20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4474959" y="2757547"/>
            <a:ext cx="3145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6</a:t>
            </a:r>
            <a:endParaRPr lang="zh-CN" altLang="en-US" sz="20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5564505" y="2758834"/>
            <a:ext cx="464185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15</a:t>
            </a:r>
            <a:endParaRPr lang="zh-CN" altLang="en-US" sz="20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6903942" y="2758182"/>
            <a:ext cx="3145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8</a:t>
            </a:r>
            <a:endParaRPr lang="zh-CN" altLang="en-US" sz="20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461534" y="513062"/>
            <a:ext cx="1463001" cy="459360"/>
            <a:chOff x="476774" y="650222"/>
            <a:chExt cx="1463001" cy="459360"/>
          </a:xfrm>
        </p:grpSpPr>
        <p:grpSp>
          <p:nvGrpSpPr>
            <p:cNvPr id="52" name="组合 51"/>
            <p:cNvGrpSpPr/>
            <p:nvPr/>
          </p:nvGrpSpPr>
          <p:grpSpPr>
            <a:xfrm>
              <a:off x="540152" y="650222"/>
              <a:ext cx="1350983" cy="459360"/>
              <a:chOff x="1561417" y="666658"/>
              <a:chExt cx="1154689" cy="392616"/>
            </a:xfrm>
          </p:grpSpPr>
          <p:sp>
            <p:nvSpPr>
              <p:cNvPr id="54" name="圆角矩形 53"/>
              <p:cNvSpPr/>
              <p:nvPr/>
            </p:nvSpPr>
            <p:spPr bwMode="auto">
              <a:xfrm>
                <a:off x="1561417" y="666658"/>
                <a:ext cx="1154689" cy="392616"/>
              </a:xfrm>
              <a:prstGeom prst="roundRect">
                <a:avLst>
                  <a:gd name="adj" fmla="val 16667"/>
                </a:avLst>
              </a:prstGeom>
              <a:solidFill>
                <a:srgbClr val="35B1AD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  <a:ea typeface="楷体" panose="02010609060101010101" pitchFamily="49" charset="-122"/>
                </a:endParaRPr>
              </a:p>
            </p:txBody>
          </p:sp>
          <p:sp>
            <p:nvSpPr>
              <p:cNvPr id="58" name="椭圆 57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53" name="Rectangle 4"/>
            <p:cNvSpPr>
              <a:spLocks noChangeArrowheads="1"/>
            </p:cNvSpPr>
            <p:nvPr/>
          </p:nvSpPr>
          <p:spPr bwMode="auto">
            <a:xfrm>
              <a:off x="476774" y="668070"/>
              <a:ext cx="1463001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5000"/>
                </a:lnSpc>
              </a:pPr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探究新知</a:t>
              </a:r>
              <a:endPara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5" grpId="0"/>
      <p:bldP spid="36" grpId="0"/>
      <p:bldP spid="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9"/>
          <p:cNvSpPr txBox="1">
            <a:spLocks noChangeArrowheads="1"/>
          </p:cNvSpPr>
          <p:nvPr/>
        </p:nvSpPr>
        <p:spPr bwMode="auto">
          <a:xfrm>
            <a:off x="6407944" y="0"/>
            <a:ext cx="135731" cy="48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endParaRPr lang="zh-CN" altLang="zh-CN" sz="2700" b="1">
              <a:ea typeface="楷体_GB2312" panose="02010609030101010101" pitchFamily="49" charset="-122"/>
              <a:sym typeface="Calibri" panose="020F0502020204030204" pitchFamily="34" charset="0"/>
            </a:endParaRPr>
          </a:p>
        </p:txBody>
      </p:sp>
      <p:grpSp>
        <p:nvGrpSpPr>
          <p:cNvPr id="16390" name="组合 2"/>
          <p:cNvGrpSpPr/>
          <p:nvPr/>
        </p:nvGrpSpPr>
        <p:grpSpPr>
          <a:xfrm>
            <a:off x="3208179" y="1555612"/>
            <a:ext cx="2683669" cy="567929"/>
            <a:chOff x="879824" y="3068835"/>
            <a:chExt cx="3577553" cy="757297"/>
          </a:xfrm>
        </p:grpSpPr>
        <p:sp>
          <p:nvSpPr>
            <p:cNvPr id="2" name="矩形 1"/>
            <p:cNvSpPr/>
            <p:nvPr/>
          </p:nvSpPr>
          <p:spPr bwMode="auto">
            <a:xfrm>
              <a:off x="879824" y="3068835"/>
              <a:ext cx="757096" cy="757297"/>
            </a:xfrm>
            <a:prstGeom prst="rect">
              <a:avLst/>
            </a:prstGeom>
            <a:solidFill>
              <a:srgbClr val="C000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015">
                <a:ea typeface="楷体" panose="02010609060101010101" pitchFamily="49" charset="-122"/>
              </a:endParaRPr>
            </a:p>
          </p:txBody>
        </p:sp>
        <p:sp>
          <p:nvSpPr>
            <p:cNvPr id="16411" name="矩形 13"/>
            <p:cNvSpPr>
              <a:spLocks noChangeArrowheads="1"/>
            </p:cNvSpPr>
            <p:nvPr/>
          </p:nvSpPr>
          <p:spPr bwMode="auto">
            <a:xfrm>
              <a:off x="1789519" y="3068836"/>
              <a:ext cx="757295" cy="757295"/>
            </a:xfrm>
            <a:prstGeom prst="rect">
              <a:avLst/>
            </a:prstGeom>
            <a:solidFill>
              <a:srgbClr val="FFC000"/>
            </a:solidFill>
            <a:ln w="9525" algn="ctr">
              <a:solidFill>
                <a:srgbClr val="000000"/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15">
                <a:ea typeface="楷体" panose="02010609060101010101" pitchFamily="49" charset="-122"/>
                <a:sym typeface="Calibri" panose="020F0502020204030204" pitchFamily="34" charset="0"/>
              </a:endParaRPr>
            </a:p>
          </p:txBody>
        </p:sp>
        <p:sp>
          <p:nvSpPr>
            <p:cNvPr id="16412" name="矩形 14"/>
            <p:cNvSpPr>
              <a:spLocks noChangeArrowheads="1"/>
            </p:cNvSpPr>
            <p:nvPr/>
          </p:nvSpPr>
          <p:spPr bwMode="auto">
            <a:xfrm>
              <a:off x="2763653" y="3068837"/>
              <a:ext cx="757295" cy="757295"/>
            </a:xfrm>
            <a:prstGeom prst="rect">
              <a:avLst/>
            </a:prstGeom>
            <a:solidFill>
              <a:srgbClr val="00B0F0"/>
            </a:solidFill>
            <a:ln w="9525" algn="ctr">
              <a:solidFill>
                <a:srgbClr val="000000"/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15">
                <a:ea typeface="楷体" panose="02010609060101010101" pitchFamily="49" charset="-122"/>
                <a:sym typeface="Calibri" panose="020F0502020204030204" pitchFamily="34" charset="0"/>
              </a:endParaRPr>
            </a:p>
          </p:txBody>
        </p:sp>
        <p:sp>
          <p:nvSpPr>
            <p:cNvPr id="16413" name="矩形 15"/>
            <p:cNvSpPr>
              <a:spLocks noChangeArrowheads="1"/>
            </p:cNvSpPr>
            <p:nvPr/>
          </p:nvSpPr>
          <p:spPr bwMode="auto">
            <a:xfrm>
              <a:off x="3700082" y="3068835"/>
              <a:ext cx="757295" cy="75729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rgbClr val="000000"/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15">
                <a:ea typeface="楷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  <p:sp>
        <p:nvSpPr>
          <p:cNvPr id="39" name="Text Box 7"/>
          <p:cNvSpPr txBox="1">
            <a:spLocks noChangeArrowheads="1"/>
          </p:cNvSpPr>
          <p:nvPr/>
        </p:nvSpPr>
        <p:spPr bwMode="auto">
          <a:xfrm>
            <a:off x="889635" y="3000579"/>
            <a:ext cx="4831423" cy="37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全校选这种颜色做校服合适吗？为什么？</a:t>
            </a:r>
            <a:endParaRPr lang="zh-CN" altLang="zh-CN" sz="20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Calibri" panose="020F0502020204030204" pitchFamily="34" charset="0"/>
            </a:endParaRPr>
          </a:p>
        </p:txBody>
      </p:sp>
      <p:sp>
        <p:nvSpPr>
          <p:cNvPr id="16399" name="TextBox 37"/>
          <p:cNvSpPr txBox="1">
            <a:spLocks noChangeArrowheads="1"/>
          </p:cNvSpPr>
          <p:nvPr/>
        </p:nvSpPr>
        <p:spPr bwMode="auto">
          <a:xfrm>
            <a:off x="889635" y="3343997"/>
            <a:ext cx="757822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0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　不一定合适。因为全校学生不一定最喜欢蓝色人数最多，所以应先调查其他班最喜欢哪种颜色的人数最多，最后统计全校最喜欢哪种颜色的人数最多，从而确定全校选哪种颜色做校服合适。</a:t>
            </a:r>
            <a:endParaRPr lang="zh-CN" altLang="en-US" sz="20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Text Box 7"/>
          <p:cNvSpPr txBox="1">
            <a:spLocks noChangeArrowheads="1"/>
          </p:cNvSpPr>
          <p:nvPr/>
        </p:nvSpPr>
        <p:spPr bwMode="auto">
          <a:xfrm>
            <a:off x="907591" y="1046111"/>
            <a:ext cx="7017668" cy="37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rPr>
              <a:t>学校要给同学们订做校服，有下面</a:t>
            </a:r>
            <a:r>
              <a:rPr lang="en-US" altLang="zh-CN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rPr>
              <a:t>4</a:t>
            </a:r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rPr>
              <a:t>种颜色，选哪种颜色合适？</a:t>
            </a:r>
            <a:endParaRPr lang="zh-CN" altLang="zh-CN" sz="20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Calibri" panose="020F0502020204030204" pitchFamily="34" charset="0"/>
            </a:endParaRPr>
          </a:p>
        </p:txBody>
      </p:sp>
      <p:graphicFrame>
        <p:nvGraphicFramePr>
          <p:cNvPr id="43" name="表格 42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501775" y="2203564"/>
          <a:ext cx="6096000" cy="6852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31073">
                <a:tc>
                  <a:txBody>
                    <a:bodyPr/>
                    <a:lstStyle/>
                    <a:p>
                      <a:endParaRPr lang="zh-CN" altLang="en-US"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4169">
                <a:tc>
                  <a:txBody>
                    <a:bodyPr/>
                    <a:lstStyle/>
                    <a:p>
                      <a:endParaRPr lang="zh-CN" altLang="en-US"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4" name="矩形 43"/>
          <p:cNvSpPr/>
          <p:nvPr/>
        </p:nvSpPr>
        <p:spPr>
          <a:xfrm>
            <a:off x="1738584" y="2158115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Calibri" panose="020F0502020204030204" pitchFamily="34" charset="0"/>
              </a:rPr>
              <a:t>颜色</a:t>
            </a:r>
            <a:endParaRPr lang="zh-CN" altLang="en-US" sz="18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738584" y="2491482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人数</a:t>
            </a:r>
            <a:endParaRPr lang="zh-CN" altLang="en-US" sz="20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3016052" y="2158115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Calibri" panose="020F0502020204030204" pitchFamily="34" charset="0"/>
              </a:rPr>
              <a:t>红色</a:t>
            </a:r>
            <a:endParaRPr lang="zh-CN" altLang="en-US" sz="18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282876" y="2158115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Calibri" panose="020F0502020204030204" pitchFamily="34" charset="0"/>
              </a:rPr>
              <a:t>黄色</a:t>
            </a:r>
            <a:endParaRPr lang="zh-CN" altLang="en-US" sz="18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5465245" y="2158115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Calibri" panose="020F0502020204030204" pitchFamily="34" charset="0"/>
              </a:rPr>
              <a:t>蓝色</a:t>
            </a:r>
            <a:endParaRPr lang="zh-CN" altLang="en-US" sz="18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6635549" y="2158115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Calibri" panose="020F0502020204030204" pitchFamily="34" charset="0"/>
              </a:rPr>
              <a:t>白色</a:t>
            </a:r>
            <a:endParaRPr lang="zh-CN" altLang="en-US" sz="18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3208246" y="2490847"/>
            <a:ext cx="3145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9</a:t>
            </a:r>
            <a:endParaRPr lang="zh-CN" altLang="en-US" sz="20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4474959" y="2490847"/>
            <a:ext cx="3145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6</a:t>
            </a:r>
            <a:endParaRPr lang="zh-CN" altLang="en-US" sz="20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5564505" y="2492134"/>
            <a:ext cx="464185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15</a:t>
            </a:r>
            <a:endParaRPr lang="zh-CN" altLang="en-US" sz="20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6903942" y="2491482"/>
            <a:ext cx="3145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8</a:t>
            </a:r>
            <a:endParaRPr lang="zh-CN" altLang="en-US" sz="20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461534" y="513062"/>
            <a:ext cx="1463001" cy="459360"/>
            <a:chOff x="476774" y="650222"/>
            <a:chExt cx="1463001" cy="459360"/>
          </a:xfrm>
        </p:grpSpPr>
        <p:grpSp>
          <p:nvGrpSpPr>
            <p:cNvPr id="52" name="组合 51"/>
            <p:cNvGrpSpPr/>
            <p:nvPr/>
          </p:nvGrpSpPr>
          <p:grpSpPr>
            <a:xfrm>
              <a:off x="540152" y="650222"/>
              <a:ext cx="1350983" cy="459360"/>
              <a:chOff x="1561417" y="666658"/>
              <a:chExt cx="1154689" cy="392616"/>
            </a:xfrm>
          </p:grpSpPr>
          <p:sp>
            <p:nvSpPr>
              <p:cNvPr id="54" name="圆角矩形 53"/>
              <p:cNvSpPr/>
              <p:nvPr/>
            </p:nvSpPr>
            <p:spPr bwMode="auto">
              <a:xfrm>
                <a:off x="1561417" y="666658"/>
                <a:ext cx="1154689" cy="392616"/>
              </a:xfrm>
              <a:prstGeom prst="roundRect">
                <a:avLst>
                  <a:gd name="adj" fmla="val 16667"/>
                </a:avLst>
              </a:prstGeom>
              <a:solidFill>
                <a:srgbClr val="35B1AD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  <a:ea typeface="楷体" panose="02010609060101010101" pitchFamily="49" charset="-122"/>
                </a:endParaRPr>
              </a:p>
            </p:txBody>
          </p:sp>
          <p:sp>
            <p:nvSpPr>
              <p:cNvPr id="58" name="椭圆 57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53" name="Rectangle 4"/>
            <p:cNvSpPr>
              <a:spLocks noChangeArrowheads="1"/>
            </p:cNvSpPr>
            <p:nvPr/>
          </p:nvSpPr>
          <p:spPr bwMode="auto">
            <a:xfrm>
              <a:off x="476774" y="668070"/>
              <a:ext cx="1463001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5000"/>
                </a:lnSpc>
              </a:pPr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探究新知</a:t>
              </a:r>
              <a:endPara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1639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9"/>
          <p:cNvSpPr txBox="1">
            <a:spLocks noChangeArrowheads="1"/>
          </p:cNvSpPr>
          <p:nvPr/>
        </p:nvSpPr>
        <p:spPr bwMode="auto">
          <a:xfrm>
            <a:off x="6407944" y="0"/>
            <a:ext cx="135731" cy="48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endParaRPr lang="zh-CN" altLang="zh-CN" sz="2700" b="1">
              <a:ea typeface="楷体_GB2312" panose="02010609030101010101" pitchFamily="49" charset="-122"/>
              <a:sym typeface="Calibri" panose="020F0502020204030204" pitchFamily="34" charset="0"/>
            </a:endParaRP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3292065" y="812325"/>
            <a:ext cx="3350419" cy="409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500" tIns="35100" rIns="67500" bIns="3510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spcBef>
                <a:spcPct val="50000"/>
              </a:spcBef>
              <a:defRPr sz="2000"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zh-CN" altLang="en-US" sz="2200">
                <a:solidFill>
                  <a:srgbClr val="000000"/>
                </a:solidFill>
                <a:sym typeface="Calibri" panose="020F0502020204030204" pitchFamily="34" charset="0"/>
              </a:rPr>
              <a:t>学校要举办讲故事大赛。</a:t>
            </a:r>
            <a:endParaRPr lang="zh-CN" altLang="zh-CN" sz="2200">
              <a:solidFill>
                <a:srgbClr val="000000"/>
              </a:solidFill>
              <a:sym typeface="Calibri" panose="020F0502020204030204" pitchFamily="34" charset="0"/>
            </a:endParaRPr>
          </a:p>
        </p:txBody>
      </p:sp>
      <p:grpSp>
        <p:nvGrpSpPr>
          <p:cNvPr id="4" name="组合 22"/>
          <p:cNvGrpSpPr/>
          <p:nvPr/>
        </p:nvGrpSpPr>
        <p:grpSpPr>
          <a:xfrm flipH="1">
            <a:off x="4810535" y="1858421"/>
            <a:ext cx="3194817" cy="1061344"/>
            <a:chOff x="2498240" y="583657"/>
            <a:chExt cx="4259646" cy="1414463"/>
          </a:xfrm>
        </p:grpSpPr>
        <p:sp>
          <p:nvSpPr>
            <p:cNvPr id="17417" name="AutoShape 20"/>
            <p:cNvSpPr>
              <a:spLocks noChangeArrowheads="1"/>
            </p:cNvSpPr>
            <p:nvPr/>
          </p:nvSpPr>
          <p:spPr bwMode="auto">
            <a:xfrm>
              <a:off x="3830610" y="814386"/>
              <a:ext cx="2927276" cy="953006"/>
            </a:xfrm>
            <a:prstGeom prst="wedgeRoundRectCallout">
              <a:avLst>
                <a:gd name="adj1" fmla="val -61130"/>
                <a:gd name="adj2" fmla="val -15650"/>
                <a:gd name="adj3" fmla="val 16667"/>
              </a:avLst>
            </a:prstGeom>
            <a:solidFill>
              <a:schemeClr val="bg1"/>
            </a:solidFill>
            <a:ln w="12700">
              <a:solidFill>
                <a:srgbClr val="0070C0"/>
              </a:solidFill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zh-CN" altLang="en-US" sz="180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Arial" panose="020B0604020202020204" pitchFamily="34" charset="0"/>
                  <a:sym typeface="Calibri" panose="020F0502020204030204" pitchFamily="34" charset="0"/>
                </a:rPr>
                <a:t>可以用投票的方法来决定谁参加比赛。</a:t>
              </a:r>
              <a:endParaRPr lang="en-US" altLang="zh-CN" sz="18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Calibri" panose="020F0502020204030204" pitchFamily="34" charset="0"/>
              </a:endParaRPr>
            </a:p>
          </p:txBody>
        </p:sp>
        <p:pic>
          <p:nvPicPr>
            <p:cNvPr id="17418" name="Picture 21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 flipH="1">
              <a:off x="2498240" y="583657"/>
              <a:ext cx="1226598" cy="1414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9" name="组合 18"/>
          <p:cNvGrpSpPr/>
          <p:nvPr/>
        </p:nvGrpSpPr>
        <p:grpSpPr>
          <a:xfrm>
            <a:off x="461534" y="513062"/>
            <a:ext cx="1463001" cy="459360"/>
            <a:chOff x="476774" y="650222"/>
            <a:chExt cx="1463001" cy="459360"/>
          </a:xfrm>
        </p:grpSpPr>
        <p:grpSp>
          <p:nvGrpSpPr>
            <p:cNvPr id="20" name="组合 19"/>
            <p:cNvGrpSpPr/>
            <p:nvPr/>
          </p:nvGrpSpPr>
          <p:grpSpPr>
            <a:xfrm>
              <a:off x="540152" y="650222"/>
              <a:ext cx="1350983" cy="459360"/>
              <a:chOff x="1561417" y="666658"/>
              <a:chExt cx="1154689" cy="392616"/>
            </a:xfrm>
          </p:grpSpPr>
          <p:sp>
            <p:nvSpPr>
              <p:cNvPr id="23" name="圆角矩形 22"/>
              <p:cNvSpPr/>
              <p:nvPr/>
            </p:nvSpPr>
            <p:spPr bwMode="auto">
              <a:xfrm>
                <a:off x="1561417" y="666658"/>
                <a:ext cx="1154689" cy="392616"/>
              </a:xfrm>
              <a:prstGeom prst="roundRect">
                <a:avLst>
                  <a:gd name="adj" fmla="val 16667"/>
                </a:avLst>
              </a:prstGeom>
              <a:solidFill>
                <a:srgbClr val="35B1AD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  <a:ea typeface="楷体" panose="02010609060101010101" pitchFamily="49" charset="-122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21" name="Rectangle 4"/>
            <p:cNvSpPr>
              <a:spLocks noChangeArrowheads="1"/>
            </p:cNvSpPr>
            <p:nvPr/>
          </p:nvSpPr>
          <p:spPr bwMode="auto">
            <a:xfrm>
              <a:off x="476774" y="668070"/>
              <a:ext cx="1463001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5000"/>
                </a:lnSpc>
              </a:pPr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探究新知</a:t>
              </a:r>
              <a:endPara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967677" y="1298363"/>
            <a:ext cx="3490406" cy="2155351"/>
            <a:chOff x="967677" y="1298363"/>
            <a:chExt cx="3490406" cy="2155351"/>
          </a:xfrm>
        </p:grpSpPr>
        <p:sp>
          <p:nvSpPr>
            <p:cNvPr id="17421" name="AutoShape 20"/>
            <p:cNvSpPr>
              <a:spLocks noChangeArrowheads="1"/>
            </p:cNvSpPr>
            <p:nvPr/>
          </p:nvSpPr>
          <p:spPr bwMode="auto">
            <a:xfrm flipH="1">
              <a:off x="2058105" y="1534573"/>
              <a:ext cx="2399978" cy="715089"/>
            </a:xfrm>
            <a:prstGeom prst="wedgeRoundRectCallout">
              <a:avLst>
                <a:gd name="adj1" fmla="val 58593"/>
                <a:gd name="adj2" fmla="val -4542"/>
                <a:gd name="adj3" fmla="val 16667"/>
              </a:avLst>
            </a:prstGeom>
            <a:solidFill>
              <a:schemeClr val="bg1"/>
            </a:solidFill>
            <a:ln w="12700">
              <a:solidFill>
                <a:srgbClr val="0070C0"/>
              </a:solidFill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zh-CN" altLang="en-US" sz="180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Arial" panose="020B0604020202020204" pitchFamily="34" charset="0"/>
                  <a:sym typeface="Calibri" panose="020F0502020204030204" pitchFamily="34" charset="0"/>
                </a:rPr>
                <a:t>我们班要从这两位同学中选一位参加比赛。</a:t>
              </a:r>
              <a:endParaRPr lang="en-US" altLang="zh-CN" sz="18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Calibri" panose="020F0502020204030204" pitchFamily="34" charset="0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>
            <a:xfrm>
              <a:off x="967677" y="1298363"/>
              <a:ext cx="1218043" cy="2155351"/>
            </a:xfrm>
            <a:prstGeom prst="rect">
              <a:avLst/>
            </a:prstGeom>
          </p:spPr>
        </p:pic>
      </p:grpSp>
      <p:grpSp>
        <p:nvGrpSpPr>
          <p:cNvPr id="9" name="组合 8"/>
          <p:cNvGrpSpPr/>
          <p:nvPr/>
        </p:nvGrpSpPr>
        <p:grpSpPr>
          <a:xfrm>
            <a:off x="3489518" y="3075573"/>
            <a:ext cx="2061276" cy="1750699"/>
            <a:chOff x="3489518" y="3075573"/>
            <a:chExt cx="2061276" cy="1750699"/>
          </a:xfrm>
        </p:grpSpPr>
        <p:sp>
          <p:nvSpPr>
            <p:cNvPr id="17420" name="Text Box 7"/>
            <p:cNvSpPr txBox="1">
              <a:spLocks noChangeArrowheads="1"/>
            </p:cNvSpPr>
            <p:nvPr/>
          </p:nvSpPr>
          <p:spPr bwMode="auto">
            <a:xfrm>
              <a:off x="3489518" y="4447610"/>
              <a:ext cx="2061276" cy="378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7500" tIns="35100" rIns="67500" bIns="351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200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Calibri" panose="020F0502020204030204" pitchFamily="34" charset="0"/>
                </a:rPr>
                <a:t>王明明   陈小菲</a:t>
              </a:r>
              <a:endParaRPr lang="zh-CN" altLang="zh-CN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endParaRPr>
            </a:p>
          </p:txBody>
        </p: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 cstate="email"/>
            <a:srcRect r="-2260"/>
            <a:stretch>
              <a:fillRect/>
            </a:stretch>
          </p:blipFill>
          <p:spPr>
            <a:xfrm>
              <a:off x="3489518" y="3075573"/>
              <a:ext cx="1940688" cy="1546904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9"/>
          <p:cNvSpPr txBox="1">
            <a:spLocks noChangeArrowheads="1"/>
          </p:cNvSpPr>
          <p:nvPr/>
        </p:nvSpPr>
        <p:spPr bwMode="auto">
          <a:xfrm>
            <a:off x="6407944" y="0"/>
            <a:ext cx="135731" cy="48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endParaRPr lang="zh-CN" altLang="zh-CN" sz="2700" b="1">
              <a:ea typeface="楷体_GB2312" panose="02010609030101010101" pitchFamily="49" charset="-122"/>
              <a:sym typeface="Calibri" panose="020F0502020204030204" pitchFamily="3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75651" y="486384"/>
            <a:ext cx="2335530" cy="525780"/>
            <a:chOff x="455612" y="677416"/>
            <a:chExt cx="1127661" cy="371103"/>
          </a:xfrm>
        </p:grpSpPr>
        <p:sp>
          <p:nvSpPr>
            <p:cNvPr id="15" name="圆角矩形 14"/>
            <p:cNvSpPr/>
            <p:nvPr/>
          </p:nvSpPr>
          <p:spPr bwMode="auto">
            <a:xfrm>
              <a:off x="455612" y="677416"/>
              <a:ext cx="1127661" cy="371103"/>
            </a:xfrm>
            <a:prstGeom prst="roundRect">
              <a:avLst>
                <a:gd name="adj" fmla="val 16667"/>
              </a:avLst>
            </a:prstGeom>
            <a:solidFill>
              <a:srgbClr val="35B1AD"/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1502605" y="710330"/>
              <a:ext cx="50407" cy="74506"/>
            </a:xfrm>
            <a:prstGeom prst="ellipse">
              <a:avLst/>
            </a:prstGeom>
            <a:solidFill>
              <a:srgbClr val="D4F2FC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楷体" panose="02010609060101010101" pitchFamily="49" charset="-122"/>
              </a:endParaRPr>
            </a:p>
          </p:txBody>
        </p:sp>
      </p:grpSp>
      <p:sp>
        <p:nvSpPr>
          <p:cNvPr id="17" name="TextBox 15"/>
          <p:cNvSpPr txBox="1"/>
          <p:nvPr/>
        </p:nvSpPr>
        <p:spPr>
          <a:xfrm>
            <a:off x="527850" y="521135"/>
            <a:ext cx="21684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收集、记录数据</a:t>
            </a:r>
            <a:endParaRPr lang="zh-CN" altLang="en-US" sz="22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10749" y="1417660"/>
            <a:ext cx="698362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活动提示：</a:t>
            </a:r>
            <a:endParaRPr lang="zh-CN" altLang="en-US" sz="24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rgbClr val="000000"/>
                </a:solidFill>
                <a:latin typeface="+mj-ea"/>
                <a:ea typeface="+mj-ea"/>
                <a:cs typeface="楷体" panose="02010609060101010101" pitchFamily="49" charset="-122"/>
              </a:rPr>
              <a:t>(</a:t>
            </a:r>
            <a:r>
              <a:rPr lang="zh-CN" alt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</a:t>
            </a:r>
            <a:r>
              <a:rPr lang="zh-CN" altLang="en-US" sz="2400">
                <a:solidFill>
                  <a:srgbClr val="000000"/>
                </a:solidFill>
                <a:latin typeface="+mj-ea"/>
                <a:ea typeface="+mj-ea"/>
                <a:cs typeface="楷体" panose="02010609060101010101" pitchFamily="49" charset="-122"/>
              </a:rPr>
              <a:t>)</a:t>
            </a:r>
            <a:r>
              <a:rPr lang="zh-CN" alt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以小组为单位，进行投票。</a:t>
            </a:r>
            <a:endParaRPr lang="zh-CN" altLang="en-US" sz="2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rgbClr val="000000"/>
                </a:solidFill>
                <a:latin typeface="+mj-ea"/>
                <a:ea typeface="+mj-ea"/>
                <a:cs typeface="楷体" panose="02010609060101010101" pitchFamily="49" charset="-122"/>
              </a:rPr>
              <a:t>(</a:t>
            </a:r>
            <a:r>
              <a:rPr lang="zh-CN" alt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</a:t>
            </a:r>
            <a:r>
              <a:rPr lang="zh-CN" altLang="en-US" sz="2400">
                <a:solidFill>
                  <a:srgbClr val="000000"/>
                </a:solidFill>
                <a:latin typeface="+mj-ea"/>
                <a:ea typeface="+mj-ea"/>
                <a:cs typeface="楷体" panose="02010609060101010101" pitchFamily="49" charset="-122"/>
              </a:rPr>
              <a:t>)</a:t>
            </a:r>
            <a:r>
              <a:rPr lang="zh-CN" alt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分配工作，有读票，监票，写票。</a:t>
            </a:r>
            <a:endParaRPr lang="zh-CN" altLang="en-US" sz="2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rgbClr val="000000"/>
                </a:solidFill>
                <a:latin typeface="+mj-ea"/>
                <a:ea typeface="+mj-ea"/>
                <a:cs typeface="楷体" panose="02010609060101010101" pitchFamily="49" charset="-122"/>
              </a:rPr>
              <a:t>(</a:t>
            </a:r>
            <a:r>
              <a:rPr lang="zh-CN" alt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3</a:t>
            </a:r>
            <a:r>
              <a:rPr lang="zh-CN" altLang="en-US" sz="2400">
                <a:solidFill>
                  <a:srgbClr val="000000"/>
                </a:solidFill>
                <a:latin typeface="+mj-ea"/>
                <a:ea typeface="+mj-ea"/>
                <a:cs typeface="楷体" panose="02010609060101010101" pitchFamily="49" charset="-122"/>
              </a:rPr>
              <a:t>)</a:t>
            </a:r>
            <a:r>
              <a:rPr lang="zh-CN" alt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用喜欢的方法记录数据。</a:t>
            </a:r>
            <a:endParaRPr lang="zh-CN" altLang="en-US" sz="2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rgbClr val="000000"/>
                </a:solidFill>
                <a:latin typeface="+mj-ea"/>
                <a:ea typeface="+mj-ea"/>
                <a:cs typeface="楷体" panose="02010609060101010101" pitchFamily="49" charset="-122"/>
              </a:rPr>
              <a:t>(</a:t>
            </a:r>
            <a:r>
              <a:rPr lang="zh-CN" alt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4</a:t>
            </a:r>
            <a:r>
              <a:rPr lang="zh-CN" altLang="en-US" sz="2400">
                <a:solidFill>
                  <a:srgbClr val="000000"/>
                </a:solidFill>
                <a:latin typeface="+mj-ea"/>
                <a:ea typeface="+mj-ea"/>
                <a:cs typeface="楷体" panose="02010609060101010101" pitchFamily="49" charset="-122"/>
              </a:rPr>
              <a:t>)</a:t>
            </a:r>
            <a:r>
              <a:rPr lang="zh-CN" alt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展示，观察比较，选择你认为最好的记录方法。</a:t>
            </a:r>
            <a:endParaRPr lang="zh-CN" altLang="en-US" sz="2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ags/tag1.xml><?xml version="1.0" encoding="utf-8"?>
<p:tagLst xmlns:p="http://schemas.openxmlformats.org/presentationml/2006/main">
  <p:tag name="KSO_WM_UNIT_PLACING_PICTURE_USER_VIEWPORT" val="{&quot;height&quot;:8475,&quot;width&quot;:7095}"/>
</p:tagLst>
</file>

<file path=ppt/tags/tag2.xml><?xml version="1.0" encoding="utf-8"?>
<p:tagLst xmlns:p="http://schemas.openxmlformats.org/presentationml/2006/main">
  <p:tag name="KSO_WM_UNIT_TABLE_BEAUTIFY" val="smartTable{b5286fc1-5c2e-4d6e-a131-a891f0a189dc}"/>
  <p:tag name="TABLE_ENDDRAG_ORIGIN_RECT" val="480*72"/>
  <p:tag name="TABLE_ENDDRAG_RECT" val="120*167*480*72"/>
</p:tagLst>
</file>

<file path=ppt/tags/tag3.xml><?xml version="1.0" encoding="utf-8"?>
<p:tagLst xmlns:p="http://schemas.openxmlformats.org/presentationml/2006/main">
  <p:tag name="KSO_WM_UNIT_TABLE_BEAUTIFY" val="smartTable{b5286fc1-5c2e-4d6e-a131-a891f0a189dc}"/>
  <p:tag name="TABLE_ENDDRAG_ORIGIN_RECT" val="480*72"/>
  <p:tag name="TABLE_ENDDRAG_RECT" val="120*167*480*72"/>
</p:tagLst>
</file>

<file path=ppt/tags/tag4.xml><?xml version="1.0" encoding="utf-8"?>
<p:tagLst xmlns:p="http://schemas.openxmlformats.org/presentationml/2006/main">
  <p:tag name="KSO_WM_UNIT_TABLE_BEAUTIFY" val="smartTable{aea9b0a8-0194-4119-9d52-47c708c1acd9}"/>
  <p:tag name="TABLE_ENDDRAG_ORIGIN_RECT" val="287*61"/>
  <p:tag name="TABLE_ENDDRAG_RECT" val="235*120*287*61"/>
</p:tagLst>
</file>

<file path=ppt/tags/tag5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WZlNGNiNjAyNjBkNWIwYTMyZDk3N2Y1MDZlYjJlYzIifQ=="/>
  <p:tag name="KSO_WPP_MARK_KEY" val="a31c82d0-2193-4d1b-8caf-51167b90eafd"/>
</p:tagLst>
</file>

<file path=ppt/theme/theme1.xml><?xml version="1.0" encoding="utf-8"?>
<a:theme xmlns:a="http://schemas.openxmlformats.org/drawingml/2006/main" name="第一PPT模板网-WWW.1PPT.COM">
  <a:themeElements>
    <a:clrScheme name="自定义 3">
      <a:dk1>
        <a:srgbClr val="034A90"/>
      </a:dk1>
      <a:lt1>
        <a:sysClr val="window" lastClr="FFFFFF"/>
      </a:lt1>
      <a:dk2>
        <a:srgbClr val="44546A"/>
      </a:dk2>
      <a:lt2>
        <a:srgbClr val="E7E6E6"/>
      </a:lt2>
      <a:accent1>
        <a:srgbClr val="0F263C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2066</Words>
  <Application>WPS 演示</Application>
  <PresentationFormat>全屏显示(16:9)</PresentationFormat>
  <Paragraphs>296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9" baseType="lpstr">
      <vt:lpstr>Arial</vt:lpstr>
      <vt:lpstr>宋体</vt:lpstr>
      <vt:lpstr>Wingdings</vt:lpstr>
      <vt:lpstr>楷体</vt:lpstr>
      <vt:lpstr>微软雅黑</vt:lpstr>
      <vt:lpstr>黑体</vt:lpstr>
      <vt:lpstr>Calibri</vt:lpstr>
      <vt:lpstr>楷体_GB2312</vt:lpstr>
      <vt:lpstr>Times New Roman</vt:lpstr>
      <vt:lpstr>楷体_GB2312</vt:lpstr>
      <vt:lpstr>新宋体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吴为</cp:lastModifiedBy>
  <cp:revision>4</cp:revision>
  <cp:lastPrinted>2022-06-20T09:59:00Z</cp:lastPrinted>
  <dcterms:created xsi:type="dcterms:W3CDTF">2022-06-20T09:59:00Z</dcterms:created>
  <dcterms:modified xsi:type="dcterms:W3CDTF">2023-03-16T08:06:23Z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EA9F5338B302423AB6B5EE3FBBCE03C5</vt:lpwstr>
  </property>
  <property fmtid="{D5CDD505-2E9C-101B-9397-08002B2CF9AE}" pid="3" name="KSOProductBuildVer">
    <vt:lpwstr>2052-11.1.0.13703</vt:lpwstr>
  </property>
</Properties>
</file>