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62" r:id="rId8"/>
    <p:sldId id="265" r:id="rId9"/>
    <p:sldId id="266" r:id="rId10"/>
    <p:sldId id="267" r:id="rId11"/>
    <p:sldId id="263" r:id="rId12"/>
    <p:sldId id="259" r:id="rId13"/>
    <p:sldId id="268" r:id="rId14"/>
    <p:sldId id="281" r:id="rId15"/>
    <p:sldId id="269" r:id="rId16"/>
    <p:sldId id="270" r:id="rId17"/>
    <p:sldId id="271" r:id="rId18"/>
    <p:sldId id="260" r:id="rId19"/>
    <p:sldId id="272" r:id="rId20"/>
    <p:sldId id="273" r:id="rId21"/>
    <p:sldId id="274" r:id="rId22"/>
    <p:sldId id="275" r:id="rId23"/>
    <p:sldId id="261" r:id="rId24"/>
    <p:sldId id="277" r:id="rId25"/>
    <p:sldId id="278" r:id="rId26"/>
    <p:sldId id="279" r:id="rId27"/>
    <p:sldId id="276" r:id="rId28"/>
    <p:sldId id="280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7600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/>
    <p:restoredTop sz="94636"/>
  </p:normalViewPr>
  <p:slideViewPr>
    <p:cSldViewPr snapToGrid="0" showGuides="1">
      <p:cViewPr>
        <p:scale>
          <a:sx n="66" d="100"/>
          <a:sy n="66" d="100"/>
        </p:scale>
        <p:origin x="1590" y="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 cmpd="sng" algn="ctr">
              <a:solidFill>
                <a:srgbClr val="387600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rgbClr val="387600"/>
              </a:solidFill>
              <a:ln w="6350" cap="flat" cmpd="sng" algn="ctr">
                <a:solidFill>
                  <a:srgbClr val="387600"/>
                </a:solidFill>
                <a:prstDash val="sysDot"/>
                <a:round/>
              </a:ln>
            </c:spPr>
          </c:marker>
          <c:dLbls>
            <c:delete val="1"/>
          </c:dLbls>
          <c:trendline>
            <c:trendlineType val="log"/>
            <c:dispRSqr val="0"/>
            <c:dispEq val="0"/>
          </c:trendline>
          <c:trendline>
            <c:trendlineType val="log"/>
            <c:dispRSqr val="0"/>
            <c:dispEq val="0"/>
          </c:trendline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</c:numCache>
            </c:numRef>
          </c:yVal>
          <c:smooth val="1"/>
        </c:ser>
        <c:ser>
          <c:idx val="1"/>
          <c:order val="1"/>
          <c:spPr>
            <a:ln w="19050" cap="rnd" cmpd="sng" algn="ctr">
              <a:solidFill>
                <a:srgbClr val="F7BA00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rgbClr val="F7BA00"/>
              </a:solidFill>
              <a:ln w="6350" cap="flat" cmpd="sng" algn="ctr">
                <a:solidFill>
                  <a:srgbClr val="F7BA00"/>
                </a:solidFill>
                <a:prstDash val="solid"/>
                <a:round/>
              </a:ln>
            </c:spPr>
          </c:marker>
          <c:dLbls>
            <c:delete val="1"/>
          </c:dLbls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smooth val="1"/>
        </c:ser>
        <c:ser>
          <c:idx val="2"/>
          <c:order val="2"/>
          <c:spPr>
            <a:ln w="19050" cap="rnd" cmpd="sng" algn="ctr">
              <a:solidFill>
                <a:schemeClr val="accent3"/>
              </a:solidFill>
              <a:prstDash val="solid"/>
              <a:round/>
            </a:ln>
          </c:spPr>
          <c:marker>
            <c:symbol val="circle"/>
            <c:size val="10"/>
            <c:spPr>
              <a:solidFill>
                <a:schemeClr val="accent3"/>
              </a:solidFill>
              <a:ln w="6350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dLbls>
            <c:delete val="1"/>
          </c:dLbls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3.1</c:v>
                </c:pt>
                <c:pt idx="3">
                  <c:v>3.5</c:v>
                </c:pt>
              </c:numCache>
            </c:numRef>
          </c:yVal>
          <c:smooth val="1"/>
        </c:ser>
        <c:ser>
          <c:idx val="3"/>
          <c:order val="3"/>
          <c:dLbls>
            <c:delete val="1"/>
          </c:dLbls>
          <c:xVal>
            <c:numRef>
              <c:f>Sheet1!$A$2:$A$5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2.6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2902192"/>
        <c:axId val="792903968"/>
      </c:scatterChart>
      <c:valAx>
        <c:axId val="792902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92903968"/>
        <c:crosses val="autoZero"/>
        <c:crossBetween val="midCat"/>
      </c:valAx>
      <c:valAx>
        <c:axId val="792903968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65000"/>
                </a:schemeClr>
              </a:solidFill>
              <a:prstDash val="sysDash"/>
              <a:round/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7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7929021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A35C18E7-4793-4FAB-8CFF-4864A004325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2B994F81-D051-4887-B9CE-B56F5F3A77DA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57984-FA77-460E-8204-A568D7213E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94F81-D051-4887-B9CE-B56F5F3A77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4"/>
          <p:cNvSpPr txBox="1"/>
          <p:nvPr userDrawn="1"/>
        </p:nvSpPr>
        <p:spPr>
          <a:xfrm>
            <a:off x="2209800" y="6095361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99FD8-4DB1-46BE-965B-185A80E6B0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70921-9A46-4DE7-8102-122880A066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07799FD8-4DB1-46BE-965B-185A80E6B0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B8A70921-9A46-4DE7-8102-122880A066C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inpin heiti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4102271" y="4060304"/>
            <a:ext cx="46341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755319" y="2117296"/>
            <a:ext cx="9328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387600"/>
                </a:solidFill>
                <a:cs typeface="+mn-ea"/>
                <a:sym typeface="+mn-lt"/>
              </a:rPr>
              <a:t>餐厅商业计划书模板</a:t>
            </a:r>
            <a:endParaRPr lang="zh-CN" altLang="en-US" sz="72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10482" y="3520083"/>
            <a:ext cx="5217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[</a:t>
            </a:r>
            <a:r>
              <a:rPr lang="zh-CN" altLang="en-US" sz="2000" dirty="0">
                <a:cs typeface="+mn-ea"/>
                <a:sym typeface="+mn-lt"/>
              </a:rPr>
              <a:t>工作报告</a:t>
            </a:r>
            <a:r>
              <a:rPr lang="en-US" altLang="zh-CN" sz="2000" dirty="0">
                <a:cs typeface="+mn-ea"/>
                <a:sym typeface="+mn-lt"/>
              </a:rPr>
              <a:t>][</a:t>
            </a:r>
            <a:r>
              <a:rPr lang="zh-CN" altLang="en-US" sz="2000" dirty="0">
                <a:cs typeface="+mn-ea"/>
                <a:sym typeface="+mn-lt"/>
              </a:rPr>
              <a:t>美食介绍</a:t>
            </a:r>
            <a:r>
              <a:rPr lang="en-US" altLang="zh-CN" sz="2000" dirty="0">
                <a:cs typeface="+mn-ea"/>
                <a:sym typeface="+mn-lt"/>
              </a:rPr>
              <a:t>][</a:t>
            </a:r>
            <a:r>
              <a:rPr lang="zh-CN" altLang="en-US" sz="2000" dirty="0">
                <a:cs typeface="+mn-ea"/>
                <a:sym typeface="+mn-lt"/>
              </a:rPr>
              <a:t>品牌宣传</a:t>
            </a:r>
            <a:r>
              <a:rPr lang="en-US" altLang="zh-CN" sz="2000" dirty="0">
                <a:cs typeface="+mn-ea"/>
                <a:sym typeface="+mn-lt"/>
              </a:rPr>
              <a:t>] [</a:t>
            </a:r>
            <a:r>
              <a:rPr lang="zh-CN" altLang="en-US" sz="2000" dirty="0">
                <a:cs typeface="+mn-ea"/>
                <a:sym typeface="+mn-lt"/>
              </a:rPr>
              <a:t>培训讲座等</a:t>
            </a:r>
            <a:r>
              <a:rPr lang="en-US" altLang="zh-CN" sz="2000" dirty="0">
                <a:cs typeface="+mn-ea"/>
                <a:sym typeface="+mn-lt"/>
              </a:rPr>
              <a:t>]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81870" y="4262542"/>
            <a:ext cx="487499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汇报人：</a:t>
            </a:r>
            <a:r>
              <a:rPr lang="en-US" sz="2000" dirty="0">
                <a:cs typeface="+mn-ea"/>
                <a:sym typeface="+mn-lt"/>
              </a:rPr>
              <a:t>xxxxxx</a:t>
            </a:r>
            <a:r>
              <a:rPr lang="en-US" altLang="zh-CN" sz="2000" dirty="0">
                <a:cs typeface="+mn-ea"/>
                <a:sym typeface="+mn-lt"/>
              </a:rPr>
              <a:t>  </a:t>
            </a:r>
            <a:r>
              <a:rPr lang="zh-CN" altLang="en-US" sz="2000" dirty="0">
                <a:cs typeface="+mn-ea"/>
                <a:sym typeface="+mn-lt"/>
              </a:rPr>
              <a:t>时间：</a:t>
            </a:r>
            <a:r>
              <a:rPr lang="en-US" altLang="zh-CN" sz="2000" dirty="0">
                <a:cs typeface="+mn-ea"/>
                <a:sym typeface="+mn-lt"/>
              </a:rPr>
              <a:t>20XX.XX</a:t>
            </a:r>
            <a:endParaRPr lang="en-US" altLang="zh-CN" sz="2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99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99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99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二、市场透视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473431" y="2209885"/>
            <a:ext cx="5576755" cy="3738961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Shape 987"/>
          <p:cNvSpPr/>
          <p:nvPr/>
        </p:nvSpPr>
        <p:spPr>
          <a:xfrm>
            <a:off x="6282570" y="2413074"/>
            <a:ext cx="684772" cy="684772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Shape 988"/>
          <p:cNvSpPr/>
          <p:nvPr/>
        </p:nvSpPr>
        <p:spPr>
          <a:xfrm>
            <a:off x="6450701" y="2587141"/>
            <a:ext cx="378428" cy="336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471" extrusionOk="0">
                <a:moveTo>
                  <a:pt x="2906" y="19280"/>
                </a:moveTo>
                <a:cubicBezTo>
                  <a:pt x="2683" y="19534"/>
                  <a:pt x="2683" y="19946"/>
                  <a:pt x="2906" y="20200"/>
                </a:cubicBezTo>
                <a:lnTo>
                  <a:pt x="3930" y="21326"/>
                </a:lnTo>
                <a:cubicBezTo>
                  <a:pt x="4154" y="21580"/>
                  <a:pt x="4510" y="21473"/>
                  <a:pt x="4734" y="21220"/>
                </a:cubicBezTo>
                <a:lnTo>
                  <a:pt x="10017" y="15372"/>
                </a:lnTo>
                <a:lnTo>
                  <a:pt x="8398" y="13299"/>
                </a:lnTo>
                <a:cubicBezTo>
                  <a:pt x="8398" y="13299"/>
                  <a:pt x="2906" y="19280"/>
                  <a:pt x="2906" y="19280"/>
                </a:cubicBezTo>
                <a:close/>
                <a:moveTo>
                  <a:pt x="21387" y="2723"/>
                </a:moveTo>
                <a:cubicBezTo>
                  <a:pt x="21307" y="2125"/>
                  <a:pt x="21031" y="2252"/>
                  <a:pt x="20888" y="2505"/>
                </a:cubicBezTo>
                <a:cubicBezTo>
                  <a:pt x="20746" y="2758"/>
                  <a:pt x="20111" y="3840"/>
                  <a:pt x="19852" y="4329"/>
                </a:cubicBezTo>
                <a:cubicBezTo>
                  <a:pt x="19593" y="4815"/>
                  <a:pt x="18956" y="5772"/>
                  <a:pt x="17770" y="4826"/>
                </a:cubicBezTo>
                <a:cubicBezTo>
                  <a:pt x="16533" y="3843"/>
                  <a:pt x="16963" y="3157"/>
                  <a:pt x="17179" y="2694"/>
                </a:cubicBezTo>
                <a:cubicBezTo>
                  <a:pt x="17395" y="2232"/>
                  <a:pt x="18059" y="931"/>
                  <a:pt x="18155" y="768"/>
                </a:cubicBezTo>
                <a:cubicBezTo>
                  <a:pt x="18251" y="605"/>
                  <a:pt x="18139" y="129"/>
                  <a:pt x="17756" y="329"/>
                </a:cubicBezTo>
                <a:cubicBezTo>
                  <a:pt x="17372" y="527"/>
                  <a:pt x="15039" y="1572"/>
                  <a:pt x="14715" y="3066"/>
                </a:cubicBezTo>
                <a:cubicBezTo>
                  <a:pt x="14386" y="4590"/>
                  <a:pt x="14993" y="5950"/>
                  <a:pt x="13800" y="7301"/>
                </a:cubicBezTo>
                <a:lnTo>
                  <a:pt x="12355" y="8998"/>
                </a:lnTo>
                <a:lnTo>
                  <a:pt x="13806" y="10898"/>
                </a:lnTo>
                <a:lnTo>
                  <a:pt x="15589" y="8995"/>
                </a:lnTo>
                <a:cubicBezTo>
                  <a:pt x="16013" y="8514"/>
                  <a:pt x="16919" y="8048"/>
                  <a:pt x="17740" y="8257"/>
                </a:cubicBezTo>
                <a:cubicBezTo>
                  <a:pt x="19498" y="8705"/>
                  <a:pt x="20456" y="7962"/>
                  <a:pt x="21035" y="6733"/>
                </a:cubicBezTo>
                <a:cubicBezTo>
                  <a:pt x="21552" y="5635"/>
                  <a:pt x="21466" y="3322"/>
                  <a:pt x="21387" y="2723"/>
                </a:cubicBezTo>
                <a:close/>
                <a:moveTo>
                  <a:pt x="9478" y="7592"/>
                </a:moveTo>
                <a:cubicBezTo>
                  <a:pt x="9350" y="7424"/>
                  <a:pt x="9189" y="7421"/>
                  <a:pt x="9050" y="7558"/>
                </a:cubicBezTo>
                <a:lnTo>
                  <a:pt x="7506" y="9074"/>
                </a:lnTo>
                <a:cubicBezTo>
                  <a:pt x="7384" y="9194"/>
                  <a:pt x="7369" y="9419"/>
                  <a:pt x="7477" y="9559"/>
                </a:cubicBezTo>
                <a:lnTo>
                  <a:pt x="16408" y="20996"/>
                </a:lnTo>
                <a:cubicBezTo>
                  <a:pt x="16616" y="21268"/>
                  <a:pt x="16979" y="21295"/>
                  <a:pt x="17217" y="21061"/>
                </a:cubicBezTo>
                <a:lnTo>
                  <a:pt x="18263" y="20076"/>
                </a:lnTo>
                <a:cubicBezTo>
                  <a:pt x="18500" y="19839"/>
                  <a:pt x="18526" y="19429"/>
                  <a:pt x="18317" y="19158"/>
                </a:cubicBezTo>
                <a:cubicBezTo>
                  <a:pt x="18317" y="19158"/>
                  <a:pt x="9478" y="7592"/>
                  <a:pt x="9478" y="7592"/>
                </a:cubicBezTo>
                <a:close/>
                <a:moveTo>
                  <a:pt x="3331" y="6965"/>
                </a:moveTo>
                <a:cubicBezTo>
                  <a:pt x="4336" y="6088"/>
                  <a:pt x="5170" y="6693"/>
                  <a:pt x="6282" y="8142"/>
                </a:cubicBezTo>
                <a:cubicBezTo>
                  <a:pt x="6408" y="8304"/>
                  <a:pt x="6575" y="8114"/>
                  <a:pt x="6671" y="8021"/>
                </a:cubicBezTo>
                <a:cubicBezTo>
                  <a:pt x="6766" y="7926"/>
                  <a:pt x="8233" y="6440"/>
                  <a:pt x="8306" y="6370"/>
                </a:cubicBezTo>
                <a:cubicBezTo>
                  <a:pt x="8377" y="6300"/>
                  <a:pt x="8464" y="6167"/>
                  <a:pt x="8349" y="6018"/>
                </a:cubicBezTo>
                <a:cubicBezTo>
                  <a:pt x="8235" y="5868"/>
                  <a:pt x="7817" y="5261"/>
                  <a:pt x="7550" y="4867"/>
                </a:cubicBezTo>
                <a:cubicBezTo>
                  <a:pt x="5603" y="2001"/>
                  <a:pt x="12876" y="57"/>
                  <a:pt x="11758" y="25"/>
                </a:cubicBezTo>
                <a:cubicBezTo>
                  <a:pt x="11190" y="9"/>
                  <a:pt x="8909" y="-20"/>
                  <a:pt x="8569" y="21"/>
                </a:cubicBezTo>
                <a:cubicBezTo>
                  <a:pt x="7186" y="186"/>
                  <a:pt x="5452" y="1638"/>
                  <a:pt x="4578" y="2313"/>
                </a:cubicBezTo>
                <a:cubicBezTo>
                  <a:pt x="3437" y="3196"/>
                  <a:pt x="3011" y="3711"/>
                  <a:pt x="2939" y="3781"/>
                </a:cubicBezTo>
                <a:cubicBezTo>
                  <a:pt x="2617" y="4099"/>
                  <a:pt x="2887" y="4832"/>
                  <a:pt x="2303" y="5410"/>
                </a:cubicBezTo>
                <a:cubicBezTo>
                  <a:pt x="1683" y="6021"/>
                  <a:pt x="1297" y="5560"/>
                  <a:pt x="939" y="5913"/>
                </a:cubicBezTo>
                <a:cubicBezTo>
                  <a:pt x="761" y="6090"/>
                  <a:pt x="264" y="6509"/>
                  <a:pt x="122" y="6650"/>
                </a:cubicBezTo>
                <a:cubicBezTo>
                  <a:pt x="-22" y="6790"/>
                  <a:pt x="-48" y="7030"/>
                  <a:pt x="99" y="7219"/>
                </a:cubicBezTo>
                <a:cubicBezTo>
                  <a:pt x="99" y="7219"/>
                  <a:pt x="1459" y="8912"/>
                  <a:pt x="1574" y="9061"/>
                </a:cubicBezTo>
                <a:cubicBezTo>
                  <a:pt x="1688" y="9210"/>
                  <a:pt x="1994" y="9337"/>
                  <a:pt x="2185" y="9149"/>
                </a:cubicBezTo>
                <a:cubicBezTo>
                  <a:pt x="2375" y="8960"/>
                  <a:pt x="2864" y="8477"/>
                  <a:pt x="2947" y="8394"/>
                </a:cubicBezTo>
                <a:cubicBezTo>
                  <a:pt x="3031" y="8312"/>
                  <a:pt x="2893" y="7349"/>
                  <a:pt x="3331" y="696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3" name="Shape 990"/>
          <p:cNvSpPr/>
          <p:nvPr/>
        </p:nvSpPr>
        <p:spPr>
          <a:xfrm>
            <a:off x="6282570" y="3328392"/>
            <a:ext cx="684772" cy="684772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4" name="Group 996"/>
          <p:cNvGrpSpPr/>
          <p:nvPr/>
        </p:nvGrpSpPr>
        <p:grpSpPr>
          <a:xfrm>
            <a:off x="6482490" y="3502459"/>
            <a:ext cx="314849" cy="336633"/>
            <a:chOff x="48040" y="212183"/>
            <a:chExt cx="583929" cy="624331"/>
          </a:xfrm>
        </p:grpSpPr>
        <p:sp>
          <p:nvSpPr>
            <p:cNvPr id="45" name="Shape 991"/>
            <p:cNvSpPr/>
            <p:nvPr/>
          </p:nvSpPr>
          <p:spPr>
            <a:xfrm>
              <a:off x="48040" y="586966"/>
              <a:ext cx="101823" cy="24955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8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6" name="Shape 992"/>
            <p:cNvSpPr/>
            <p:nvPr/>
          </p:nvSpPr>
          <p:spPr>
            <a:xfrm>
              <a:off x="208742" y="480319"/>
              <a:ext cx="101824" cy="3561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8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7" name="Shape 993"/>
            <p:cNvSpPr/>
            <p:nvPr/>
          </p:nvSpPr>
          <p:spPr>
            <a:xfrm>
              <a:off x="369444" y="392344"/>
              <a:ext cx="101824" cy="44417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8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8" name="Shape 994"/>
            <p:cNvSpPr/>
            <p:nvPr/>
          </p:nvSpPr>
          <p:spPr>
            <a:xfrm>
              <a:off x="530147" y="337418"/>
              <a:ext cx="101824" cy="49909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8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9" name="Shape 1016"/>
            <p:cNvSpPr/>
            <p:nvPr/>
          </p:nvSpPr>
          <p:spPr>
            <a:xfrm>
              <a:off x="54152" y="212183"/>
              <a:ext cx="575923" cy="233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4400" y="7200"/>
                    <a:pt x="7200" y="14400"/>
                    <a:pt x="0" y="21600"/>
                  </a:cubicBezTo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/>
            <a:lstStyle/>
            <a:p>
              <a:endParaRPr sz="1905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Shape 998"/>
          <p:cNvSpPr/>
          <p:nvPr/>
        </p:nvSpPr>
        <p:spPr>
          <a:xfrm>
            <a:off x="6282570" y="4241748"/>
            <a:ext cx="684772" cy="684772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Shape 999"/>
          <p:cNvSpPr/>
          <p:nvPr/>
        </p:nvSpPr>
        <p:spPr>
          <a:xfrm rot="2700000">
            <a:off x="6507895" y="4437729"/>
            <a:ext cx="297575" cy="297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4" h="20814" extrusionOk="0">
                <a:moveTo>
                  <a:pt x="16063" y="4751"/>
                </a:moveTo>
                <a:cubicBezTo>
                  <a:pt x="14562" y="3251"/>
                  <a:pt x="14186" y="1270"/>
                  <a:pt x="14318" y="1137"/>
                </a:cubicBezTo>
                <a:cubicBezTo>
                  <a:pt x="14452" y="1003"/>
                  <a:pt x="16354" y="1458"/>
                  <a:pt x="17856" y="2959"/>
                </a:cubicBezTo>
                <a:cubicBezTo>
                  <a:pt x="19356" y="4460"/>
                  <a:pt x="19807" y="6366"/>
                  <a:pt x="19677" y="6496"/>
                </a:cubicBezTo>
                <a:cubicBezTo>
                  <a:pt x="19548" y="6625"/>
                  <a:pt x="17564" y="6252"/>
                  <a:pt x="16063" y="4751"/>
                </a:cubicBezTo>
                <a:close/>
                <a:moveTo>
                  <a:pt x="8257" y="11610"/>
                </a:moveTo>
                <a:cubicBezTo>
                  <a:pt x="7827" y="11179"/>
                  <a:pt x="7967" y="10342"/>
                  <a:pt x="8569" y="9739"/>
                </a:cubicBezTo>
                <a:cubicBezTo>
                  <a:pt x="9172" y="9137"/>
                  <a:pt x="10009" y="8997"/>
                  <a:pt x="10440" y="9428"/>
                </a:cubicBezTo>
                <a:cubicBezTo>
                  <a:pt x="10869" y="9858"/>
                  <a:pt x="10730" y="10696"/>
                  <a:pt x="10128" y="11298"/>
                </a:cubicBezTo>
                <a:cubicBezTo>
                  <a:pt x="9526" y="11900"/>
                  <a:pt x="8687" y="12040"/>
                  <a:pt x="8257" y="11610"/>
                </a:cubicBezTo>
                <a:close/>
                <a:moveTo>
                  <a:pt x="18634" y="2180"/>
                </a:moveTo>
                <a:cubicBezTo>
                  <a:pt x="16698" y="243"/>
                  <a:pt x="14265" y="-466"/>
                  <a:pt x="13491" y="308"/>
                </a:cubicBezTo>
                <a:lnTo>
                  <a:pt x="10372" y="3426"/>
                </a:lnTo>
                <a:cubicBezTo>
                  <a:pt x="9900" y="3899"/>
                  <a:pt x="9488" y="5482"/>
                  <a:pt x="9676" y="7085"/>
                </a:cubicBezTo>
                <a:lnTo>
                  <a:pt x="240" y="16521"/>
                </a:lnTo>
                <a:cubicBezTo>
                  <a:pt x="-320" y="17081"/>
                  <a:pt x="134" y="18442"/>
                  <a:pt x="1253" y="19561"/>
                </a:cubicBezTo>
                <a:cubicBezTo>
                  <a:pt x="2373" y="20681"/>
                  <a:pt x="3733" y="21134"/>
                  <a:pt x="4293" y="20574"/>
                </a:cubicBezTo>
                <a:lnTo>
                  <a:pt x="13729" y="11138"/>
                </a:lnTo>
                <a:cubicBezTo>
                  <a:pt x="15332" y="11327"/>
                  <a:pt x="16915" y="10914"/>
                  <a:pt x="17388" y="10442"/>
                </a:cubicBezTo>
                <a:lnTo>
                  <a:pt x="20506" y="7324"/>
                </a:lnTo>
                <a:cubicBezTo>
                  <a:pt x="21280" y="6549"/>
                  <a:pt x="20573" y="4116"/>
                  <a:pt x="18634" y="218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2" name="Shape 1001"/>
          <p:cNvSpPr/>
          <p:nvPr/>
        </p:nvSpPr>
        <p:spPr>
          <a:xfrm>
            <a:off x="6286620" y="5080871"/>
            <a:ext cx="684772" cy="684772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Shape 1002"/>
          <p:cNvSpPr/>
          <p:nvPr/>
        </p:nvSpPr>
        <p:spPr>
          <a:xfrm rot="21537488">
            <a:off x="6536983" y="5284368"/>
            <a:ext cx="173872" cy="316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7322816" y="2725140"/>
            <a:ext cx="3721485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25"/>
          <p:cNvSpPr txBox="1"/>
          <p:nvPr/>
        </p:nvSpPr>
        <p:spPr>
          <a:xfrm>
            <a:off x="7322817" y="2392756"/>
            <a:ext cx="25550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235"/>
            <a:r>
              <a:rPr lang="zh-CN" altLang="en-US" dirty="0">
                <a:solidFill>
                  <a:srgbClr val="387600"/>
                </a:solidFill>
                <a:cs typeface="+mn-ea"/>
                <a:sym typeface="+mn-lt"/>
              </a:rPr>
              <a:t>市场潜力</a:t>
            </a:r>
            <a:endParaRPr lang="en-GB" altLang="zh-CN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56" name="TextBox 26"/>
          <p:cNvSpPr txBox="1"/>
          <p:nvPr/>
        </p:nvSpPr>
        <p:spPr>
          <a:xfrm>
            <a:off x="7322819" y="3606503"/>
            <a:ext cx="3721485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TextBox 27"/>
          <p:cNvSpPr txBox="1"/>
          <p:nvPr/>
        </p:nvSpPr>
        <p:spPr>
          <a:xfrm>
            <a:off x="7322819" y="3274119"/>
            <a:ext cx="25550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235"/>
            <a:r>
              <a:rPr lang="zh-CN" altLang="en-US" dirty="0">
                <a:solidFill>
                  <a:srgbClr val="387600"/>
                </a:solidFill>
                <a:cs typeface="+mn-ea"/>
                <a:sym typeface="+mn-lt"/>
              </a:rPr>
              <a:t>市场潜力</a:t>
            </a:r>
            <a:endParaRPr lang="en-GB" altLang="zh-CN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58" name="TextBox 28"/>
          <p:cNvSpPr txBox="1"/>
          <p:nvPr/>
        </p:nvSpPr>
        <p:spPr>
          <a:xfrm>
            <a:off x="7322817" y="4521625"/>
            <a:ext cx="3721485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29"/>
          <p:cNvSpPr txBox="1"/>
          <p:nvPr/>
        </p:nvSpPr>
        <p:spPr>
          <a:xfrm>
            <a:off x="7322818" y="4189240"/>
            <a:ext cx="25550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235"/>
            <a:r>
              <a:rPr lang="zh-CN" altLang="en-US" dirty="0">
                <a:solidFill>
                  <a:srgbClr val="387600"/>
                </a:solidFill>
                <a:cs typeface="+mn-ea"/>
                <a:sym typeface="+mn-lt"/>
              </a:rPr>
              <a:t>市场潜力</a:t>
            </a:r>
            <a:endParaRPr lang="en-GB" altLang="zh-CN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60" name="TextBox 30"/>
          <p:cNvSpPr txBox="1"/>
          <p:nvPr/>
        </p:nvSpPr>
        <p:spPr>
          <a:xfrm>
            <a:off x="7322815" y="5384628"/>
            <a:ext cx="3802038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31"/>
          <p:cNvSpPr txBox="1"/>
          <p:nvPr/>
        </p:nvSpPr>
        <p:spPr>
          <a:xfrm>
            <a:off x="7322816" y="5052244"/>
            <a:ext cx="25550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235"/>
            <a:r>
              <a:rPr lang="zh-CN" altLang="en-US" dirty="0">
                <a:solidFill>
                  <a:srgbClr val="387600"/>
                </a:solidFill>
                <a:cs typeface="+mn-ea"/>
                <a:sym typeface="+mn-lt"/>
              </a:rPr>
              <a:t>市场潜力</a:t>
            </a:r>
            <a:endParaRPr lang="en-GB" altLang="zh-CN" dirty="0">
              <a:solidFill>
                <a:srgbClr val="3876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4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" grpId="0" animBg="1"/>
      <p:bldP spid="41" grpId="0" animBg="1"/>
      <p:bldP spid="42" grpId="0" animBg="1"/>
      <p:bldP spid="43" grpId="0" animBg="1"/>
      <p:bldP spid="50" grpId="0" animBg="1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二、市场透视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47861" y="3306910"/>
            <a:ext cx="9757237" cy="1172910"/>
            <a:chOff x="1260925" y="3093550"/>
            <a:chExt cx="9757237" cy="1172910"/>
          </a:xfrm>
        </p:grpSpPr>
        <p:sp>
          <p:nvSpPr>
            <p:cNvPr id="20" name="Freeform: Shape 11"/>
            <p:cNvSpPr/>
            <p:nvPr/>
          </p:nvSpPr>
          <p:spPr>
            <a:xfrm>
              <a:off x="1260925" y="3093550"/>
              <a:ext cx="2292169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1" name="Freeform: Shape 12"/>
            <p:cNvSpPr/>
            <p:nvPr/>
          </p:nvSpPr>
          <p:spPr>
            <a:xfrm>
              <a:off x="3753356" y="3093550"/>
              <a:ext cx="2292169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2" name="Freeform: Shape 13"/>
            <p:cNvSpPr/>
            <p:nvPr/>
          </p:nvSpPr>
          <p:spPr>
            <a:xfrm>
              <a:off x="6245788" y="3093550"/>
              <a:ext cx="2292163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3" name="Freeform: Shape 14"/>
            <p:cNvSpPr/>
            <p:nvPr/>
          </p:nvSpPr>
          <p:spPr>
            <a:xfrm>
              <a:off x="8726000" y="3093550"/>
              <a:ext cx="2292162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Freeform: Shape 15"/>
            <p:cNvSpPr/>
            <p:nvPr/>
          </p:nvSpPr>
          <p:spPr>
            <a:xfrm>
              <a:off x="2751495" y="3521173"/>
              <a:ext cx="1817930" cy="305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5" name="Freeform: Shape 16"/>
            <p:cNvSpPr/>
            <p:nvPr/>
          </p:nvSpPr>
          <p:spPr>
            <a:xfrm>
              <a:off x="5243926" y="3521173"/>
              <a:ext cx="1817924" cy="305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Freeform: Shape 17"/>
            <p:cNvSpPr/>
            <p:nvPr/>
          </p:nvSpPr>
          <p:spPr>
            <a:xfrm>
              <a:off x="7724140" y="3521173"/>
              <a:ext cx="1817924" cy="305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89995" y="4864624"/>
            <a:ext cx="2642805" cy="1325949"/>
            <a:chOff x="8291908" y="1998437"/>
            <a:chExt cx="2642805" cy="1325949"/>
          </a:xfrm>
        </p:grpSpPr>
        <p:sp>
          <p:nvSpPr>
            <p:cNvPr id="29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行业痛点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19947" y="1700042"/>
            <a:ext cx="2642805" cy="1325949"/>
            <a:chOff x="8291908" y="1998437"/>
            <a:chExt cx="2642805" cy="1325949"/>
          </a:xfrm>
        </p:grpSpPr>
        <p:sp>
          <p:nvSpPr>
            <p:cNvPr id="32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行业痛点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37778" y="4864624"/>
            <a:ext cx="2642805" cy="1325949"/>
            <a:chOff x="8291908" y="1998437"/>
            <a:chExt cx="2642805" cy="1325949"/>
          </a:xfrm>
        </p:grpSpPr>
        <p:sp>
          <p:nvSpPr>
            <p:cNvPr id="35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行业痛点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62293" y="1700042"/>
            <a:ext cx="2642805" cy="1325949"/>
            <a:chOff x="8291908" y="1998437"/>
            <a:chExt cx="2642805" cy="1325949"/>
          </a:xfrm>
        </p:grpSpPr>
        <p:sp>
          <p:nvSpPr>
            <p:cNvPr id="38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行业痛点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二、市场透视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854662" y="2034622"/>
            <a:ext cx="2708350" cy="3605161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212588" y="2056056"/>
            <a:ext cx="2696986" cy="3583727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1191038" y="2034622"/>
            <a:ext cx="1012122" cy="1011600"/>
          </a:xfrm>
          <a:prstGeom prst="ellipse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市场分析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5" name="Freeform 8"/>
          <p:cNvSpPr>
            <a:spLocks noEditPoints="1"/>
          </p:cNvSpPr>
          <p:nvPr/>
        </p:nvSpPr>
        <p:spPr bwMode="auto">
          <a:xfrm>
            <a:off x="6528048" y="2034622"/>
            <a:ext cx="1012122" cy="1011600"/>
          </a:xfrm>
          <a:prstGeom prst="ellipse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市场分析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6" name="TextBox 3"/>
          <p:cNvSpPr txBox="1"/>
          <p:nvPr/>
        </p:nvSpPr>
        <p:spPr>
          <a:xfrm>
            <a:off x="562708" y="3191511"/>
            <a:ext cx="1978612" cy="1123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"/>
          <p:cNvSpPr txBox="1"/>
          <p:nvPr/>
        </p:nvSpPr>
        <p:spPr>
          <a:xfrm>
            <a:off x="5935522" y="3191511"/>
            <a:ext cx="1978612" cy="1123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您的内容打在这里，或者通过复制您的文本后，在此框中选择粘贴，并选择只保留文字。您的内容打在这里，或者通过通过复制您的文本。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5"/>
          <p:cNvSpPr txBox="1"/>
          <p:nvPr/>
        </p:nvSpPr>
        <p:spPr>
          <a:xfrm>
            <a:off x="1090586" y="4999525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rgbClr val="387600"/>
                </a:solidFill>
                <a:cs typeface="+mn-ea"/>
                <a:sym typeface="+mn-lt"/>
              </a:rPr>
              <a:t>Title</a:t>
            </a:r>
            <a:endParaRPr lang="zh-CN" altLang="en-US" sz="36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9" name="TextBox 6"/>
          <p:cNvSpPr txBox="1"/>
          <p:nvPr/>
        </p:nvSpPr>
        <p:spPr>
          <a:xfrm>
            <a:off x="6480217" y="4999525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rgbClr val="387600"/>
                </a:solidFill>
                <a:cs typeface="+mn-ea"/>
                <a:sym typeface="+mn-lt"/>
              </a:rPr>
              <a:t>Title</a:t>
            </a:r>
            <a:endParaRPr lang="zh-CN" altLang="en-US" sz="3600" dirty="0">
              <a:solidFill>
                <a:srgbClr val="3876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5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5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9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二、市场透视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7" name="任意多边形: 形状 25"/>
          <p:cNvSpPr/>
          <p:nvPr/>
        </p:nvSpPr>
        <p:spPr bwMode="auto">
          <a:xfrm rot="18988399" flipH="1">
            <a:off x="2076834" y="3017467"/>
            <a:ext cx="1203050" cy="1201446"/>
          </a:xfrm>
          <a:custGeom>
            <a:avLst/>
            <a:gdLst>
              <a:gd name="T0" fmla="*/ 3188 w 3399"/>
              <a:gd name="T1" fmla="*/ 209 h 3399"/>
              <a:gd name="T2" fmla="*/ 2961 w 3399"/>
              <a:gd name="T3" fmla="*/ 104 h 3399"/>
              <a:gd name="T4" fmla="*/ 1582 w 3399"/>
              <a:gd name="T5" fmla="*/ 562 h 3399"/>
              <a:gd name="T6" fmla="*/ 855 w 3399"/>
              <a:gd name="T7" fmla="*/ 624 h 3399"/>
              <a:gd name="T8" fmla="*/ 684 w 3399"/>
              <a:gd name="T9" fmla="*/ 795 h 3399"/>
              <a:gd name="T10" fmla="*/ 1099 w 3399"/>
              <a:gd name="T11" fmla="*/ 1209 h 3399"/>
              <a:gd name="T12" fmla="*/ 978 w 3399"/>
              <a:gd name="T13" fmla="*/ 2218 h 3399"/>
              <a:gd name="T14" fmla="*/ 336 w 3399"/>
              <a:gd name="T15" fmla="*/ 2339 h 3399"/>
              <a:gd name="T16" fmla="*/ 111 w 3399"/>
              <a:gd name="T17" fmla="*/ 2565 h 3399"/>
              <a:gd name="T18" fmla="*/ 550 w 3399"/>
              <a:gd name="T19" fmla="*/ 2769 h 3399"/>
              <a:gd name="T20" fmla="*/ 643 w 3399"/>
              <a:gd name="T21" fmla="*/ 2883 h 3399"/>
              <a:gd name="T22" fmla="*/ 835 w 3399"/>
              <a:gd name="T23" fmla="*/ 3289 h 3399"/>
              <a:gd name="T24" fmla="*/ 1061 w 3399"/>
              <a:gd name="T25" fmla="*/ 3063 h 3399"/>
              <a:gd name="T26" fmla="*/ 1182 w 3399"/>
              <a:gd name="T27" fmla="*/ 2421 h 3399"/>
              <a:gd name="T28" fmla="*/ 2190 w 3399"/>
              <a:gd name="T29" fmla="*/ 2299 h 3399"/>
              <a:gd name="T30" fmla="*/ 2605 w 3399"/>
              <a:gd name="T31" fmla="*/ 2713 h 3399"/>
              <a:gd name="T32" fmla="*/ 2775 w 3399"/>
              <a:gd name="T33" fmla="*/ 2543 h 3399"/>
              <a:gd name="T34" fmla="*/ 2837 w 3399"/>
              <a:gd name="T35" fmla="*/ 1816 h 3399"/>
              <a:gd name="T36" fmla="*/ 3294 w 3399"/>
              <a:gd name="T37" fmla="*/ 436 h 3399"/>
              <a:gd name="T38" fmla="*/ 3188 w 3399"/>
              <a:gd name="T39" fmla="*/ 210 h 3399"/>
              <a:gd name="T40" fmla="*/ 3188 w 3399"/>
              <a:gd name="T41" fmla="*/ 210 h 3399"/>
              <a:gd name="T42" fmla="*/ 3188 w 3399"/>
              <a:gd name="T43" fmla="*/ 210 h 3399"/>
              <a:gd name="T44" fmla="*/ 3188 w 3399"/>
              <a:gd name="T45" fmla="*/ 209 h 3399"/>
              <a:gd name="T46" fmla="*/ 3188 w 3399"/>
              <a:gd name="T47" fmla="*/ 209 h 3399"/>
              <a:gd name="T48" fmla="*/ 2864 w 3399"/>
              <a:gd name="T49" fmla="*/ 824 h 3399"/>
              <a:gd name="T50" fmla="*/ 2578 w 3399"/>
              <a:gd name="T51" fmla="*/ 821 h 3399"/>
              <a:gd name="T52" fmla="*/ 2574 w 3399"/>
              <a:gd name="T53" fmla="*/ 534 h 3399"/>
              <a:gd name="T54" fmla="*/ 2861 w 3399"/>
              <a:gd name="T55" fmla="*/ 537 h 3399"/>
              <a:gd name="T56" fmla="*/ 2864 w 3399"/>
              <a:gd name="T57" fmla="*/ 824 h 3399"/>
              <a:gd name="T58" fmla="*/ 2864 w 3399"/>
              <a:gd name="T59" fmla="*/ 824 h 3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99" h="3399">
                <a:moveTo>
                  <a:pt x="3188" y="209"/>
                </a:moveTo>
                <a:cubicBezTo>
                  <a:pt x="3132" y="154"/>
                  <a:pt x="3037" y="117"/>
                  <a:pt x="2961" y="104"/>
                </a:cubicBezTo>
                <a:cubicBezTo>
                  <a:pt x="2375" y="0"/>
                  <a:pt x="1855" y="327"/>
                  <a:pt x="1582" y="562"/>
                </a:cubicBezTo>
                <a:cubicBezTo>
                  <a:pt x="1431" y="552"/>
                  <a:pt x="855" y="624"/>
                  <a:pt x="855" y="624"/>
                </a:cubicBezTo>
                <a:cubicBezTo>
                  <a:pt x="551" y="663"/>
                  <a:pt x="684" y="795"/>
                  <a:pt x="684" y="795"/>
                </a:cubicBezTo>
                <a:cubicBezTo>
                  <a:pt x="1099" y="1209"/>
                  <a:pt x="1099" y="1209"/>
                  <a:pt x="1099" y="1209"/>
                </a:cubicBezTo>
                <a:cubicBezTo>
                  <a:pt x="884" y="1916"/>
                  <a:pt x="1014" y="2047"/>
                  <a:pt x="978" y="2218"/>
                </a:cubicBezTo>
                <a:cubicBezTo>
                  <a:pt x="942" y="2389"/>
                  <a:pt x="655" y="2319"/>
                  <a:pt x="336" y="2339"/>
                </a:cubicBezTo>
                <a:cubicBezTo>
                  <a:pt x="18" y="2359"/>
                  <a:pt x="0" y="2473"/>
                  <a:pt x="111" y="2565"/>
                </a:cubicBezTo>
                <a:cubicBezTo>
                  <a:pt x="194" y="2634"/>
                  <a:pt x="436" y="2727"/>
                  <a:pt x="550" y="2769"/>
                </a:cubicBezTo>
                <a:cubicBezTo>
                  <a:pt x="577" y="2783"/>
                  <a:pt x="616" y="2814"/>
                  <a:pt x="643" y="2883"/>
                </a:cubicBezTo>
                <a:cubicBezTo>
                  <a:pt x="688" y="3005"/>
                  <a:pt x="772" y="3213"/>
                  <a:pt x="835" y="3289"/>
                </a:cubicBezTo>
                <a:cubicBezTo>
                  <a:pt x="927" y="3399"/>
                  <a:pt x="1041" y="3382"/>
                  <a:pt x="1061" y="3063"/>
                </a:cubicBezTo>
                <a:cubicBezTo>
                  <a:pt x="1081" y="2744"/>
                  <a:pt x="1011" y="2458"/>
                  <a:pt x="1182" y="2421"/>
                </a:cubicBezTo>
                <a:cubicBezTo>
                  <a:pt x="1353" y="2385"/>
                  <a:pt x="1483" y="2515"/>
                  <a:pt x="2190" y="2299"/>
                </a:cubicBezTo>
                <a:cubicBezTo>
                  <a:pt x="2605" y="2713"/>
                  <a:pt x="2605" y="2713"/>
                  <a:pt x="2605" y="2713"/>
                </a:cubicBezTo>
                <a:cubicBezTo>
                  <a:pt x="2605" y="2713"/>
                  <a:pt x="2737" y="2847"/>
                  <a:pt x="2775" y="2543"/>
                </a:cubicBezTo>
                <a:cubicBezTo>
                  <a:pt x="2775" y="2543"/>
                  <a:pt x="2847" y="1967"/>
                  <a:pt x="2837" y="1816"/>
                </a:cubicBezTo>
                <a:cubicBezTo>
                  <a:pt x="3072" y="1542"/>
                  <a:pt x="3399" y="1022"/>
                  <a:pt x="3294" y="436"/>
                </a:cubicBezTo>
                <a:cubicBezTo>
                  <a:pt x="3280" y="360"/>
                  <a:pt x="3244" y="266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09"/>
                  <a:pt x="3188" y="209"/>
                  <a:pt x="3188" y="209"/>
                </a:cubicBezTo>
                <a:cubicBezTo>
                  <a:pt x="3188" y="209"/>
                  <a:pt x="3188" y="209"/>
                  <a:pt x="3188" y="209"/>
                </a:cubicBezTo>
                <a:close/>
                <a:moveTo>
                  <a:pt x="2864" y="824"/>
                </a:moveTo>
                <a:cubicBezTo>
                  <a:pt x="2786" y="902"/>
                  <a:pt x="2657" y="900"/>
                  <a:pt x="2578" y="821"/>
                </a:cubicBezTo>
                <a:cubicBezTo>
                  <a:pt x="2497" y="740"/>
                  <a:pt x="2496" y="612"/>
                  <a:pt x="2574" y="534"/>
                </a:cubicBezTo>
                <a:cubicBezTo>
                  <a:pt x="2652" y="456"/>
                  <a:pt x="2780" y="457"/>
                  <a:pt x="2861" y="537"/>
                </a:cubicBezTo>
                <a:cubicBezTo>
                  <a:pt x="2940" y="617"/>
                  <a:pt x="2942" y="746"/>
                  <a:pt x="2864" y="824"/>
                </a:cubicBezTo>
                <a:cubicBezTo>
                  <a:pt x="2864" y="824"/>
                  <a:pt x="2864" y="824"/>
                  <a:pt x="2864" y="824"/>
                </a:cubicBezTo>
                <a:close/>
              </a:path>
            </a:pathLst>
          </a:cu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8" name="任意多边形: 形状 35"/>
          <p:cNvSpPr/>
          <p:nvPr/>
        </p:nvSpPr>
        <p:spPr bwMode="auto">
          <a:xfrm rot="18988399" flipH="1">
            <a:off x="5494475" y="2072202"/>
            <a:ext cx="1203050" cy="1201446"/>
          </a:xfrm>
          <a:custGeom>
            <a:avLst/>
            <a:gdLst>
              <a:gd name="T0" fmla="*/ 3188 w 3399"/>
              <a:gd name="T1" fmla="*/ 209 h 3399"/>
              <a:gd name="T2" fmla="*/ 2961 w 3399"/>
              <a:gd name="T3" fmla="*/ 104 h 3399"/>
              <a:gd name="T4" fmla="*/ 1582 w 3399"/>
              <a:gd name="T5" fmla="*/ 562 h 3399"/>
              <a:gd name="T6" fmla="*/ 855 w 3399"/>
              <a:gd name="T7" fmla="*/ 624 h 3399"/>
              <a:gd name="T8" fmla="*/ 684 w 3399"/>
              <a:gd name="T9" fmla="*/ 795 h 3399"/>
              <a:gd name="T10" fmla="*/ 1099 w 3399"/>
              <a:gd name="T11" fmla="*/ 1209 h 3399"/>
              <a:gd name="T12" fmla="*/ 978 w 3399"/>
              <a:gd name="T13" fmla="*/ 2218 h 3399"/>
              <a:gd name="T14" fmla="*/ 336 w 3399"/>
              <a:gd name="T15" fmla="*/ 2339 h 3399"/>
              <a:gd name="T16" fmla="*/ 111 w 3399"/>
              <a:gd name="T17" fmla="*/ 2565 h 3399"/>
              <a:gd name="T18" fmla="*/ 550 w 3399"/>
              <a:gd name="T19" fmla="*/ 2769 h 3399"/>
              <a:gd name="T20" fmla="*/ 643 w 3399"/>
              <a:gd name="T21" fmla="*/ 2883 h 3399"/>
              <a:gd name="T22" fmla="*/ 835 w 3399"/>
              <a:gd name="T23" fmla="*/ 3289 h 3399"/>
              <a:gd name="T24" fmla="*/ 1061 w 3399"/>
              <a:gd name="T25" fmla="*/ 3063 h 3399"/>
              <a:gd name="T26" fmla="*/ 1182 w 3399"/>
              <a:gd name="T27" fmla="*/ 2421 h 3399"/>
              <a:gd name="T28" fmla="*/ 2190 w 3399"/>
              <a:gd name="T29" fmla="*/ 2299 h 3399"/>
              <a:gd name="T30" fmla="*/ 2605 w 3399"/>
              <a:gd name="T31" fmla="*/ 2713 h 3399"/>
              <a:gd name="T32" fmla="*/ 2775 w 3399"/>
              <a:gd name="T33" fmla="*/ 2543 h 3399"/>
              <a:gd name="T34" fmla="*/ 2837 w 3399"/>
              <a:gd name="T35" fmla="*/ 1816 h 3399"/>
              <a:gd name="T36" fmla="*/ 3294 w 3399"/>
              <a:gd name="T37" fmla="*/ 436 h 3399"/>
              <a:gd name="T38" fmla="*/ 3188 w 3399"/>
              <a:gd name="T39" fmla="*/ 210 h 3399"/>
              <a:gd name="T40" fmla="*/ 3188 w 3399"/>
              <a:gd name="T41" fmla="*/ 210 h 3399"/>
              <a:gd name="T42" fmla="*/ 3188 w 3399"/>
              <a:gd name="T43" fmla="*/ 210 h 3399"/>
              <a:gd name="T44" fmla="*/ 3188 w 3399"/>
              <a:gd name="T45" fmla="*/ 209 h 3399"/>
              <a:gd name="T46" fmla="*/ 3188 w 3399"/>
              <a:gd name="T47" fmla="*/ 209 h 3399"/>
              <a:gd name="T48" fmla="*/ 2864 w 3399"/>
              <a:gd name="T49" fmla="*/ 824 h 3399"/>
              <a:gd name="T50" fmla="*/ 2578 w 3399"/>
              <a:gd name="T51" fmla="*/ 821 h 3399"/>
              <a:gd name="T52" fmla="*/ 2574 w 3399"/>
              <a:gd name="T53" fmla="*/ 534 h 3399"/>
              <a:gd name="T54" fmla="*/ 2861 w 3399"/>
              <a:gd name="T55" fmla="*/ 537 h 3399"/>
              <a:gd name="T56" fmla="*/ 2864 w 3399"/>
              <a:gd name="T57" fmla="*/ 824 h 3399"/>
              <a:gd name="T58" fmla="*/ 2864 w 3399"/>
              <a:gd name="T59" fmla="*/ 824 h 3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99" h="3399">
                <a:moveTo>
                  <a:pt x="3188" y="209"/>
                </a:moveTo>
                <a:cubicBezTo>
                  <a:pt x="3132" y="154"/>
                  <a:pt x="3037" y="117"/>
                  <a:pt x="2961" y="104"/>
                </a:cubicBezTo>
                <a:cubicBezTo>
                  <a:pt x="2375" y="0"/>
                  <a:pt x="1855" y="327"/>
                  <a:pt x="1582" y="562"/>
                </a:cubicBezTo>
                <a:cubicBezTo>
                  <a:pt x="1431" y="552"/>
                  <a:pt x="855" y="624"/>
                  <a:pt x="855" y="624"/>
                </a:cubicBezTo>
                <a:cubicBezTo>
                  <a:pt x="551" y="663"/>
                  <a:pt x="684" y="795"/>
                  <a:pt x="684" y="795"/>
                </a:cubicBezTo>
                <a:cubicBezTo>
                  <a:pt x="1099" y="1209"/>
                  <a:pt x="1099" y="1209"/>
                  <a:pt x="1099" y="1209"/>
                </a:cubicBezTo>
                <a:cubicBezTo>
                  <a:pt x="884" y="1916"/>
                  <a:pt x="1014" y="2047"/>
                  <a:pt x="978" y="2218"/>
                </a:cubicBezTo>
                <a:cubicBezTo>
                  <a:pt x="942" y="2389"/>
                  <a:pt x="655" y="2319"/>
                  <a:pt x="336" y="2339"/>
                </a:cubicBezTo>
                <a:cubicBezTo>
                  <a:pt x="18" y="2359"/>
                  <a:pt x="0" y="2473"/>
                  <a:pt x="111" y="2565"/>
                </a:cubicBezTo>
                <a:cubicBezTo>
                  <a:pt x="194" y="2634"/>
                  <a:pt x="436" y="2727"/>
                  <a:pt x="550" y="2769"/>
                </a:cubicBezTo>
                <a:cubicBezTo>
                  <a:pt x="577" y="2783"/>
                  <a:pt x="616" y="2814"/>
                  <a:pt x="643" y="2883"/>
                </a:cubicBezTo>
                <a:cubicBezTo>
                  <a:pt x="688" y="3005"/>
                  <a:pt x="772" y="3213"/>
                  <a:pt x="835" y="3289"/>
                </a:cubicBezTo>
                <a:cubicBezTo>
                  <a:pt x="927" y="3399"/>
                  <a:pt x="1041" y="3382"/>
                  <a:pt x="1061" y="3063"/>
                </a:cubicBezTo>
                <a:cubicBezTo>
                  <a:pt x="1081" y="2744"/>
                  <a:pt x="1011" y="2458"/>
                  <a:pt x="1182" y="2421"/>
                </a:cubicBezTo>
                <a:cubicBezTo>
                  <a:pt x="1353" y="2385"/>
                  <a:pt x="1483" y="2515"/>
                  <a:pt x="2190" y="2299"/>
                </a:cubicBezTo>
                <a:cubicBezTo>
                  <a:pt x="2605" y="2713"/>
                  <a:pt x="2605" y="2713"/>
                  <a:pt x="2605" y="2713"/>
                </a:cubicBezTo>
                <a:cubicBezTo>
                  <a:pt x="2605" y="2713"/>
                  <a:pt x="2737" y="2847"/>
                  <a:pt x="2775" y="2543"/>
                </a:cubicBezTo>
                <a:cubicBezTo>
                  <a:pt x="2775" y="2543"/>
                  <a:pt x="2847" y="1967"/>
                  <a:pt x="2837" y="1816"/>
                </a:cubicBezTo>
                <a:cubicBezTo>
                  <a:pt x="3072" y="1542"/>
                  <a:pt x="3399" y="1022"/>
                  <a:pt x="3294" y="436"/>
                </a:cubicBezTo>
                <a:cubicBezTo>
                  <a:pt x="3280" y="360"/>
                  <a:pt x="3244" y="266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09"/>
                  <a:pt x="3188" y="209"/>
                  <a:pt x="3188" y="209"/>
                </a:cubicBezTo>
                <a:cubicBezTo>
                  <a:pt x="3188" y="209"/>
                  <a:pt x="3188" y="209"/>
                  <a:pt x="3188" y="209"/>
                </a:cubicBezTo>
                <a:close/>
                <a:moveTo>
                  <a:pt x="2864" y="824"/>
                </a:moveTo>
                <a:cubicBezTo>
                  <a:pt x="2786" y="902"/>
                  <a:pt x="2657" y="900"/>
                  <a:pt x="2578" y="821"/>
                </a:cubicBezTo>
                <a:cubicBezTo>
                  <a:pt x="2497" y="740"/>
                  <a:pt x="2496" y="612"/>
                  <a:pt x="2574" y="534"/>
                </a:cubicBezTo>
                <a:cubicBezTo>
                  <a:pt x="2652" y="456"/>
                  <a:pt x="2780" y="457"/>
                  <a:pt x="2861" y="537"/>
                </a:cubicBezTo>
                <a:cubicBezTo>
                  <a:pt x="2940" y="617"/>
                  <a:pt x="2942" y="746"/>
                  <a:pt x="2864" y="824"/>
                </a:cubicBezTo>
                <a:cubicBezTo>
                  <a:pt x="2864" y="824"/>
                  <a:pt x="2864" y="824"/>
                  <a:pt x="2864" y="824"/>
                </a:cubicBezTo>
                <a:close/>
              </a:path>
            </a:pathLst>
          </a:cu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9" name="任意多边形: 形状 36"/>
          <p:cNvSpPr/>
          <p:nvPr/>
        </p:nvSpPr>
        <p:spPr bwMode="auto">
          <a:xfrm rot="18988399" flipH="1">
            <a:off x="8912117" y="3017467"/>
            <a:ext cx="1203050" cy="1201446"/>
          </a:xfrm>
          <a:custGeom>
            <a:avLst/>
            <a:gdLst>
              <a:gd name="T0" fmla="*/ 3188 w 3399"/>
              <a:gd name="T1" fmla="*/ 209 h 3399"/>
              <a:gd name="T2" fmla="*/ 2961 w 3399"/>
              <a:gd name="T3" fmla="*/ 104 h 3399"/>
              <a:gd name="T4" fmla="*/ 1582 w 3399"/>
              <a:gd name="T5" fmla="*/ 562 h 3399"/>
              <a:gd name="T6" fmla="*/ 855 w 3399"/>
              <a:gd name="T7" fmla="*/ 624 h 3399"/>
              <a:gd name="T8" fmla="*/ 684 w 3399"/>
              <a:gd name="T9" fmla="*/ 795 h 3399"/>
              <a:gd name="T10" fmla="*/ 1099 w 3399"/>
              <a:gd name="T11" fmla="*/ 1209 h 3399"/>
              <a:gd name="T12" fmla="*/ 978 w 3399"/>
              <a:gd name="T13" fmla="*/ 2218 h 3399"/>
              <a:gd name="T14" fmla="*/ 336 w 3399"/>
              <a:gd name="T15" fmla="*/ 2339 h 3399"/>
              <a:gd name="T16" fmla="*/ 111 w 3399"/>
              <a:gd name="T17" fmla="*/ 2565 h 3399"/>
              <a:gd name="T18" fmla="*/ 550 w 3399"/>
              <a:gd name="T19" fmla="*/ 2769 h 3399"/>
              <a:gd name="T20" fmla="*/ 643 w 3399"/>
              <a:gd name="T21" fmla="*/ 2883 h 3399"/>
              <a:gd name="T22" fmla="*/ 835 w 3399"/>
              <a:gd name="T23" fmla="*/ 3289 h 3399"/>
              <a:gd name="T24" fmla="*/ 1061 w 3399"/>
              <a:gd name="T25" fmla="*/ 3063 h 3399"/>
              <a:gd name="T26" fmla="*/ 1182 w 3399"/>
              <a:gd name="T27" fmla="*/ 2421 h 3399"/>
              <a:gd name="T28" fmla="*/ 2190 w 3399"/>
              <a:gd name="T29" fmla="*/ 2299 h 3399"/>
              <a:gd name="T30" fmla="*/ 2605 w 3399"/>
              <a:gd name="T31" fmla="*/ 2713 h 3399"/>
              <a:gd name="T32" fmla="*/ 2775 w 3399"/>
              <a:gd name="T33" fmla="*/ 2543 h 3399"/>
              <a:gd name="T34" fmla="*/ 2837 w 3399"/>
              <a:gd name="T35" fmla="*/ 1816 h 3399"/>
              <a:gd name="T36" fmla="*/ 3294 w 3399"/>
              <a:gd name="T37" fmla="*/ 436 h 3399"/>
              <a:gd name="T38" fmla="*/ 3188 w 3399"/>
              <a:gd name="T39" fmla="*/ 210 h 3399"/>
              <a:gd name="T40" fmla="*/ 3188 w 3399"/>
              <a:gd name="T41" fmla="*/ 210 h 3399"/>
              <a:gd name="T42" fmla="*/ 3188 w 3399"/>
              <a:gd name="T43" fmla="*/ 210 h 3399"/>
              <a:gd name="T44" fmla="*/ 3188 w 3399"/>
              <a:gd name="T45" fmla="*/ 209 h 3399"/>
              <a:gd name="T46" fmla="*/ 3188 w 3399"/>
              <a:gd name="T47" fmla="*/ 209 h 3399"/>
              <a:gd name="T48" fmla="*/ 2864 w 3399"/>
              <a:gd name="T49" fmla="*/ 824 h 3399"/>
              <a:gd name="T50" fmla="*/ 2578 w 3399"/>
              <a:gd name="T51" fmla="*/ 821 h 3399"/>
              <a:gd name="T52" fmla="*/ 2574 w 3399"/>
              <a:gd name="T53" fmla="*/ 534 h 3399"/>
              <a:gd name="T54" fmla="*/ 2861 w 3399"/>
              <a:gd name="T55" fmla="*/ 537 h 3399"/>
              <a:gd name="T56" fmla="*/ 2864 w 3399"/>
              <a:gd name="T57" fmla="*/ 824 h 3399"/>
              <a:gd name="T58" fmla="*/ 2864 w 3399"/>
              <a:gd name="T59" fmla="*/ 824 h 3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99" h="3399">
                <a:moveTo>
                  <a:pt x="3188" y="209"/>
                </a:moveTo>
                <a:cubicBezTo>
                  <a:pt x="3132" y="154"/>
                  <a:pt x="3037" y="117"/>
                  <a:pt x="2961" y="104"/>
                </a:cubicBezTo>
                <a:cubicBezTo>
                  <a:pt x="2375" y="0"/>
                  <a:pt x="1855" y="327"/>
                  <a:pt x="1582" y="562"/>
                </a:cubicBezTo>
                <a:cubicBezTo>
                  <a:pt x="1431" y="552"/>
                  <a:pt x="855" y="624"/>
                  <a:pt x="855" y="624"/>
                </a:cubicBezTo>
                <a:cubicBezTo>
                  <a:pt x="551" y="663"/>
                  <a:pt x="684" y="795"/>
                  <a:pt x="684" y="795"/>
                </a:cubicBezTo>
                <a:cubicBezTo>
                  <a:pt x="1099" y="1209"/>
                  <a:pt x="1099" y="1209"/>
                  <a:pt x="1099" y="1209"/>
                </a:cubicBezTo>
                <a:cubicBezTo>
                  <a:pt x="884" y="1916"/>
                  <a:pt x="1014" y="2047"/>
                  <a:pt x="978" y="2218"/>
                </a:cubicBezTo>
                <a:cubicBezTo>
                  <a:pt x="942" y="2389"/>
                  <a:pt x="655" y="2319"/>
                  <a:pt x="336" y="2339"/>
                </a:cubicBezTo>
                <a:cubicBezTo>
                  <a:pt x="18" y="2359"/>
                  <a:pt x="0" y="2473"/>
                  <a:pt x="111" y="2565"/>
                </a:cubicBezTo>
                <a:cubicBezTo>
                  <a:pt x="194" y="2634"/>
                  <a:pt x="436" y="2727"/>
                  <a:pt x="550" y="2769"/>
                </a:cubicBezTo>
                <a:cubicBezTo>
                  <a:pt x="577" y="2783"/>
                  <a:pt x="616" y="2814"/>
                  <a:pt x="643" y="2883"/>
                </a:cubicBezTo>
                <a:cubicBezTo>
                  <a:pt x="688" y="3005"/>
                  <a:pt x="772" y="3213"/>
                  <a:pt x="835" y="3289"/>
                </a:cubicBezTo>
                <a:cubicBezTo>
                  <a:pt x="927" y="3399"/>
                  <a:pt x="1041" y="3382"/>
                  <a:pt x="1061" y="3063"/>
                </a:cubicBezTo>
                <a:cubicBezTo>
                  <a:pt x="1081" y="2744"/>
                  <a:pt x="1011" y="2458"/>
                  <a:pt x="1182" y="2421"/>
                </a:cubicBezTo>
                <a:cubicBezTo>
                  <a:pt x="1353" y="2385"/>
                  <a:pt x="1483" y="2515"/>
                  <a:pt x="2190" y="2299"/>
                </a:cubicBezTo>
                <a:cubicBezTo>
                  <a:pt x="2605" y="2713"/>
                  <a:pt x="2605" y="2713"/>
                  <a:pt x="2605" y="2713"/>
                </a:cubicBezTo>
                <a:cubicBezTo>
                  <a:pt x="2605" y="2713"/>
                  <a:pt x="2737" y="2847"/>
                  <a:pt x="2775" y="2543"/>
                </a:cubicBezTo>
                <a:cubicBezTo>
                  <a:pt x="2775" y="2543"/>
                  <a:pt x="2847" y="1967"/>
                  <a:pt x="2837" y="1816"/>
                </a:cubicBezTo>
                <a:cubicBezTo>
                  <a:pt x="3072" y="1542"/>
                  <a:pt x="3399" y="1022"/>
                  <a:pt x="3294" y="436"/>
                </a:cubicBezTo>
                <a:cubicBezTo>
                  <a:pt x="3280" y="360"/>
                  <a:pt x="3244" y="266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10"/>
                  <a:pt x="3188" y="210"/>
                  <a:pt x="3188" y="210"/>
                </a:cubicBezTo>
                <a:cubicBezTo>
                  <a:pt x="3188" y="209"/>
                  <a:pt x="3188" y="209"/>
                  <a:pt x="3188" y="209"/>
                </a:cubicBezTo>
                <a:cubicBezTo>
                  <a:pt x="3188" y="209"/>
                  <a:pt x="3188" y="209"/>
                  <a:pt x="3188" y="209"/>
                </a:cubicBezTo>
                <a:close/>
                <a:moveTo>
                  <a:pt x="2864" y="824"/>
                </a:moveTo>
                <a:cubicBezTo>
                  <a:pt x="2786" y="902"/>
                  <a:pt x="2657" y="900"/>
                  <a:pt x="2578" y="821"/>
                </a:cubicBezTo>
                <a:cubicBezTo>
                  <a:pt x="2497" y="740"/>
                  <a:pt x="2496" y="612"/>
                  <a:pt x="2574" y="534"/>
                </a:cubicBezTo>
                <a:cubicBezTo>
                  <a:pt x="2652" y="456"/>
                  <a:pt x="2780" y="457"/>
                  <a:pt x="2861" y="537"/>
                </a:cubicBezTo>
                <a:cubicBezTo>
                  <a:pt x="2940" y="617"/>
                  <a:pt x="2942" y="746"/>
                  <a:pt x="2864" y="824"/>
                </a:cubicBezTo>
                <a:cubicBezTo>
                  <a:pt x="2864" y="824"/>
                  <a:pt x="2864" y="824"/>
                  <a:pt x="2864" y="824"/>
                </a:cubicBezTo>
                <a:close/>
              </a:path>
            </a:pathLst>
          </a:cu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70838" y="4468013"/>
            <a:ext cx="2642805" cy="1325949"/>
            <a:chOff x="8291908" y="1998437"/>
            <a:chExt cx="2642805" cy="1325949"/>
          </a:xfrm>
        </p:grpSpPr>
        <p:sp>
          <p:nvSpPr>
            <p:cNvPr id="11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商业模式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94758" y="3479721"/>
            <a:ext cx="2642805" cy="1325949"/>
            <a:chOff x="8291908" y="1998437"/>
            <a:chExt cx="2642805" cy="1325949"/>
          </a:xfrm>
        </p:grpSpPr>
        <p:sp>
          <p:nvSpPr>
            <p:cNvPr id="14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商业模式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78038" y="4468013"/>
            <a:ext cx="2642805" cy="1325949"/>
            <a:chOff x="8291908" y="1998437"/>
            <a:chExt cx="2642805" cy="1325949"/>
          </a:xfrm>
        </p:grpSpPr>
        <p:sp>
          <p:nvSpPr>
            <p:cNvPr id="17" name="TextBox 63"/>
            <p:cNvSpPr txBox="1"/>
            <p:nvPr/>
          </p:nvSpPr>
          <p:spPr>
            <a:xfrm>
              <a:off x="8615162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商业模式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64"/>
            <p:cNvSpPr txBox="1"/>
            <p:nvPr/>
          </p:nvSpPr>
          <p:spPr>
            <a:xfrm>
              <a:off x="8291908" y="2391865"/>
              <a:ext cx="264280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二、市场透视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4470" y="2249908"/>
            <a:ext cx="2712004" cy="3593705"/>
            <a:chOff x="858189" y="1985956"/>
            <a:chExt cx="2712004" cy="3593705"/>
          </a:xfrm>
        </p:grpSpPr>
        <p:grpSp>
          <p:nvGrpSpPr>
            <p:cNvPr id="8" name="Group 1"/>
            <p:cNvGrpSpPr/>
            <p:nvPr/>
          </p:nvGrpSpPr>
          <p:grpSpPr>
            <a:xfrm>
              <a:off x="1056506" y="1985956"/>
              <a:ext cx="2315371" cy="3593705"/>
              <a:chOff x="1044412" y="1985956"/>
              <a:chExt cx="2315371" cy="3593705"/>
            </a:xfrm>
          </p:grpSpPr>
          <p:sp>
            <p:nvSpPr>
              <p:cNvPr id="10" name="Rectangle 3"/>
              <p:cNvSpPr/>
              <p:nvPr/>
            </p:nvSpPr>
            <p:spPr>
              <a:xfrm>
                <a:off x="1194397" y="1985956"/>
                <a:ext cx="2015400" cy="3593705"/>
              </a:xfrm>
              <a:prstGeom prst="rect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11" name="Rectangle: Rounded Corners 6"/>
              <p:cNvSpPr/>
              <p:nvPr/>
            </p:nvSpPr>
            <p:spPr>
              <a:xfrm>
                <a:off x="1044412" y="1985958"/>
                <a:ext cx="2315371" cy="804943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12" name="TextBox 7"/>
              <p:cNvSpPr txBox="1"/>
              <p:nvPr/>
            </p:nvSpPr>
            <p:spPr>
              <a:xfrm>
                <a:off x="1067957" y="2212857"/>
                <a:ext cx="2268276" cy="287323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消费人群</a:t>
                </a:r>
                <a:endParaRPr lang="zh-CN" altLang="en-US" sz="2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Rectangle: Rounded Corners 9"/>
              <p:cNvSpPr/>
              <p:nvPr/>
            </p:nvSpPr>
            <p:spPr>
              <a:xfrm>
                <a:off x="1044412" y="4994220"/>
                <a:ext cx="2315371" cy="585441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14" name="TextBox 10"/>
              <p:cNvSpPr txBox="1"/>
              <p:nvPr/>
            </p:nvSpPr>
            <p:spPr>
              <a:xfrm>
                <a:off x="1067957" y="5163829"/>
                <a:ext cx="2268280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858189" y="2982874"/>
              <a:ext cx="2712004" cy="1819373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81096" y="2249908"/>
            <a:ext cx="2712004" cy="3593705"/>
            <a:chOff x="858189" y="1985956"/>
            <a:chExt cx="2712004" cy="3593705"/>
          </a:xfrm>
        </p:grpSpPr>
        <p:grpSp>
          <p:nvGrpSpPr>
            <p:cNvPr id="16" name="Group 1"/>
            <p:cNvGrpSpPr/>
            <p:nvPr/>
          </p:nvGrpSpPr>
          <p:grpSpPr>
            <a:xfrm>
              <a:off x="1056506" y="1985956"/>
              <a:ext cx="2315371" cy="3593705"/>
              <a:chOff x="1044412" y="1985956"/>
              <a:chExt cx="2315371" cy="3593705"/>
            </a:xfrm>
          </p:grpSpPr>
          <p:sp>
            <p:nvSpPr>
              <p:cNvPr id="18" name="Rectangle 3"/>
              <p:cNvSpPr/>
              <p:nvPr/>
            </p:nvSpPr>
            <p:spPr>
              <a:xfrm>
                <a:off x="1194397" y="1985956"/>
                <a:ext cx="2015400" cy="3593705"/>
              </a:xfrm>
              <a:prstGeom prst="rect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19" name="Rectangle: Rounded Corners 6"/>
              <p:cNvSpPr/>
              <p:nvPr/>
            </p:nvSpPr>
            <p:spPr>
              <a:xfrm>
                <a:off x="1044412" y="1985958"/>
                <a:ext cx="2315371" cy="804943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20" name="TextBox 7"/>
              <p:cNvSpPr txBox="1"/>
              <p:nvPr/>
            </p:nvSpPr>
            <p:spPr>
              <a:xfrm>
                <a:off x="1067957" y="2212857"/>
                <a:ext cx="2268276" cy="287323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消费人群</a:t>
                </a:r>
                <a:endParaRPr lang="zh-CN" altLang="en-US" sz="2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Rectangle: Rounded Corners 9"/>
              <p:cNvSpPr/>
              <p:nvPr/>
            </p:nvSpPr>
            <p:spPr>
              <a:xfrm>
                <a:off x="1044412" y="4994220"/>
                <a:ext cx="2315371" cy="585441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22" name="TextBox 10"/>
              <p:cNvSpPr txBox="1"/>
              <p:nvPr/>
            </p:nvSpPr>
            <p:spPr>
              <a:xfrm>
                <a:off x="1067957" y="5163829"/>
                <a:ext cx="2268280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858189" y="2982874"/>
              <a:ext cx="2712004" cy="1819373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07722" y="2249908"/>
            <a:ext cx="2712004" cy="3593705"/>
            <a:chOff x="858189" y="1985956"/>
            <a:chExt cx="2712004" cy="3593705"/>
          </a:xfrm>
        </p:grpSpPr>
        <p:grpSp>
          <p:nvGrpSpPr>
            <p:cNvPr id="24" name="Group 1"/>
            <p:cNvGrpSpPr/>
            <p:nvPr/>
          </p:nvGrpSpPr>
          <p:grpSpPr>
            <a:xfrm>
              <a:off x="1056506" y="1985956"/>
              <a:ext cx="2315371" cy="3593705"/>
              <a:chOff x="1044412" y="1985956"/>
              <a:chExt cx="2315371" cy="3593705"/>
            </a:xfrm>
          </p:grpSpPr>
          <p:sp>
            <p:nvSpPr>
              <p:cNvPr id="26" name="Rectangle 3"/>
              <p:cNvSpPr/>
              <p:nvPr/>
            </p:nvSpPr>
            <p:spPr>
              <a:xfrm>
                <a:off x="1194397" y="1985956"/>
                <a:ext cx="2015400" cy="3593705"/>
              </a:xfrm>
              <a:prstGeom prst="rect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27" name="Rectangle: Rounded Corners 6"/>
              <p:cNvSpPr/>
              <p:nvPr/>
            </p:nvSpPr>
            <p:spPr>
              <a:xfrm>
                <a:off x="1044412" y="1985958"/>
                <a:ext cx="2315371" cy="804943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28" name="TextBox 7"/>
              <p:cNvSpPr txBox="1"/>
              <p:nvPr/>
            </p:nvSpPr>
            <p:spPr>
              <a:xfrm>
                <a:off x="1067957" y="2212857"/>
                <a:ext cx="2268276" cy="287323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消费人群</a:t>
                </a:r>
                <a:endParaRPr lang="zh-CN" altLang="en-US" sz="2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Rectangle: Rounded Corners 9"/>
              <p:cNvSpPr/>
              <p:nvPr/>
            </p:nvSpPr>
            <p:spPr>
              <a:xfrm>
                <a:off x="1044412" y="4994220"/>
                <a:ext cx="2315371" cy="585441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30" name="TextBox 10"/>
              <p:cNvSpPr txBox="1"/>
              <p:nvPr/>
            </p:nvSpPr>
            <p:spPr>
              <a:xfrm>
                <a:off x="1067957" y="5163829"/>
                <a:ext cx="2268280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858189" y="2982874"/>
              <a:ext cx="2712004" cy="1819373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134348" y="2249908"/>
            <a:ext cx="2712004" cy="3593705"/>
            <a:chOff x="858189" y="1985956"/>
            <a:chExt cx="2712004" cy="3593705"/>
          </a:xfrm>
        </p:grpSpPr>
        <p:grpSp>
          <p:nvGrpSpPr>
            <p:cNvPr id="32" name="Group 1"/>
            <p:cNvGrpSpPr/>
            <p:nvPr/>
          </p:nvGrpSpPr>
          <p:grpSpPr>
            <a:xfrm>
              <a:off x="1056506" y="1985956"/>
              <a:ext cx="2315371" cy="3593705"/>
              <a:chOff x="1044412" y="1985956"/>
              <a:chExt cx="2315371" cy="3593705"/>
            </a:xfrm>
          </p:grpSpPr>
          <p:sp>
            <p:nvSpPr>
              <p:cNvPr id="34" name="Rectangle 3"/>
              <p:cNvSpPr/>
              <p:nvPr/>
            </p:nvSpPr>
            <p:spPr>
              <a:xfrm>
                <a:off x="1194397" y="1985956"/>
                <a:ext cx="2015400" cy="3593705"/>
              </a:xfrm>
              <a:prstGeom prst="rect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35" name="Rectangle: Rounded Corners 6"/>
              <p:cNvSpPr/>
              <p:nvPr/>
            </p:nvSpPr>
            <p:spPr>
              <a:xfrm>
                <a:off x="1044412" y="1985958"/>
                <a:ext cx="2315371" cy="804943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36" name="TextBox 7"/>
              <p:cNvSpPr txBox="1"/>
              <p:nvPr/>
            </p:nvSpPr>
            <p:spPr>
              <a:xfrm>
                <a:off x="1067957" y="2212857"/>
                <a:ext cx="2268276" cy="287323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消费人群</a:t>
                </a:r>
                <a:endParaRPr lang="zh-CN" altLang="en-US" sz="2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Rectangle: Rounded Corners 9"/>
              <p:cNvSpPr/>
              <p:nvPr/>
            </p:nvSpPr>
            <p:spPr>
              <a:xfrm>
                <a:off x="1044412" y="4994220"/>
                <a:ext cx="2315371" cy="585441"/>
              </a:xfrm>
              <a:prstGeom prst="roundRect">
                <a:avLst>
                  <a:gd name="adj" fmla="val 3503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sz="2400" dirty="0">
                  <a:cs typeface="+mn-ea"/>
                  <a:sym typeface="+mn-lt"/>
                </a:endParaRPr>
              </a:p>
            </p:txBody>
          </p:sp>
          <p:sp>
            <p:nvSpPr>
              <p:cNvPr id="38" name="TextBox 10"/>
              <p:cNvSpPr txBox="1"/>
              <p:nvPr/>
            </p:nvSpPr>
            <p:spPr>
              <a:xfrm>
                <a:off x="1067957" y="5163829"/>
                <a:ext cx="2268280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Autofit/>
              </a:bodyPr>
              <a:lstStyle/>
              <a:p>
                <a:pPr algn="ctr"/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20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858189" y="2982874"/>
              <a:ext cx="2712004" cy="1819373"/>
            </a:xfrm>
            <a:prstGeom prst="rect">
              <a:avLst/>
            </a:prstGeom>
            <a:blipFill>
              <a:blip r:embed="rId4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839413" y="3244569"/>
            <a:ext cx="52432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整体规划</a:t>
            </a:r>
            <a:endParaRPr lang="zh-CN" altLang="en-US" sz="40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516030" y="4001495"/>
            <a:ext cx="589004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We have many PowerPoint 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templates</a:t>
            </a: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96286" y="1662780"/>
            <a:ext cx="2929530" cy="186204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1500" dirty="0">
                <a:solidFill>
                  <a:srgbClr val="387600"/>
                </a:solidFill>
                <a:cs typeface="+mn-ea"/>
                <a:sym typeface="+mn-lt"/>
              </a:rPr>
              <a:t>03</a:t>
            </a:r>
            <a:endParaRPr lang="zh-CN" altLang="en-US" sz="11500" dirty="0">
              <a:solidFill>
                <a:srgbClr val="3876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三、整体规划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39" name="Rectangle 51"/>
          <p:cNvSpPr/>
          <p:nvPr/>
        </p:nvSpPr>
        <p:spPr>
          <a:xfrm>
            <a:off x="6068051" y="1251300"/>
            <a:ext cx="45719" cy="5220580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655875" y="2745471"/>
            <a:ext cx="870071" cy="870071"/>
            <a:chOff x="5676195" y="2684511"/>
            <a:chExt cx="870071" cy="870071"/>
          </a:xfrm>
        </p:grpSpPr>
        <p:sp>
          <p:nvSpPr>
            <p:cNvPr id="40" name="椭圆 39"/>
            <p:cNvSpPr/>
            <p:nvPr/>
          </p:nvSpPr>
          <p:spPr>
            <a:xfrm>
              <a:off x="5728966" y="2737282"/>
              <a:ext cx="764527" cy="764527"/>
            </a:xfrm>
            <a:prstGeom prst="ellipse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676195" y="2684511"/>
              <a:ext cx="870071" cy="870071"/>
            </a:xfrm>
            <a:prstGeom prst="ellipse">
              <a:avLst/>
            </a:prstGeom>
            <a:noFill/>
            <a:ln w="63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KSO_Shape"/>
            <p:cNvSpPr/>
            <p:nvPr/>
          </p:nvSpPr>
          <p:spPr>
            <a:xfrm>
              <a:off x="5967116" y="2937507"/>
              <a:ext cx="288229" cy="364080"/>
            </a:xfrm>
            <a:custGeom>
              <a:avLst/>
              <a:gdLst>
                <a:gd name="connsiteX0" fmla="*/ 1837010 w 4772887"/>
                <a:gd name="connsiteY0" fmla="*/ 5450128 h 6032500"/>
                <a:gd name="connsiteX1" fmla="*/ 2935877 w 4772887"/>
                <a:gd name="connsiteY1" fmla="*/ 5450128 h 6032500"/>
                <a:gd name="connsiteX2" fmla="*/ 2938893 w 4772887"/>
                <a:gd name="connsiteY2" fmla="*/ 5480050 h 6032500"/>
                <a:gd name="connsiteX3" fmla="*/ 2386443 w 4772887"/>
                <a:gd name="connsiteY3" fmla="*/ 6032500 h 6032500"/>
                <a:gd name="connsiteX4" fmla="*/ 1833993 w 4772887"/>
                <a:gd name="connsiteY4" fmla="*/ 5480050 h 6032500"/>
                <a:gd name="connsiteX5" fmla="*/ 2386443 w 4772887"/>
                <a:gd name="connsiteY5" fmla="*/ 0 h 6032500"/>
                <a:gd name="connsiteX6" fmla="*/ 2938893 w 4772887"/>
                <a:gd name="connsiteY6" fmla="*/ 552450 h 6032500"/>
                <a:gd name="connsiteX7" fmla="*/ 2938893 w 4772887"/>
                <a:gd name="connsiteY7" fmla="*/ 667402 h 6032500"/>
                <a:gd name="connsiteX8" fmla="*/ 3023664 w 4772887"/>
                <a:gd name="connsiteY8" fmla="*/ 689199 h 6032500"/>
                <a:gd name="connsiteX9" fmla="*/ 4069193 w 4772887"/>
                <a:gd name="connsiteY9" fmla="*/ 2110322 h 6032500"/>
                <a:gd name="connsiteX10" fmla="*/ 4069193 w 4772887"/>
                <a:gd name="connsiteY10" fmla="*/ 3439578 h 6032500"/>
                <a:gd name="connsiteX11" fmla="*/ 4002295 w 4772887"/>
                <a:gd name="connsiteY11" fmla="*/ 3882070 h 6032500"/>
                <a:gd name="connsiteX12" fmla="*/ 3986838 w 4772887"/>
                <a:gd name="connsiteY12" fmla="*/ 3924300 h 6032500"/>
                <a:gd name="connsiteX13" fmla="*/ 4207737 w 4772887"/>
                <a:gd name="connsiteY13" fmla="*/ 3924300 h 6032500"/>
                <a:gd name="connsiteX14" fmla="*/ 4772887 w 4772887"/>
                <a:gd name="connsiteY14" fmla="*/ 4489450 h 6032500"/>
                <a:gd name="connsiteX15" fmla="*/ 4772887 w 4772887"/>
                <a:gd name="connsiteY15" fmla="*/ 4914895 h 6032500"/>
                <a:gd name="connsiteX16" fmla="*/ 4633182 w 4772887"/>
                <a:gd name="connsiteY16" fmla="*/ 5054600 h 6032500"/>
                <a:gd name="connsiteX17" fmla="*/ 139705 w 4772887"/>
                <a:gd name="connsiteY17" fmla="*/ 5054600 h 6032500"/>
                <a:gd name="connsiteX18" fmla="*/ 0 w 4772887"/>
                <a:gd name="connsiteY18" fmla="*/ 4914895 h 6032500"/>
                <a:gd name="connsiteX19" fmla="*/ 0 w 4772887"/>
                <a:gd name="connsiteY19" fmla="*/ 4489450 h 6032500"/>
                <a:gd name="connsiteX20" fmla="*/ 565150 w 4772887"/>
                <a:gd name="connsiteY20" fmla="*/ 3924300 h 6032500"/>
                <a:gd name="connsiteX21" fmla="*/ 786048 w 4772887"/>
                <a:gd name="connsiteY21" fmla="*/ 3924300 h 6032500"/>
                <a:gd name="connsiteX22" fmla="*/ 770591 w 4772887"/>
                <a:gd name="connsiteY22" fmla="*/ 3882070 h 6032500"/>
                <a:gd name="connsiteX23" fmla="*/ 703693 w 4772887"/>
                <a:gd name="connsiteY23" fmla="*/ 3439578 h 6032500"/>
                <a:gd name="connsiteX24" fmla="*/ 703693 w 4772887"/>
                <a:gd name="connsiteY24" fmla="*/ 2110322 h 6032500"/>
                <a:gd name="connsiteX25" fmla="*/ 1749223 w 4772887"/>
                <a:gd name="connsiteY25" fmla="*/ 689199 h 6032500"/>
                <a:gd name="connsiteX26" fmla="*/ 1833993 w 4772887"/>
                <a:gd name="connsiteY26" fmla="*/ 667402 h 6032500"/>
                <a:gd name="connsiteX27" fmla="*/ 1833993 w 4772887"/>
                <a:gd name="connsiteY27" fmla="*/ 552450 h 6032500"/>
                <a:gd name="connsiteX28" fmla="*/ 2386443 w 4772887"/>
                <a:gd name="connsiteY28" fmla="*/ 0 h 603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72887" h="6032500">
                  <a:moveTo>
                    <a:pt x="1837010" y="5450128"/>
                  </a:moveTo>
                  <a:lnTo>
                    <a:pt x="2935877" y="5450128"/>
                  </a:lnTo>
                  <a:lnTo>
                    <a:pt x="2938893" y="5480050"/>
                  </a:lnTo>
                  <a:cubicBezTo>
                    <a:pt x="2938893" y="5785160"/>
                    <a:pt x="2691553" y="6032500"/>
                    <a:pt x="2386443" y="6032500"/>
                  </a:cubicBezTo>
                  <a:cubicBezTo>
                    <a:pt x="2081333" y="6032500"/>
                    <a:pt x="1833993" y="5785160"/>
                    <a:pt x="1833993" y="5480050"/>
                  </a:cubicBezTo>
                  <a:close/>
                  <a:moveTo>
                    <a:pt x="2386443" y="0"/>
                  </a:moveTo>
                  <a:cubicBezTo>
                    <a:pt x="2691553" y="0"/>
                    <a:pt x="2938893" y="247340"/>
                    <a:pt x="2938893" y="552450"/>
                  </a:cubicBezTo>
                  <a:lnTo>
                    <a:pt x="2938893" y="667402"/>
                  </a:lnTo>
                  <a:lnTo>
                    <a:pt x="3023664" y="689199"/>
                  </a:lnTo>
                  <a:cubicBezTo>
                    <a:pt x="3629391" y="877599"/>
                    <a:pt x="4069193" y="1442600"/>
                    <a:pt x="4069193" y="2110322"/>
                  </a:cubicBezTo>
                  <a:lnTo>
                    <a:pt x="4069193" y="3439578"/>
                  </a:lnTo>
                  <a:cubicBezTo>
                    <a:pt x="4069193" y="3593668"/>
                    <a:pt x="4045772" y="3742287"/>
                    <a:pt x="4002295" y="3882070"/>
                  </a:cubicBezTo>
                  <a:lnTo>
                    <a:pt x="3986838" y="3924300"/>
                  </a:lnTo>
                  <a:lnTo>
                    <a:pt x="4207737" y="3924300"/>
                  </a:lnTo>
                  <a:cubicBezTo>
                    <a:pt x="4519861" y="3924300"/>
                    <a:pt x="4772887" y="4177326"/>
                    <a:pt x="4772887" y="4489450"/>
                  </a:cubicBezTo>
                  <a:lnTo>
                    <a:pt x="4772887" y="4914895"/>
                  </a:lnTo>
                  <a:cubicBezTo>
                    <a:pt x="4772887" y="4992052"/>
                    <a:pt x="4710339" y="5054600"/>
                    <a:pt x="4633182" y="5054600"/>
                  </a:cubicBezTo>
                  <a:lnTo>
                    <a:pt x="139705" y="5054600"/>
                  </a:lnTo>
                  <a:cubicBezTo>
                    <a:pt x="62548" y="5054600"/>
                    <a:pt x="0" y="4992052"/>
                    <a:pt x="0" y="4914895"/>
                  </a:cubicBezTo>
                  <a:lnTo>
                    <a:pt x="0" y="4489450"/>
                  </a:lnTo>
                  <a:cubicBezTo>
                    <a:pt x="0" y="4177326"/>
                    <a:pt x="253026" y="3924300"/>
                    <a:pt x="565150" y="3924300"/>
                  </a:cubicBezTo>
                  <a:lnTo>
                    <a:pt x="786048" y="3924300"/>
                  </a:lnTo>
                  <a:lnTo>
                    <a:pt x="770591" y="3882070"/>
                  </a:lnTo>
                  <a:cubicBezTo>
                    <a:pt x="727114" y="3742287"/>
                    <a:pt x="703693" y="3593668"/>
                    <a:pt x="703693" y="3439578"/>
                  </a:cubicBezTo>
                  <a:lnTo>
                    <a:pt x="703693" y="2110322"/>
                  </a:lnTo>
                  <a:cubicBezTo>
                    <a:pt x="703693" y="1442600"/>
                    <a:pt x="1143496" y="877599"/>
                    <a:pt x="1749223" y="689199"/>
                  </a:cubicBezTo>
                  <a:lnTo>
                    <a:pt x="1833993" y="667402"/>
                  </a:lnTo>
                  <a:lnTo>
                    <a:pt x="1833993" y="552450"/>
                  </a:lnTo>
                  <a:cubicBezTo>
                    <a:pt x="1833993" y="247340"/>
                    <a:pt x="2081333" y="0"/>
                    <a:pt x="23864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655875" y="4144622"/>
            <a:ext cx="870071" cy="870071"/>
            <a:chOff x="5676195" y="4083662"/>
            <a:chExt cx="870071" cy="870071"/>
          </a:xfrm>
        </p:grpSpPr>
        <p:sp>
          <p:nvSpPr>
            <p:cNvPr id="43" name="椭圆 42"/>
            <p:cNvSpPr/>
            <p:nvPr/>
          </p:nvSpPr>
          <p:spPr>
            <a:xfrm>
              <a:off x="5728966" y="4136433"/>
              <a:ext cx="764527" cy="764527"/>
            </a:xfrm>
            <a:prstGeom prst="ellipse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676195" y="4083662"/>
              <a:ext cx="870071" cy="870071"/>
            </a:xfrm>
            <a:prstGeom prst="ellipse">
              <a:avLst/>
            </a:prstGeom>
            <a:noFill/>
            <a:ln w="63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KSO_Shape"/>
            <p:cNvSpPr/>
            <p:nvPr/>
          </p:nvSpPr>
          <p:spPr bwMode="auto">
            <a:xfrm>
              <a:off x="5916851" y="4377112"/>
              <a:ext cx="402018" cy="323625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655875" y="1346320"/>
            <a:ext cx="870071" cy="870071"/>
            <a:chOff x="5676195" y="1285360"/>
            <a:chExt cx="870071" cy="870071"/>
          </a:xfrm>
        </p:grpSpPr>
        <p:sp>
          <p:nvSpPr>
            <p:cNvPr id="46" name="椭圆 45"/>
            <p:cNvSpPr/>
            <p:nvPr/>
          </p:nvSpPr>
          <p:spPr>
            <a:xfrm>
              <a:off x="5728967" y="1338131"/>
              <a:ext cx="764527" cy="764527"/>
            </a:xfrm>
            <a:prstGeom prst="ellipse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676195" y="1285360"/>
              <a:ext cx="870071" cy="870071"/>
            </a:xfrm>
            <a:prstGeom prst="ellipse">
              <a:avLst/>
            </a:prstGeom>
            <a:noFill/>
            <a:ln w="63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KSO_Shape"/>
            <p:cNvSpPr/>
            <p:nvPr/>
          </p:nvSpPr>
          <p:spPr bwMode="auto">
            <a:xfrm>
              <a:off x="5848210" y="1569075"/>
              <a:ext cx="526043" cy="309488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655875" y="5543773"/>
            <a:ext cx="870071" cy="870071"/>
            <a:chOff x="5676195" y="5482813"/>
            <a:chExt cx="870071" cy="870071"/>
          </a:xfrm>
        </p:grpSpPr>
        <p:sp>
          <p:nvSpPr>
            <p:cNvPr id="49" name="椭圆 48"/>
            <p:cNvSpPr/>
            <p:nvPr/>
          </p:nvSpPr>
          <p:spPr>
            <a:xfrm>
              <a:off x="5728966" y="5535584"/>
              <a:ext cx="764527" cy="764527"/>
            </a:xfrm>
            <a:prstGeom prst="ellipse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676195" y="5482813"/>
              <a:ext cx="870071" cy="870071"/>
            </a:xfrm>
            <a:prstGeom prst="ellipse">
              <a:avLst/>
            </a:prstGeom>
            <a:noFill/>
            <a:ln w="63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1" name="KSO_Shape"/>
            <p:cNvSpPr/>
            <p:nvPr/>
          </p:nvSpPr>
          <p:spPr bwMode="auto">
            <a:xfrm>
              <a:off x="5916851" y="5776263"/>
              <a:ext cx="402018" cy="323625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387549" y="1185227"/>
            <a:ext cx="3101929" cy="1325950"/>
            <a:chOff x="566057" y="2063175"/>
            <a:chExt cx="3101929" cy="1325950"/>
          </a:xfrm>
        </p:grpSpPr>
        <p:sp>
          <p:nvSpPr>
            <p:cNvPr id="69" name="TextBox 61"/>
            <p:cNvSpPr txBox="1"/>
            <p:nvPr/>
          </p:nvSpPr>
          <p:spPr>
            <a:xfrm>
              <a:off x="1671689" y="2063175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餐厅选址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62"/>
            <p:cNvSpPr txBox="1"/>
            <p:nvPr/>
          </p:nvSpPr>
          <p:spPr>
            <a:xfrm>
              <a:off x="566057" y="2456604"/>
              <a:ext cx="3101929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718455" y="2572424"/>
            <a:ext cx="3130835" cy="1325949"/>
            <a:chOff x="8291908" y="1998437"/>
            <a:chExt cx="3130835" cy="1325949"/>
          </a:xfrm>
        </p:grpSpPr>
        <p:sp>
          <p:nvSpPr>
            <p:cNvPr id="72" name="TextBox 63"/>
            <p:cNvSpPr txBox="1"/>
            <p:nvPr/>
          </p:nvSpPr>
          <p:spPr>
            <a:xfrm>
              <a:off x="8291909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餐厅选址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73" name="TextBox 64"/>
            <p:cNvSpPr txBox="1"/>
            <p:nvPr/>
          </p:nvSpPr>
          <p:spPr>
            <a:xfrm>
              <a:off x="8291908" y="2391865"/>
              <a:ext cx="313083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387549" y="3871507"/>
            <a:ext cx="3101929" cy="1325950"/>
            <a:chOff x="566057" y="2063175"/>
            <a:chExt cx="3101929" cy="1325950"/>
          </a:xfrm>
        </p:grpSpPr>
        <p:sp>
          <p:nvSpPr>
            <p:cNvPr id="75" name="TextBox 61"/>
            <p:cNvSpPr txBox="1"/>
            <p:nvPr/>
          </p:nvSpPr>
          <p:spPr>
            <a:xfrm>
              <a:off x="1671689" y="2063175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餐厅选址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76" name="TextBox 62"/>
            <p:cNvSpPr txBox="1"/>
            <p:nvPr/>
          </p:nvSpPr>
          <p:spPr>
            <a:xfrm>
              <a:off x="566057" y="2456604"/>
              <a:ext cx="3101929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720682" y="5329265"/>
            <a:ext cx="3130835" cy="1325949"/>
            <a:chOff x="8291908" y="1998437"/>
            <a:chExt cx="3130835" cy="1325949"/>
          </a:xfrm>
        </p:grpSpPr>
        <p:sp>
          <p:nvSpPr>
            <p:cNvPr id="78" name="TextBox 63"/>
            <p:cNvSpPr txBox="1"/>
            <p:nvPr/>
          </p:nvSpPr>
          <p:spPr>
            <a:xfrm>
              <a:off x="8291909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565"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餐厅选址</a:t>
              </a:r>
              <a:endParaRPr lang="zh-CN" altLang="en-US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79" name="TextBox 64"/>
            <p:cNvSpPr txBox="1"/>
            <p:nvPr/>
          </p:nvSpPr>
          <p:spPr>
            <a:xfrm>
              <a:off x="8291908" y="2391865"/>
              <a:ext cx="3130835" cy="9325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三、整体规划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0" y="1385724"/>
            <a:ext cx="3509268" cy="845011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0" y="2293233"/>
            <a:ext cx="3509268" cy="4153545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80107" y="1390562"/>
            <a:ext cx="4270527" cy="2496963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921473" y="1390562"/>
            <a:ext cx="4270527" cy="2496963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80107" y="3949815"/>
            <a:ext cx="4270527" cy="2496963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921473" y="3949815"/>
            <a:ext cx="4270527" cy="2496963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833381" y="4196922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菜单选择</a:t>
            </a:r>
            <a:endParaRPr lang="en-US" altLang="zh-CN" sz="2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3833381" y="4715952"/>
            <a:ext cx="3850788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206831" y="1687562"/>
            <a:ext cx="2408441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菜单选择</a:t>
            </a:r>
            <a:endParaRPr lang="en-US" altLang="zh-CN" sz="2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8206831" y="2206592"/>
            <a:ext cx="3808706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在此录入上述图表的综合描述说明，在此录入上述图表的综合描述说明，在此录入上述图表的综合描述说明。在此录入上述图表的描述说明，在此录入上述图表的描述说明。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252183" y="1514099"/>
            <a:ext cx="31011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在此录入上述图表的描述说明，在此录入上述图表的综合描述说明。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8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0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1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6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4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0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1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5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6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三、整体规划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156596" y="5361974"/>
            <a:ext cx="2307224" cy="1092748"/>
            <a:chOff x="2156596" y="5260374"/>
            <a:chExt cx="2307224" cy="1092748"/>
          </a:xfrm>
        </p:grpSpPr>
        <p:sp>
          <p:nvSpPr>
            <p:cNvPr id="39" name="Rectangle 26"/>
            <p:cNvSpPr>
              <a:spLocks noChangeArrowheads="1"/>
            </p:cNvSpPr>
            <p:nvPr/>
          </p:nvSpPr>
          <p:spPr bwMode="auto">
            <a:xfrm>
              <a:off x="2156596" y="5540610"/>
              <a:ext cx="2307224" cy="81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详写内容</a:t>
              </a: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r>
                <a:rPr lang="zh-CN" altLang="en-US" sz="12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0" name="TextBox 41"/>
            <p:cNvSpPr txBox="1">
              <a:spLocks noChangeArrowheads="1"/>
            </p:cNvSpPr>
            <p:nvPr/>
          </p:nvSpPr>
          <p:spPr bwMode="auto">
            <a:xfrm>
              <a:off x="2703316" y="5260374"/>
              <a:ext cx="1005365" cy="338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1" tIns="45711" rIns="91421" bIns="45711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5pPr>
              <a:lvl6pPr marL="25146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6pPr>
              <a:lvl7pPr marL="29718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7pPr>
              <a:lvl8pPr marL="34290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8pPr>
              <a:lvl9pPr marL="38862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zh-CN" altLang="en-US" sz="1600" dirty="0">
                  <a:solidFill>
                    <a:srgbClr val="387600"/>
                  </a:solidFill>
                  <a:latin typeface="+mn-lt"/>
                  <a:ea typeface="+mn-ea"/>
                  <a:cs typeface="+mn-ea"/>
                  <a:sym typeface="+mn-lt"/>
                </a:rPr>
                <a:t>人员招聘</a:t>
              </a:r>
              <a:endParaRPr lang="zh-CN" altLang="en-US" sz="1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1" name="AutoShape 115"/>
          <p:cNvSpPr/>
          <p:nvPr/>
        </p:nvSpPr>
        <p:spPr bwMode="auto">
          <a:xfrm>
            <a:off x="3042444" y="4990532"/>
            <a:ext cx="279473" cy="28178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rgbClr val="387600"/>
          </a:solidFill>
          <a:ln>
            <a:noFill/>
          </a:ln>
          <a:effectLst/>
        </p:spPr>
        <p:txBody>
          <a:bodyPr lIns="19051" tIns="19051" rIns="19051" bIns="19051" anchor="ctr"/>
          <a:lstStyle/>
          <a:p>
            <a:pPr defTabSz="171450">
              <a:defRPr/>
            </a:pPr>
            <a:endParaRPr lang="es-ES" sz="1065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2" name="AutoShape 71"/>
          <p:cNvSpPr>
            <a:spLocks noChangeAspect="1"/>
          </p:cNvSpPr>
          <p:nvPr/>
        </p:nvSpPr>
        <p:spPr bwMode="auto">
          <a:xfrm>
            <a:off x="5959441" y="4996883"/>
            <a:ext cx="284236" cy="275431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rgbClr val="387600"/>
          </a:solidFill>
          <a:ln>
            <a:noFill/>
          </a:ln>
          <a:effectLst/>
        </p:spPr>
        <p:txBody>
          <a:bodyPr lIns="19051" tIns="19051" rIns="19051" bIns="19051" anchor="ctr"/>
          <a:lstStyle/>
          <a:p>
            <a:pPr defTabSz="171450">
              <a:defRPr/>
            </a:pPr>
            <a:endParaRPr lang="es-ES" sz="1065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950023" y="5361974"/>
            <a:ext cx="2305871" cy="1092748"/>
            <a:chOff x="4950023" y="5260374"/>
            <a:chExt cx="2305871" cy="1092748"/>
          </a:xfrm>
        </p:grpSpPr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4950023" y="5540610"/>
              <a:ext cx="2305871" cy="81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详写内容</a:t>
              </a: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r>
                <a:rPr lang="zh-CN" altLang="en-US" sz="12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5" name="TextBox 45"/>
            <p:cNvSpPr txBox="1">
              <a:spLocks noChangeArrowheads="1"/>
            </p:cNvSpPr>
            <p:nvPr/>
          </p:nvSpPr>
          <p:spPr bwMode="auto">
            <a:xfrm>
              <a:off x="5606023" y="5260374"/>
              <a:ext cx="1005365" cy="338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1" tIns="45711" rIns="91421" bIns="45711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5pPr>
              <a:lvl6pPr marL="25146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6pPr>
              <a:lvl7pPr marL="29718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7pPr>
              <a:lvl8pPr marL="34290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8pPr>
              <a:lvl9pPr marL="38862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zh-CN" altLang="en-US" sz="1600" dirty="0">
                  <a:solidFill>
                    <a:srgbClr val="387600"/>
                  </a:solidFill>
                  <a:latin typeface="+mn-lt"/>
                  <a:ea typeface="+mn-ea"/>
                  <a:cs typeface="+mn-ea"/>
                  <a:sym typeface="+mn-lt"/>
                </a:rPr>
                <a:t>人员招聘</a:t>
              </a:r>
              <a:endParaRPr lang="zh-CN" altLang="en-US" sz="1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AutoShape 94"/>
          <p:cNvSpPr>
            <a:spLocks noChangeAspect="1"/>
          </p:cNvSpPr>
          <p:nvPr/>
        </p:nvSpPr>
        <p:spPr bwMode="auto">
          <a:xfrm>
            <a:off x="8841503" y="4991326"/>
            <a:ext cx="254067" cy="3000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rgbClr val="387600"/>
          </a:solidFill>
          <a:ln>
            <a:noFill/>
          </a:ln>
          <a:effectLst/>
        </p:spPr>
        <p:txBody>
          <a:bodyPr lIns="19051" tIns="19051" rIns="19051" bIns="19051" anchor="ctr"/>
          <a:lstStyle/>
          <a:p>
            <a:pPr defTabSz="171450">
              <a:defRPr/>
            </a:pPr>
            <a:endParaRPr lang="es-ES" sz="1065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918131" y="5352450"/>
            <a:ext cx="2306328" cy="1102272"/>
            <a:chOff x="7918131" y="5250850"/>
            <a:chExt cx="2306328" cy="1102272"/>
          </a:xfrm>
        </p:grpSpPr>
        <p:sp>
          <p:nvSpPr>
            <p:cNvPr id="48" name="Rectangle 35"/>
            <p:cNvSpPr>
              <a:spLocks noChangeArrowheads="1"/>
            </p:cNvSpPr>
            <p:nvPr/>
          </p:nvSpPr>
          <p:spPr bwMode="auto">
            <a:xfrm>
              <a:off x="7918131" y="5540610"/>
              <a:ext cx="2306328" cy="81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1" tIns="45711" rIns="91421" bIns="45711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详写内容</a:t>
              </a: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r>
                <a:rPr lang="zh-CN" altLang="en-US" sz="12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8480543" y="5250850"/>
              <a:ext cx="1005365" cy="338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1" tIns="45711" rIns="91421" bIns="45711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5pPr>
              <a:lvl6pPr marL="25146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6pPr>
              <a:lvl7pPr marL="29718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7pPr>
              <a:lvl8pPr marL="34290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8pPr>
              <a:lvl9pPr marL="3886200" indent="-228600" defTabSz="182753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Lato Light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zh-CN" altLang="en-US" sz="1600" dirty="0">
                  <a:solidFill>
                    <a:srgbClr val="387600"/>
                  </a:solidFill>
                  <a:latin typeface="+mn-lt"/>
                  <a:ea typeface="+mn-ea"/>
                  <a:cs typeface="+mn-ea"/>
                  <a:sym typeface="+mn-lt"/>
                </a:rPr>
                <a:t>人员招聘</a:t>
              </a:r>
              <a:endParaRPr lang="zh-CN" altLang="en-US" sz="1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005535" y="1514702"/>
            <a:ext cx="2330264" cy="3309937"/>
            <a:chOff x="2005535" y="1413102"/>
            <a:chExt cx="2330264" cy="3309937"/>
          </a:xfrm>
        </p:grpSpPr>
        <p:grpSp>
          <p:nvGrpSpPr>
            <p:cNvPr id="51" name="Group 22"/>
            <p:cNvGrpSpPr/>
            <p:nvPr/>
          </p:nvGrpSpPr>
          <p:grpSpPr bwMode="auto">
            <a:xfrm>
              <a:off x="2005535" y="1413102"/>
              <a:ext cx="2330264" cy="3309937"/>
              <a:chOff x="8099434" y="2121218"/>
              <a:chExt cx="1322388" cy="1878013"/>
            </a:xfrm>
          </p:grpSpPr>
          <p:sp>
            <p:nvSpPr>
              <p:cNvPr id="53" name="Freeform 33"/>
              <p:cNvSpPr/>
              <p:nvPr/>
            </p:nvSpPr>
            <p:spPr bwMode="auto">
              <a:xfrm>
                <a:off x="8099434" y="2121218"/>
                <a:ext cx="1322388" cy="1878013"/>
              </a:xfrm>
              <a:custGeom>
                <a:avLst/>
                <a:gdLst>
                  <a:gd name="T0" fmla="*/ 2096774607 w 834"/>
                  <a:gd name="T1" fmla="*/ 2147483647 h 1183"/>
                  <a:gd name="T2" fmla="*/ 1973583225 w 834"/>
                  <a:gd name="T3" fmla="*/ 2147483647 h 1183"/>
                  <a:gd name="T4" fmla="*/ 125706140 w 834"/>
                  <a:gd name="T5" fmla="*/ 2147483647 h 1183"/>
                  <a:gd name="T6" fmla="*/ 0 w 834"/>
                  <a:gd name="T7" fmla="*/ 2147483647 h 1183"/>
                  <a:gd name="T8" fmla="*/ 0 w 834"/>
                  <a:gd name="T9" fmla="*/ 123488483 h 1183"/>
                  <a:gd name="T10" fmla="*/ 125706140 w 834"/>
                  <a:gd name="T11" fmla="*/ 0 h 1183"/>
                  <a:gd name="T12" fmla="*/ 1973583225 w 834"/>
                  <a:gd name="T13" fmla="*/ 0 h 1183"/>
                  <a:gd name="T14" fmla="*/ 2096774607 w 834"/>
                  <a:gd name="T15" fmla="*/ 123488483 h 1183"/>
                  <a:gd name="T16" fmla="*/ 2096774607 w 834"/>
                  <a:gd name="T17" fmla="*/ 2147483647 h 11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34" h="1183">
                    <a:moveTo>
                      <a:pt x="834" y="1133"/>
                    </a:moveTo>
                    <a:cubicBezTo>
                      <a:pt x="834" y="1160"/>
                      <a:pt x="812" y="1183"/>
                      <a:pt x="785" y="1183"/>
                    </a:cubicBezTo>
                    <a:cubicBezTo>
                      <a:pt x="50" y="1183"/>
                      <a:pt x="50" y="1183"/>
                      <a:pt x="50" y="1183"/>
                    </a:cubicBezTo>
                    <a:cubicBezTo>
                      <a:pt x="22" y="1183"/>
                      <a:pt x="0" y="1160"/>
                      <a:pt x="0" y="1133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2"/>
                      <a:pt x="22" y="0"/>
                      <a:pt x="50" y="0"/>
                    </a:cubicBezTo>
                    <a:cubicBezTo>
                      <a:pt x="785" y="0"/>
                      <a:pt x="785" y="0"/>
                      <a:pt x="785" y="0"/>
                    </a:cubicBezTo>
                    <a:cubicBezTo>
                      <a:pt x="812" y="0"/>
                      <a:pt x="834" y="22"/>
                      <a:pt x="834" y="49"/>
                    </a:cubicBezTo>
                    <a:cubicBezTo>
                      <a:pt x="834" y="1133"/>
                      <a:pt x="834" y="1133"/>
                      <a:pt x="834" y="1133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54" name="Freeform 34"/>
              <p:cNvSpPr/>
              <p:nvPr/>
            </p:nvSpPr>
            <p:spPr bwMode="auto">
              <a:xfrm>
                <a:off x="8107372" y="2127568"/>
                <a:ext cx="1308100" cy="1863725"/>
              </a:xfrm>
              <a:custGeom>
                <a:avLst/>
                <a:gdLst>
                  <a:gd name="T0" fmla="*/ 113132416 w 825"/>
                  <a:gd name="T1" fmla="*/ 2147483647 h 1174"/>
                  <a:gd name="T2" fmla="*/ 0 w 825"/>
                  <a:gd name="T3" fmla="*/ 2147483647 h 1174"/>
                  <a:gd name="T4" fmla="*/ 0 w 825"/>
                  <a:gd name="T5" fmla="*/ 113407825 h 1174"/>
                  <a:gd name="T6" fmla="*/ 113132416 w 825"/>
                  <a:gd name="T7" fmla="*/ 0 h 1174"/>
                  <a:gd name="T8" fmla="*/ 1960959233 w 825"/>
                  <a:gd name="T9" fmla="*/ 0 h 1174"/>
                  <a:gd name="T10" fmla="*/ 2074091648 w 825"/>
                  <a:gd name="T11" fmla="*/ 113407825 h 1174"/>
                  <a:gd name="T12" fmla="*/ 2074091648 w 825"/>
                  <a:gd name="T13" fmla="*/ 2147483647 h 1174"/>
                  <a:gd name="T14" fmla="*/ 1960959233 w 825"/>
                  <a:gd name="T15" fmla="*/ 2147483647 h 1174"/>
                  <a:gd name="T16" fmla="*/ 113132416 w 825"/>
                  <a:gd name="T17" fmla="*/ 2147483647 h 11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5" h="1174">
                    <a:moveTo>
                      <a:pt x="45" y="1174"/>
                    </a:moveTo>
                    <a:cubicBezTo>
                      <a:pt x="20" y="1174"/>
                      <a:pt x="0" y="1154"/>
                      <a:pt x="0" y="1129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21"/>
                      <a:pt x="20" y="0"/>
                      <a:pt x="45" y="0"/>
                    </a:cubicBezTo>
                    <a:cubicBezTo>
                      <a:pt x="780" y="0"/>
                      <a:pt x="780" y="0"/>
                      <a:pt x="780" y="0"/>
                    </a:cubicBezTo>
                    <a:cubicBezTo>
                      <a:pt x="805" y="0"/>
                      <a:pt x="825" y="21"/>
                      <a:pt x="825" y="45"/>
                    </a:cubicBezTo>
                    <a:cubicBezTo>
                      <a:pt x="825" y="1129"/>
                      <a:pt x="825" y="1129"/>
                      <a:pt x="825" y="1129"/>
                    </a:cubicBezTo>
                    <a:cubicBezTo>
                      <a:pt x="825" y="1154"/>
                      <a:pt x="805" y="1174"/>
                      <a:pt x="780" y="1174"/>
                    </a:cubicBezTo>
                    <a:cubicBezTo>
                      <a:pt x="45" y="1174"/>
                      <a:pt x="45" y="1174"/>
                      <a:pt x="45" y="1174"/>
                    </a:cubicBezTo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8748722" y="2197418"/>
                <a:ext cx="23813" cy="23813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56" name="Oval 36"/>
              <p:cNvSpPr>
                <a:spLocks noChangeArrowheads="1"/>
              </p:cNvSpPr>
              <p:nvPr/>
            </p:nvSpPr>
            <p:spPr bwMode="auto">
              <a:xfrm>
                <a:off x="8748722" y="2195831"/>
                <a:ext cx="23813" cy="23813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57" name="Oval 37"/>
              <p:cNvSpPr>
                <a:spLocks noChangeArrowheads="1"/>
              </p:cNvSpPr>
              <p:nvPr/>
            </p:nvSpPr>
            <p:spPr bwMode="auto">
              <a:xfrm>
                <a:off x="8753484" y="2200593"/>
                <a:ext cx="14288" cy="1428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58" name="Oval 38"/>
              <p:cNvSpPr>
                <a:spLocks noChangeArrowheads="1"/>
              </p:cNvSpPr>
              <p:nvPr/>
            </p:nvSpPr>
            <p:spPr bwMode="auto">
              <a:xfrm>
                <a:off x="8756659" y="2203768"/>
                <a:ext cx="7938" cy="7938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59" name="Freeform 39"/>
              <p:cNvSpPr/>
              <p:nvPr/>
            </p:nvSpPr>
            <p:spPr bwMode="auto">
              <a:xfrm>
                <a:off x="8759834" y="2206943"/>
                <a:ext cx="1588" cy="1588"/>
              </a:xfrm>
              <a:custGeom>
                <a:avLst/>
                <a:gdLst>
                  <a:gd name="T0" fmla="*/ 2521744 w 1"/>
                  <a:gd name="T1" fmla="*/ 0 h 1"/>
                  <a:gd name="T2" fmla="*/ 2521744 w 1"/>
                  <a:gd name="T3" fmla="*/ 2521744 h 1"/>
                  <a:gd name="T4" fmla="*/ 0 w 1"/>
                  <a:gd name="T5" fmla="*/ 0 h 1"/>
                  <a:gd name="T6" fmla="*/ 2521744 w 1"/>
                  <a:gd name="T7" fmla="*/ 0 h 1"/>
                  <a:gd name="T8" fmla="*/ 2521744 w 1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60" name="Rectangle 40"/>
              <p:cNvSpPr>
                <a:spLocks noChangeArrowheads="1"/>
              </p:cNvSpPr>
              <p:nvPr/>
            </p:nvSpPr>
            <p:spPr bwMode="auto">
              <a:xfrm>
                <a:off x="8723322" y="2203768"/>
                <a:ext cx="11113" cy="11113"/>
              </a:xfrm>
              <a:prstGeom prst="rect">
                <a:avLst/>
              </a:prstGeom>
              <a:solidFill>
                <a:srgbClr val="464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61" name="Rectangle 41"/>
              <p:cNvSpPr>
                <a:spLocks noChangeArrowheads="1"/>
              </p:cNvSpPr>
              <p:nvPr/>
            </p:nvSpPr>
            <p:spPr bwMode="auto">
              <a:xfrm>
                <a:off x="8178809" y="2278381"/>
                <a:ext cx="1165225" cy="1554163"/>
              </a:xfrm>
              <a:prstGeom prst="rect">
                <a:avLst/>
              </a:prstGeom>
              <a:solidFill>
                <a:srgbClr val="0C0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62" name="Rectangle 42"/>
              <p:cNvSpPr>
                <a:spLocks noChangeArrowheads="1"/>
              </p:cNvSpPr>
              <p:nvPr/>
            </p:nvSpPr>
            <p:spPr bwMode="auto">
              <a:xfrm>
                <a:off x="8185159" y="2284731"/>
                <a:ext cx="1152525" cy="1541463"/>
              </a:xfrm>
              <a:prstGeom prst="rect">
                <a:avLst/>
              </a:prstGeom>
              <a:solidFill>
                <a:srgbClr val="7E7E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63" name="Oval 43"/>
              <p:cNvSpPr>
                <a:spLocks noChangeArrowheads="1"/>
              </p:cNvSpPr>
              <p:nvPr/>
            </p:nvSpPr>
            <p:spPr bwMode="auto">
              <a:xfrm>
                <a:off x="8712209" y="3865881"/>
                <a:ext cx="98425" cy="1000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64" name="Freeform 44"/>
              <p:cNvSpPr/>
              <p:nvPr/>
            </p:nvSpPr>
            <p:spPr bwMode="auto">
              <a:xfrm>
                <a:off x="8736022" y="3889693"/>
                <a:ext cx="50800" cy="50800"/>
              </a:xfrm>
              <a:custGeom>
                <a:avLst/>
                <a:gdLst>
                  <a:gd name="T0" fmla="*/ 75604688 w 32"/>
                  <a:gd name="T1" fmla="*/ 52924075 h 32"/>
                  <a:gd name="T2" fmla="*/ 70564375 w 32"/>
                  <a:gd name="T3" fmla="*/ 52924075 h 32"/>
                  <a:gd name="T4" fmla="*/ 52924075 w 32"/>
                  <a:gd name="T5" fmla="*/ 70564375 h 32"/>
                  <a:gd name="T6" fmla="*/ 27722513 w 32"/>
                  <a:gd name="T7" fmla="*/ 70564375 h 32"/>
                  <a:gd name="T8" fmla="*/ 10080625 w 32"/>
                  <a:gd name="T9" fmla="*/ 52924075 h 32"/>
                  <a:gd name="T10" fmla="*/ 10080625 w 32"/>
                  <a:gd name="T11" fmla="*/ 27722513 h 32"/>
                  <a:gd name="T12" fmla="*/ 27722513 w 32"/>
                  <a:gd name="T13" fmla="*/ 10080625 h 32"/>
                  <a:gd name="T14" fmla="*/ 52924075 w 32"/>
                  <a:gd name="T15" fmla="*/ 10080625 h 32"/>
                  <a:gd name="T16" fmla="*/ 70564375 w 32"/>
                  <a:gd name="T17" fmla="*/ 27722513 h 32"/>
                  <a:gd name="T18" fmla="*/ 70564375 w 32"/>
                  <a:gd name="T19" fmla="*/ 52924075 h 32"/>
                  <a:gd name="T20" fmla="*/ 75604688 w 32"/>
                  <a:gd name="T21" fmla="*/ 52924075 h 32"/>
                  <a:gd name="T22" fmla="*/ 80645000 w 32"/>
                  <a:gd name="T23" fmla="*/ 52924075 h 32"/>
                  <a:gd name="T24" fmla="*/ 80645000 w 32"/>
                  <a:gd name="T25" fmla="*/ 27722513 h 32"/>
                  <a:gd name="T26" fmla="*/ 52924075 w 32"/>
                  <a:gd name="T27" fmla="*/ 0 h 32"/>
                  <a:gd name="T28" fmla="*/ 27722513 w 32"/>
                  <a:gd name="T29" fmla="*/ 0 h 32"/>
                  <a:gd name="T30" fmla="*/ 0 w 32"/>
                  <a:gd name="T31" fmla="*/ 27722513 h 32"/>
                  <a:gd name="T32" fmla="*/ 0 w 32"/>
                  <a:gd name="T33" fmla="*/ 52924075 h 32"/>
                  <a:gd name="T34" fmla="*/ 27722513 w 32"/>
                  <a:gd name="T35" fmla="*/ 80645000 h 32"/>
                  <a:gd name="T36" fmla="*/ 52924075 w 32"/>
                  <a:gd name="T37" fmla="*/ 80645000 h 32"/>
                  <a:gd name="T38" fmla="*/ 80645000 w 32"/>
                  <a:gd name="T39" fmla="*/ 52924075 h 32"/>
                  <a:gd name="T40" fmla="*/ 75604688 w 32"/>
                  <a:gd name="T41" fmla="*/ 52924075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2" h="32">
                    <a:moveTo>
                      <a:pt x="30" y="21"/>
                    </a:move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5"/>
                      <a:pt x="25" y="28"/>
                      <a:pt x="2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7" y="28"/>
                      <a:pt x="4" y="25"/>
                      <a:pt x="4" y="2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7"/>
                      <a:pt x="7" y="4"/>
                      <a:pt x="1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5" y="4"/>
                      <a:pt x="28" y="7"/>
                      <a:pt x="28" y="1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5"/>
                      <a:pt x="28" y="0"/>
                      <a:pt x="2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8"/>
                      <a:pt x="5" y="32"/>
                      <a:pt x="1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8" y="32"/>
                      <a:pt x="32" y="28"/>
                      <a:pt x="32" y="21"/>
                    </a:cubicBezTo>
                    <a:lnTo>
                      <a:pt x="30" y="21"/>
                    </a:lnTo>
                    <a:close/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52" name="任意多边形 51"/>
            <p:cNvSpPr/>
            <p:nvPr/>
          </p:nvSpPr>
          <p:spPr>
            <a:xfrm>
              <a:off x="2141220" y="1686560"/>
              <a:ext cx="2057400" cy="2727960"/>
            </a:xfrm>
            <a:custGeom>
              <a:avLst/>
              <a:gdLst>
                <a:gd name="connsiteX0" fmla="*/ 7620 w 2057400"/>
                <a:gd name="connsiteY0" fmla="*/ 0 h 2727960"/>
                <a:gd name="connsiteX1" fmla="*/ 2057400 w 2057400"/>
                <a:gd name="connsiteY1" fmla="*/ 0 h 2727960"/>
                <a:gd name="connsiteX2" fmla="*/ 2057400 w 2057400"/>
                <a:gd name="connsiteY2" fmla="*/ 2727960 h 2727960"/>
                <a:gd name="connsiteX3" fmla="*/ 0 w 2057400"/>
                <a:gd name="connsiteY3" fmla="*/ 2727960 h 2727960"/>
                <a:gd name="connsiteX4" fmla="*/ 7620 w 2057400"/>
                <a:gd name="connsiteY4" fmla="*/ 0 h 272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7400" h="2727960">
                  <a:moveTo>
                    <a:pt x="7620" y="0"/>
                  </a:moveTo>
                  <a:lnTo>
                    <a:pt x="2057400" y="0"/>
                  </a:lnTo>
                  <a:lnTo>
                    <a:pt x="2057400" y="2727960"/>
                  </a:lnTo>
                  <a:lnTo>
                    <a:pt x="0" y="2727960"/>
                  </a:lnTo>
                  <a:lnTo>
                    <a:pt x="7620" y="0"/>
                  </a:ln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936030" y="1514702"/>
            <a:ext cx="2331057" cy="3309937"/>
            <a:chOff x="4936030" y="1413102"/>
            <a:chExt cx="2331057" cy="3309937"/>
          </a:xfrm>
        </p:grpSpPr>
        <p:grpSp>
          <p:nvGrpSpPr>
            <p:cNvPr id="66" name="Group 59"/>
            <p:cNvGrpSpPr/>
            <p:nvPr/>
          </p:nvGrpSpPr>
          <p:grpSpPr bwMode="auto">
            <a:xfrm>
              <a:off x="4936030" y="1413102"/>
              <a:ext cx="2331057" cy="3309937"/>
              <a:chOff x="8099434" y="2121218"/>
              <a:chExt cx="1322388" cy="1878013"/>
            </a:xfrm>
          </p:grpSpPr>
          <p:sp>
            <p:nvSpPr>
              <p:cNvPr id="68" name="Freeform 33"/>
              <p:cNvSpPr/>
              <p:nvPr/>
            </p:nvSpPr>
            <p:spPr bwMode="auto">
              <a:xfrm>
                <a:off x="8099434" y="2121218"/>
                <a:ext cx="1322388" cy="1878013"/>
              </a:xfrm>
              <a:custGeom>
                <a:avLst/>
                <a:gdLst>
                  <a:gd name="T0" fmla="*/ 2096774607 w 834"/>
                  <a:gd name="T1" fmla="*/ 2147483647 h 1183"/>
                  <a:gd name="T2" fmla="*/ 1973583225 w 834"/>
                  <a:gd name="T3" fmla="*/ 2147483647 h 1183"/>
                  <a:gd name="T4" fmla="*/ 125706140 w 834"/>
                  <a:gd name="T5" fmla="*/ 2147483647 h 1183"/>
                  <a:gd name="T6" fmla="*/ 0 w 834"/>
                  <a:gd name="T7" fmla="*/ 2147483647 h 1183"/>
                  <a:gd name="T8" fmla="*/ 0 w 834"/>
                  <a:gd name="T9" fmla="*/ 123488483 h 1183"/>
                  <a:gd name="T10" fmla="*/ 125706140 w 834"/>
                  <a:gd name="T11" fmla="*/ 0 h 1183"/>
                  <a:gd name="T12" fmla="*/ 1973583225 w 834"/>
                  <a:gd name="T13" fmla="*/ 0 h 1183"/>
                  <a:gd name="T14" fmla="*/ 2096774607 w 834"/>
                  <a:gd name="T15" fmla="*/ 123488483 h 1183"/>
                  <a:gd name="T16" fmla="*/ 2096774607 w 834"/>
                  <a:gd name="T17" fmla="*/ 2147483647 h 11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34" h="1183">
                    <a:moveTo>
                      <a:pt x="834" y="1133"/>
                    </a:moveTo>
                    <a:cubicBezTo>
                      <a:pt x="834" y="1160"/>
                      <a:pt x="812" y="1183"/>
                      <a:pt x="785" y="1183"/>
                    </a:cubicBezTo>
                    <a:cubicBezTo>
                      <a:pt x="50" y="1183"/>
                      <a:pt x="50" y="1183"/>
                      <a:pt x="50" y="1183"/>
                    </a:cubicBezTo>
                    <a:cubicBezTo>
                      <a:pt x="22" y="1183"/>
                      <a:pt x="0" y="1160"/>
                      <a:pt x="0" y="1133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2"/>
                      <a:pt x="22" y="0"/>
                      <a:pt x="50" y="0"/>
                    </a:cubicBezTo>
                    <a:cubicBezTo>
                      <a:pt x="785" y="0"/>
                      <a:pt x="785" y="0"/>
                      <a:pt x="785" y="0"/>
                    </a:cubicBezTo>
                    <a:cubicBezTo>
                      <a:pt x="812" y="0"/>
                      <a:pt x="834" y="22"/>
                      <a:pt x="834" y="49"/>
                    </a:cubicBezTo>
                    <a:cubicBezTo>
                      <a:pt x="834" y="1133"/>
                      <a:pt x="834" y="1133"/>
                      <a:pt x="834" y="1133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69" name="Freeform 34"/>
              <p:cNvSpPr/>
              <p:nvPr/>
            </p:nvSpPr>
            <p:spPr bwMode="auto">
              <a:xfrm>
                <a:off x="8107372" y="2127568"/>
                <a:ext cx="1308100" cy="1863725"/>
              </a:xfrm>
              <a:custGeom>
                <a:avLst/>
                <a:gdLst>
                  <a:gd name="T0" fmla="*/ 113132416 w 825"/>
                  <a:gd name="T1" fmla="*/ 2147483647 h 1174"/>
                  <a:gd name="T2" fmla="*/ 0 w 825"/>
                  <a:gd name="T3" fmla="*/ 2147483647 h 1174"/>
                  <a:gd name="T4" fmla="*/ 0 w 825"/>
                  <a:gd name="T5" fmla="*/ 113407825 h 1174"/>
                  <a:gd name="T6" fmla="*/ 113132416 w 825"/>
                  <a:gd name="T7" fmla="*/ 0 h 1174"/>
                  <a:gd name="T8" fmla="*/ 1960959233 w 825"/>
                  <a:gd name="T9" fmla="*/ 0 h 1174"/>
                  <a:gd name="T10" fmla="*/ 2074091648 w 825"/>
                  <a:gd name="T11" fmla="*/ 113407825 h 1174"/>
                  <a:gd name="T12" fmla="*/ 2074091648 w 825"/>
                  <a:gd name="T13" fmla="*/ 2147483647 h 1174"/>
                  <a:gd name="T14" fmla="*/ 1960959233 w 825"/>
                  <a:gd name="T15" fmla="*/ 2147483647 h 1174"/>
                  <a:gd name="T16" fmla="*/ 113132416 w 825"/>
                  <a:gd name="T17" fmla="*/ 2147483647 h 11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5" h="1174">
                    <a:moveTo>
                      <a:pt x="45" y="1174"/>
                    </a:moveTo>
                    <a:cubicBezTo>
                      <a:pt x="20" y="1174"/>
                      <a:pt x="0" y="1154"/>
                      <a:pt x="0" y="1129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21"/>
                      <a:pt x="20" y="0"/>
                      <a:pt x="45" y="0"/>
                    </a:cubicBezTo>
                    <a:cubicBezTo>
                      <a:pt x="780" y="0"/>
                      <a:pt x="780" y="0"/>
                      <a:pt x="780" y="0"/>
                    </a:cubicBezTo>
                    <a:cubicBezTo>
                      <a:pt x="805" y="0"/>
                      <a:pt x="825" y="21"/>
                      <a:pt x="825" y="45"/>
                    </a:cubicBezTo>
                    <a:cubicBezTo>
                      <a:pt x="825" y="1129"/>
                      <a:pt x="825" y="1129"/>
                      <a:pt x="825" y="1129"/>
                    </a:cubicBezTo>
                    <a:cubicBezTo>
                      <a:pt x="825" y="1154"/>
                      <a:pt x="805" y="1174"/>
                      <a:pt x="780" y="1174"/>
                    </a:cubicBezTo>
                    <a:cubicBezTo>
                      <a:pt x="45" y="1174"/>
                      <a:pt x="45" y="1174"/>
                      <a:pt x="45" y="1174"/>
                    </a:cubicBezTo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0" name="Oval 35"/>
              <p:cNvSpPr>
                <a:spLocks noChangeArrowheads="1"/>
              </p:cNvSpPr>
              <p:nvPr/>
            </p:nvSpPr>
            <p:spPr bwMode="auto">
              <a:xfrm>
                <a:off x="8748722" y="2197418"/>
                <a:ext cx="23813" cy="23813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1" name="Oval 36"/>
              <p:cNvSpPr>
                <a:spLocks noChangeArrowheads="1"/>
              </p:cNvSpPr>
              <p:nvPr/>
            </p:nvSpPr>
            <p:spPr bwMode="auto">
              <a:xfrm>
                <a:off x="8748722" y="2195831"/>
                <a:ext cx="23813" cy="23813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2" name="Oval 37"/>
              <p:cNvSpPr>
                <a:spLocks noChangeArrowheads="1"/>
              </p:cNvSpPr>
              <p:nvPr/>
            </p:nvSpPr>
            <p:spPr bwMode="auto">
              <a:xfrm>
                <a:off x="8753484" y="2200593"/>
                <a:ext cx="14288" cy="1428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3" name="Oval 38"/>
              <p:cNvSpPr>
                <a:spLocks noChangeArrowheads="1"/>
              </p:cNvSpPr>
              <p:nvPr/>
            </p:nvSpPr>
            <p:spPr bwMode="auto">
              <a:xfrm>
                <a:off x="8756659" y="2203768"/>
                <a:ext cx="7938" cy="7938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39"/>
              <p:cNvSpPr/>
              <p:nvPr/>
            </p:nvSpPr>
            <p:spPr bwMode="auto">
              <a:xfrm>
                <a:off x="8759834" y="2206943"/>
                <a:ext cx="1588" cy="1588"/>
              </a:xfrm>
              <a:custGeom>
                <a:avLst/>
                <a:gdLst>
                  <a:gd name="T0" fmla="*/ 2521744 w 1"/>
                  <a:gd name="T1" fmla="*/ 0 h 1"/>
                  <a:gd name="T2" fmla="*/ 2521744 w 1"/>
                  <a:gd name="T3" fmla="*/ 2521744 h 1"/>
                  <a:gd name="T4" fmla="*/ 0 w 1"/>
                  <a:gd name="T5" fmla="*/ 0 h 1"/>
                  <a:gd name="T6" fmla="*/ 2521744 w 1"/>
                  <a:gd name="T7" fmla="*/ 0 h 1"/>
                  <a:gd name="T8" fmla="*/ 2521744 w 1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5" name="Rectangle 40"/>
              <p:cNvSpPr>
                <a:spLocks noChangeArrowheads="1"/>
              </p:cNvSpPr>
              <p:nvPr/>
            </p:nvSpPr>
            <p:spPr bwMode="auto">
              <a:xfrm>
                <a:off x="8723322" y="2203768"/>
                <a:ext cx="11113" cy="11113"/>
              </a:xfrm>
              <a:prstGeom prst="rect">
                <a:avLst/>
              </a:prstGeom>
              <a:solidFill>
                <a:srgbClr val="464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6" name="Rectangle 41"/>
              <p:cNvSpPr>
                <a:spLocks noChangeArrowheads="1"/>
              </p:cNvSpPr>
              <p:nvPr/>
            </p:nvSpPr>
            <p:spPr bwMode="auto">
              <a:xfrm>
                <a:off x="8178809" y="2278381"/>
                <a:ext cx="1165225" cy="1554163"/>
              </a:xfrm>
              <a:prstGeom prst="rect">
                <a:avLst/>
              </a:prstGeom>
              <a:solidFill>
                <a:srgbClr val="0C0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7" name="Rectangle 42"/>
              <p:cNvSpPr>
                <a:spLocks noChangeArrowheads="1"/>
              </p:cNvSpPr>
              <p:nvPr/>
            </p:nvSpPr>
            <p:spPr bwMode="auto">
              <a:xfrm>
                <a:off x="8185159" y="2284731"/>
                <a:ext cx="1152525" cy="1541463"/>
              </a:xfrm>
              <a:prstGeom prst="rect">
                <a:avLst/>
              </a:prstGeom>
              <a:solidFill>
                <a:srgbClr val="7E7E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8" name="Oval 43"/>
              <p:cNvSpPr>
                <a:spLocks noChangeArrowheads="1"/>
              </p:cNvSpPr>
              <p:nvPr/>
            </p:nvSpPr>
            <p:spPr bwMode="auto">
              <a:xfrm>
                <a:off x="8712209" y="3865881"/>
                <a:ext cx="98425" cy="1000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79" name="Freeform 44"/>
              <p:cNvSpPr/>
              <p:nvPr/>
            </p:nvSpPr>
            <p:spPr bwMode="auto">
              <a:xfrm>
                <a:off x="8736022" y="3889693"/>
                <a:ext cx="50800" cy="50800"/>
              </a:xfrm>
              <a:custGeom>
                <a:avLst/>
                <a:gdLst>
                  <a:gd name="T0" fmla="*/ 75604688 w 32"/>
                  <a:gd name="T1" fmla="*/ 52924075 h 32"/>
                  <a:gd name="T2" fmla="*/ 70564375 w 32"/>
                  <a:gd name="T3" fmla="*/ 52924075 h 32"/>
                  <a:gd name="T4" fmla="*/ 52924075 w 32"/>
                  <a:gd name="T5" fmla="*/ 70564375 h 32"/>
                  <a:gd name="T6" fmla="*/ 27722513 w 32"/>
                  <a:gd name="T7" fmla="*/ 70564375 h 32"/>
                  <a:gd name="T8" fmla="*/ 10080625 w 32"/>
                  <a:gd name="T9" fmla="*/ 52924075 h 32"/>
                  <a:gd name="T10" fmla="*/ 10080625 w 32"/>
                  <a:gd name="T11" fmla="*/ 27722513 h 32"/>
                  <a:gd name="T12" fmla="*/ 27722513 w 32"/>
                  <a:gd name="T13" fmla="*/ 10080625 h 32"/>
                  <a:gd name="T14" fmla="*/ 52924075 w 32"/>
                  <a:gd name="T15" fmla="*/ 10080625 h 32"/>
                  <a:gd name="T16" fmla="*/ 70564375 w 32"/>
                  <a:gd name="T17" fmla="*/ 27722513 h 32"/>
                  <a:gd name="T18" fmla="*/ 70564375 w 32"/>
                  <a:gd name="T19" fmla="*/ 52924075 h 32"/>
                  <a:gd name="T20" fmla="*/ 75604688 w 32"/>
                  <a:gd name="T21" fmla="*/ 52924075 h 32"/>
                  <a:gd name="T22" fmla="*/ 80645000 w 32"/>
                  <a:gd name="T23" fmla="*/ 52924075 h 32"/>
                  <a:gd name="T24" fmla="*/ 80645000 w 32"/>
                  <a:gd name="T25" fmla="*/ 27722513 h 32"/>
                  <a:gd name="T26" fmla="*/ 52924075 w 32"/>
                  <a:gd name="T27" fmla="*/ 0 h 32"/>
                  <a:gd name="T28" fmla="*/ 27722513 w 32"/>
                  <a:gd name="T29" fmla="*/ 0 h 32"/>
                  <a:gd name="T30" fmla="*/ 0 w 32"/>
                  <a:gd name="T31" fmla="*/ 27722513 h 32"/>
                  <a:gd name="T32" fmla="*/ 0 w 32"/>
                  <a:gd name="T33" fmla="*/ 52924075 h 32"/>
                  <a:gd name="T34" fmla="*/ 27722513 w 32"/>
                  <a:gd name="T35" fmla="*/ 80645000 h 32"/>
                  <a:gd name="T36" fmla="*/ 52924075 w 32"/>
                  <a:gd name="T37" fmla="*/ 80645000 h 32"/>
                  <a:gd name="T38" fmla="*/ 80645000 w 32"/>
                  <a:gd name="T39" fmla="*/ 52924075 h 32"/>
                  <a:gd name="T40" fmla="*/ 75604688 w 32"/>
                  <a:gd name="T41" fmla="*/ 52924075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2" h="32">
                    <a:moveTo>
                      <a:pt x="30" y="21"/>
                    </a:move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5"/>
                      <a:pt x="25" y="28"/>
                      <a:pt x="2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7" y="28"/>
                      <a:pt x="4" y="25"/>
                      <a:pt x="4" y="2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7"/>
                      <a:pt x="7" y="4"/>
                      <a:pt x="1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5" y="4"/>
                      <a:pt x="28" y="7"/>
                      <a:pt x="28" y="1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5"/>
                      <a:pt x="28" y="0"/>
                      <a:pt x="2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8"/>
                      <a:pt x="5" y="32"/>
                      <a:pt x="1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8" y="32"/>
                      <a:pt x="32" y="28"/>
                      <a:pt x="32" y="21"/>
                    </a:cubicBezTo>
                    <a:lnTo>
                      <a:pt x="30" y="21"/>
                    </a:lnTo>
                    <a:close/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67" name="任意多边形 66"/>
            <p:cNvSpPr/>
            <p:nvPr/>
          </p:nvSpPr>
          <p:spPr>
            <a:xfrm>
              <a:off x="5083759" y="1692894"/>
              <a:ext cx="2057400" cy="2727960"/>
            </a:xfrm>
            <a:custGeom>
              <a:avLst/>
              <a:gdLst>
                <a:gd name="connsiteX0" fmla="*/ 7620 w 2057400"/>
                <a:gd name="connsiteY0" fmla="*/ 0 h 2727960"/>
                <a:gd name="connsiteX1" fmla="*/ 2057400 w 2057400"/>
                <a:gd name="connsiteY1" fmla="*/ 0 h 2727960"/>
                <a:gd name="connsiteX2" fmla="*/ 2057400 w 2057400"/>
                <a:gd name="connsiteY2" fmla="*/ 2727960 h 2727960"/>
                <a:gd name="connsiteX3" fmla="*/ 0 w 2057400"/>
                <a:gd name="connsiteY3" fmla="*/ 2727960 h 2727960"/>
                <a:gd name="connsiteX4" fmla="*/ 7620 w 2057400"/>
                <a:gd name="connsiteY4" fmla="*/ 0 h 272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7400" h="2727960">
                  <a:moveTo>
                    <a:pt x="7620" y="0"/>
                  </a:moveTo>
                  <a:lnTo>
                    <a:pt x="2057400" y="0"/>
                  </a:lnTo>
                  <a:lnTo>
                    <a:pt x="2057400" y="2727960"/>
                  </a:lnTo>
                  <a:lnTo>
                    <a:pt x="0" y="2727960"/>
                  </a:lnTo>
                  <a:lnTo>
                    <a:pt x="7620" y="0"/>
                  </a:lnTo>
                  <a:close/>
                </a:path>
              </a:pathLst>
            </a:custGeom>
            <a:blipFill>
              <a:blip r:embed="rId2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794274" y="1511526"/>
            <a:ext cx="2331057" cy="3309937"/>
            <a:chOff x="7794274" y="1409926"/>
            <a:chExt cx="2331057" cy="3309937"/>
          </a:xfrm>
        </p:grpSpPr>
        <p:grpSp>
          <p:nvGrpSpPr>
            <p:cNvPr id="81" name="Group 72"/>
            <p:cNvGrpSpPr/>
            <p:nvPr/>
          </p:nvGrpSpPr>
          <p:grpSpPr bwMode="auto">
            <a:xfrm>
              <a:off x="7794274" y="1409926"/>
              <a:ext cx="2331057" cy="3309937"/>
              <a:chOff x="8099434" y="2121218"/>
              <a:chExt cx="1322388" cy="1878013"/>
            </a:xfrm>
          </p:grpSpPr>
          <p:sp>
            <p:nvSpPr>
              <p:cNvPr id="83" name="Freeform 33"/>
              <p:cNvSpPr/>
              <p:nvPr/>
            </p:nvSpPr>
            <p:spPr bwMode="auto">
              <a:xfrm>
                <a:off x="8099434" y="2121218"/>
                <a:ext cx="1322388" cy="1878013"/>
              </a:xfrm>
              <a:custGeom>
                <a:avLst/>
                <a:gdLst>
                  <a:gd name="T0" fmla="*/ 2096774607 w 834"/>
                  <a:gd name="T1" fmla="*/ 2147483647 h 1183"/>
                  <a:gd name="T2" fmla="*/ 1973583225 w 834"/>
                  <a:gd name="T3" fmla="*/ 2147483647 h 1183"/>
                  <a:gd name="T4" fmla="*/ 125706140 w 834"/>
                  <a:gd name="T5" fmla="*/ 2147483647 h 1183"/>
                  <a:gd name="T6" fmla="*/ 0 w 834"/>
                  <a:gd name="T7" fmla="*/ 2147483647 h 1183"/>
                  <a:gd name="T8" fmla="*/ 0 w 834"/>
                  <a:gd name="T9" fmla="*/ 123488483 h 1183"/>
                  <a:gd name="T10" fmla="*/ 125706140 w 834"/>
                  <a:gd name="T11" fmla="*/ 0 h 1183"/>
                  <a:gd name="T12" fmla="*/ 1973583225 w 834"/>
                  <a:gd name="T13" fmla="*/ 0 h 1183"/>
                  <a:gd name="T14" fmla="*/ 2096774607 w 834"/>
                  <a:gd name="T15" fmla="*/ 123488483 h 1183"/>
                  <a:gd name="T16" fmla="*/ 2096774607 w 834"/>
                  <a:gd name="T17" fmla="*/ 2147483647 h 11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34" h="1183">
                    <a:moveTo>
                      <a:pt x="834" y="1133"/>
                    </a:moveTo>
                    <a:cubicBezTo>
                      <a:pt x="834" y="1160"/>
                      <a:pt x="812" y="1183"/>
                      <a:pt x="785" y="1183"/>
                    </a:cubicBezTo>
                    <a:cubicBezTo>
                      <a:pt x="50" y="1183"/>
                      <a:pt x="50" y="1183"/>
                      <a:pt x="50" y="1183"/>
                    </a:cubicBezTo>
                    <a:cubicBezTo>
                      <a:pt x="22" y="1183"/>
                      <a:pt x="0" y="1160"/>
                      <a:pt x="0" y="1133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2"/>
                      <a:pt x="22" y="0"/>
                      <a:pt x="50" y="0"/>
                    </a:cubicBezTo>
                    <a:cubicBezTo>
                      <a:pt x="785" y="0"/>
                      <a:pt x="785" y="0"/>
                      <a:pt x="785" y="0"/>
                    </a:cubicBezTo>
                    <a:cubicBezTo>
                      <a:pt x="812" y="0"/>
                      <a:pt x="834" y="22"/>
                      <a:pt x="834" y="49"/>
                    </a:cubicBezTo>
                    <a:cubicBezTo>
                      <a:pt x="834" y="1133"/>
                      <a:pt x="834" y="1133"/>
                      <a:pt x="834" y="1133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84" name="Freeform 34"/>
              <p:cNvSpPr/>
              <p:nvPr/>
            </p:nvSpPr>
            <p:spPr bwMode="auto">
              <a:xfrm>
                <a:off x="8107372" y="2127568"/>
                <a:ext cx="1308100" cy="1863725"/>
              </a:xfrm>
              <a:custGeom>
                <a:avLst/>
                <a:gdLst>
                  <a:gd name="T0" fmla="*/ 113132416 w 825"/>
                  <a:gd name="T1" fmla="*/ 2147483647 h 1174"/>
                  <a:gd name="T2" fmla="*/ 0 w 825"/>
                  <a:gd name="T3" fmla="*/ 2147483647 h 1174"/>
                  <a:gd name="T4" fmla="*/ 0 w 825"/>
                  <a:gd name="T5" fmla="*/ 113407825 h 1174"/>
                  <a:gd name="T6" fmla="*/ 113132416 w 825"/>
                  <a:gd name="T7" fmla="*/ 0 h 1174"/>
                  <a:gd name="T8" fmla="*/ 1960959233 w 825"/>
                  <a:gd name="T9" fmla="*/ 0 h 1174"/>
                  <a:gd name="T10" fmla="*/ 2074091648 w 825"/>
                  <a:gd name="T11" fmla="*/ 113407825 h 1174"/>
                  <a:gd name="T12" fmla="*/ 2074091648 w 825"/>
                  <a:gd name="T13" fmla="*/ 2147483647 h 1174"/>
                  <a:gd name="T14" fmla="*/ 1960959233 w 825"/>
                  <a:gd name="T15" fmla="*/ 2147483647 h 1174"/>
                  <a:gd name="T16" fmla="*/ 113132416 w 825"/>
                  <a:gd name="T17" fmla="*/ 2147483647 h 11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25" h="1174">
                    <a:moveTo>
                      <a:pt x="45" y="1174"/>
                    </a:moveTo>
                    <a:cubicBezTo>
                      <a:pt x="20" y="1174"/>
                      <a:pt x="0" y="1154"/>
                      <a:pt x="0" y="1129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21"/>
                      <a:pt x="20" y="0"/>
                      <a:pt x="45" y="0"/>
                    </a:cubicBezTo>
                    <a:cubicBezTo>
                      <a:pt x="780" y="0"/>
                      <a:pt x="780" y="0"/>
                      <a:pt x="780" y="0"/>
                    </a:cubicBezTo>
                    <a:cubicBezTo>
                      <a:pt x="805" y="0"/>
                      <a:pt x="825" y="21"/>
                      <a:pt x="825" y="45"/>
                    </a:cubicBezTo>
                    <a:cubicBezTo>
                      <a:pt x="825" y="1129"/>
                      <a:pt x="825" y="1129"/>
                      <a:pt x="825" y="1129"/>
                    </a:cubicBezTo>
                    <a:cubicBezTo>
                      <a:pt x="825" y="1154"/>
                      <a:pt x="805" y="1174"/>
                      <a:pt x="780" y="1174"/>
                    </a:cubicBezTo>
                    <a:cubicBezTo>
                      <a:pt x="45" y="1174"/>
                      <a:pt x="45" y="1174"/>
                      <a:pt x="45" y="1174"/>
                    </a:cubicBezTo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85" name="Oval 35"/>
              <p:cNvSpPr>
                <a:spLocks noChangeArrowheads="1"/>
              </p:cNvSpPr>
              <p:nvPr/>
            </p:nvSpPr>
            <p:spPr bwMode="auto">
              <a:xfrm>
                <a:off x="8748722" y="2197418"/>
                <a:ext cx="23813" cy="23813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86" name="Oval 36"/>
              <p:cNvSpPr>
                <a:spLocks noChangeArrowheads="1"/>
              </p:cNvSpPr>
              <p:nvPr/>
            </p:nvSpPr>
            <p:spPr bwMode="auto">
              <a:xfrm>
                <a:off x="8748722" y="2195831"/>
                <a:ext cx="23813" cy="23813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87" name="Oval 37"/>
              <p:cNvSpPr>
                <a:spLocks noChangeArrowheads="1"/>
              </p:cNvSpPr>
              <p:nvPr/>
            </p:nvSpPr>
            <p:spPr bwMode="auto">
              <a:xfrm>
                <a:off x="8753484" y="2200593"/>
                <a:ext cx="14288" cy="1428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88" name="Oval 38"/>
              <p:cNvSpPr>
                <a:spLocks noChangeArrowheads="1"/>
              </p:cNvSpPr>
              <p:nvPr/>
            </p:nvSpPr>
            <p:spPr bwMode="auto">
              <a:xfrm>
                <a:off x="8756659" y="2203768"/>
                <a:ext cx="7938" cy="7938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89" name="Freeform 39"/>
              <p:cNvSpPr/>
              <p:nvPr/>
            </p:nvSpPr>
            <p:spPr bwMode="auto">
              <a:xfrm>
                <a:off x="8759834" y="2206943"/>
                <a:ext cx="1588" cy="1588"/>
              </a:xfrm>
              <a:custGeom>
                <a:avLst/>
                <a:gdLst>
                  <a:gd name="T0" fmla="*/ 2521744 w 1"/>
                  <a:gd name="T1" fmla="*/ 0 h 1"/>
                  <a:gd name="T2" fmla="*/ 2521744 w 1"/>
                  <a:gd name="T3" fmla="*/ 2521744 h 1"/>
                  <a:gd name="T4" fmla="*/ 0 w 1"/>
                  <a:gd name="T5" fmla="*/ 0 h 1"/>
                  <a:gd name="T6" fmla="*/ 2521744 w 1"/>
                  <a:gd name="T7" fmla="*/ 0 h 1"/>
                  <a:gd name="T8" fmla="*/ 2521744 w 1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90" name="Rectangle 40"/>
              <p:cNvSpPr>
                <a:spLocks noChangeArrowheads="1"/>
              </p:cNvSpPr>
              <p:nvPr/>
            </p:nvSpPr>
            <p:spPr bwMode="auto">
              <a:xfrm>
                <a:off x="8723322" y="2203768"/>
                <a:ext cx="11113" cy="11113"/>
              </a:xfrm>
              <a:prstGeom prst="rect">
                <a:avLst/>
              </a:prstGeom>
              <a:solidFill>
                <a:srgbClr val="464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91" name="Rectangle 41"/>
              <p:cNvSpPr>
                <a:spLocks noChangeArrowheads="1"/>
              </p:cNvSpPr>
              <p:nvPr/>
            </p:nvSpPr>
            <p:spPr bwMode="auto">
              <a:xfrm>
                <a:off x="8178809" y="2278381"/>
                <a:ext cx="1165225" cy="1554163"/>
              </a:xfrm>
              <a:prstGeom prst="rect">
                <a:avLst/>
              </a:prstGeom>
              <a:solidFill>
                <a:srgbClr val="0C0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92" name="Rectangle 42"/>
              <p:cNvSpPr>
                <a:spLocks noChangeArrowheads="1"/>
              </p:cNvSpPr>
              <p:nvPr/>
            </p:nvSpPr>
            <p:spPr bwMode="auto">
              <a:xfrm>
                <a:off x="8185159" y="2284731"/>
                <a:ext cx="1152525" cy="1541463"/>
              </a:xfrm>
              <a:prstGeom prst="rect">
                <a:avLst/>
              </a:prstGeom>
              <a:solidFill>
                <a:srgbClr val="7E7E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93" name="Oval 43"/>
              <p:cNvSpPr>
                <a:spLocks noChangeArrowheads="1"/>
              </p:cNvSpPr>
              <p:nvPr/>
            </p:nvSpPr>
            <p:spPr bwMode="auto">
              <a:xfrm>
                <a:off x="8712209" y="3865881"/>
                <a:ext cx="98425" cy="10001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id-ID" altLang="zh-CN" sz="2400" dirty="0">
                  <a:cs typeface="+mn-ea"/>
                  <a:sym typeface="+mn-lt"/>
                </a:endParaRPr>
              </a:p>
            </p:txBody>
          </p:sp>
          <p:sp>
            <p:nvSpPr>
              <p:cNvPr id="94" name="Freeform 44"/>
              <p:cNvSpPr/>
              <p:nvPr/>
            </p:nvSpPr>
            <p:spPr bwMode="auto">
              <a:xfrm>
                <a:off x="8736022" y="3889693"/>
                <a:ext cx="50800" cy="50800"/>
              </a:xfrm>
              <a:custGeom>
                <a:avLst/>
                <a:gdLst>
                  <a:gd name="T0" fmla="*/ 75604688 w 32"/>
                  <a:gd name="T1" fmla="*/ 52924075 h 32"/>
                  <a:gd name="T2" fmla="*/ 70564375 w 32"/>
                  <a:gd name="T3" fmla="*/ 52924075 h 32"/>
                  <a:gd name="T4" fmla="*/ 52924075 w 32"/>
                  <a:gd name="T5" fmla="*/ 70564375 h 32"/>
                  <a:gd name="T6" fmla="*/ 27722513 w 32"/>
                  <a:gd name="T7" fmla="*/ 70564375 h 32"/>
                  <a:gd name="T8" fmla="*/ 10080625 w 32"/>
                  <a:gd name="T9" fmla="*/ 52924075 h 32"/>
                  <a:gd name="T10" fmla="*/ 10080625 w 32"/>
                  <a:gd name="T11" fmla="*/ 27722513 h 32"/>
                  <a:gd name="T12" fmla="*/ 27722513 w 32"/>
                  <a:gd name="T13" fmla="*/ 10080625 h 32"/>
                  <a:gd name="T14" fmla="*/ 52924075 w 32"/>
                  <a:gd name="T15" fmla="*/ 10080625 h 32"/>
                  <a:gd name="T16" fmla="*/ 70564375 w 32"/>
                  <a:gd name="T17" fmla="*/ 27722513 h 32"/>
                  <a:gd name="T18" fmla="*/ 70564375 w 32"/>
                  <a:gd name="T19" fmla="*/ 52924075 h 32"/>
                  <a:gd name="T20" fmla="*/ 75604688 w 32"/>
                  <a:gd name="T21" fmla="*/ 52924075 h 32"/>
                  <a:gd name="T22" fmla="*/ 80645000 w 32"/>
                  <a:gd name="T23" fmla="*/ 52924075 h 32"/>
                  <a:gd name="T24" fmla="*/ 80645000 w 32"/>
                  <a:gd name="T25" fmla="*/ 27722513 h 32"/>
                  <a:gd name="T26" fmla="*/ 52924075 w 32"/>
                  <a:gd name="T27" fmla="*/ 0 h 32"/>
                  <a:gd name="T28" fmla="*/ 27722513 w 32"/>
                  <a:gd name="T29" fmla="*/ 0 h 32"/>
                  <a:gd name="T30" fmla="*/ 0 w 32"/>
                  <a:gd name="T31" fmla="*/ 27722513 h 32"/>
                  <a:gd name="T32" fmla="*/ 0 w 32"/>
                  <a:gd name="T33" fmla="*/ 52924075 h 32"/>
                  <a:gd name="T34" fmla="*/ 27722513 w 32"/>
                  <a:gd name="T35" fmla="*/ 80645000 h 32"/>
                  <a:gd name="T36" fmla="*/ 52924075 w 32"/>
                  <a:gd name="T37" fmla="*/ 80645000 h 32"/>
                  <a:gd name="T38" fmla="*/ 80645000 w 32"/>
                  <a:gd name="T39" fmla="*/ 52924075 h 32"/>
                  <a:gd name="T40" fmla="*/ 75604688 w 32"/>
                  <a:gd name="T41" fmla="*/ 52924075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2" h="32">
                    <a:moveTo>
                      <a:pt x="30" y="21"/>
                    </a:move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5"/>
                      <a:pt x="25" y="28"/>
                      <a:pt x="2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7" y="28"/>
                      <a:pt x="4" y="25"/>
                      <a:pt x="4" y="2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7"/>
                      <a:pt x="7" y="4"/>
                      <a:pt x="1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5" y="4"/>
                      <a:pt x="28" y="7"/>
                      <a:pt x="28" y="1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5"/>
                      <a:pt x="28" y="0"/>
                      <a:pt x="2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8"/>
                      <a:pt x="5" y="32"/>
                      <a:pt x="1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8" y="32"/>
                      <a:pt x="32" y="28"/>
                      <a:pt x="32" y="21"/>
                    </a:cubicBezTo>
                    <a:lnTo>
                      <a:pt x="30" y="21"/>
                    </a:lnTo>
                    <a:close/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82" name="任意多边形 81"/>
            <p:cNvSpPr/>
            <p:nvPr/>
          </p:nvSpPr>
          <p:spPr>
            <a:xfrm>
              <a:off x="7936075" y="1686797"/>
              <a:ext cx="2057400" cy="2727960"/>
            </a:xfrm>
            <a:custGeom>
              <a:avLst/>
              <a:gdLst>
                <a:gd name="connsiteX0" fmla="*/ 7620 w 2057400"/>
                <a:gd name="connsiteY0" fmla="*/ 0 h 2727960"/>
                <a:gd name="connsiteX1" fmla="*/ 2057400 w 2057400"/>
                <a:gd name="connsiteY1" fmla="*/ 0 h 2727960"/>
                <a:gd name="connsiteX2" fmla="*/ 2057400 w 2057400"/>
                <a:gd name="connsiteY2" fmla="*/ 2727960 h 2727960"/>
                <a:gd name="connsiteX3" fmla="*/ 0 w 2057400"/>
                <a:gd name="connsiteY3" fmla="*/ 2727960 h 2727960"/>
                <a:gd name="connsiteX4" fmla="*/ 7620 w 2057400"/>
                <a:gd name="connsiteY4" fmla="*/ 0 h 2727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7400" h="2727960">
                  <a:moveTo>
                    <a:pt x="7620" y="0"/>
                  </a:moveTo>
                  <a:lnTo>
                    <a:pt x="2057400" y="0"/>
                  </a:lnTo>
                  <a:lnTo>
                    <a:pt x="2057400" y="2727960"/>
                  </a:lnTo>
                  <a:lnTo>
                    <a:pt x="0" y="2727960"/>
                  </a:lnTo>
                  <a:lnTo>
                    <a:pt x="7620" y="0"/>
                  </a:ln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 animBg="1"/>
      <p:bldP spid="42" grpId="0" animBg="1"/>
      <p:bldP spid="4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三、整体规划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45431" y="1378083"/>
            <a:ext cx="6243793" cy="5086218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6278" y="1601589"/>
            <a:ext cx="5822519" cy="2804288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61320" y="5077302"/>
            <a:ext cx="5753370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/>
          <p:nvPr/>
        </p:nvSpPr>
        <p:spPr>
          <a:xfrm>
            <a:off x="527435" y="4553780"/>
            <a:ext cx="2210967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 defTabSz="1218565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cs typeface="+mn-ea"/>
                <a:sym typeface="+mn-lt"/>
              </a:rPr>
              <a:t>请替换文字内容</a:t>
            </a:r>
            <a:endParaRPr lang="en-US" sz="20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503657" y="5119400"/>
            <a:ext cx="5865139" cy="599177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078211" y="1696210"/>
            <a:ext cx="686928" cy="686928"/>
            <a:chOff x="1299286" y="3337363"/>
            <a:chExt cx="686928" cy="686928"/>
          </a:xfrm>
          <a:solidFill>
            <a:srgbClr val="387600"/>
          </a:solidFill>
        </p:grpSpPr>
        <p:sp>
          <p:nvSpPr>
            <p:cNvPr id="13" name="Donut 65"/>
            <p:cNvSpPr/>
            <p:nvPr/>
          </p:nvSpPr>
          <p:spPr>
            <a:xfrm>
              <a:off x="1299286" y="3337363"/>
              <a:ext cx="686928" cy="686928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66"/>
            <p:cNvSpPr>
              <a:spLocks noEditPoints="1"/>
            </p:cNvSpPr>
            <p:nvPr/>
          </p:nvSpPr>
          <p:spPr bwMode="auto">
            <a:xfrm>
              <a:off x="1494373" y="3524567"/>
              <a:ext cx="296750" cy="312520"/>
            </a:xfrm>
            <a:custGeom>
              <a:avLst/>
              <a:gdLst>
                <a:gd name="T0" fmla="*/ 20 w 96"/>
                <a:gd name="T1" fmla="*/ 86 h 101"/>
                <a:gd name="T2" fmla="*/ 7 w 96"/>
                <a:gd name="T3" fmla="*/ 58 h 101"/>
                <a:gd name="T4" fmla="*/ 18 w 96"/>
                <a:gd name="T5" fmla="*/ 29 h 101"/>
                <a:gd name="T6" fmla="*/ 42 w 96"/>
                <a:gd name="T7" fmla="*/ 17 h 101"/>
                <a:gd name="T8" fmla="*/ 41 w 96"/>
                <a:gd name="T9" fmla="*/ 9 h 101"/>
                <a:gd name="T10" fmla="*/ 36 w 96"/>
                <a:gd name="T11" fmla="*/ 10 h 101"/>
                <a:gd name="T12" fmla="*/ 35 w 96"/>
                <a:gd name="T13" fmla="*/ 5 h 101"/>
                <a:gd name="T14" fmla="*/ 48 w 96"/>
                <a:gd name="T15" fmla="*/ 3 h 101"/>
                <a:gd name="T16" fmla="*/ 49 w 96"/>
                <a:gd name="T17" fmla="*/ 8 h 101"/>
                <a:gd name="T18" fmla="*/ 44 w 96"/>
                <a:gd name="T19" fmla="*/ 9 h 101"/>
                <a:gd name="T20" fmla="*/ 46 w 96"/>
                <a:gd name="T21" fmla="*/ 16 h 101"/>
                <a:gd name="T22" fmla="*/ 74 w 96"/>
                <a:gd name="T23" fmla="*/ 27 h 101"/>
                <a:gd name="T24" fmla="*/ 87 w 96"/>
                <a:gd name="T25" fmla="*/ 54 h 101"/>
                <a:gd name="T26" fmla="*/ 77 w 96"/>
                <a:gd name="T27" fmla="*/ 83 h 101"/>
                <a:gd name="T28" fmla="*/ 75 w 96"/>
                <a:gd name="T29" fmla="*/ 85 h 101"/>
                <a:gd name="T30" fmla="*/ 79 w 96"/>
                <a:gd name="T31" fmla="*/ 101 h 101"/>
                <a:gd name="T32" fmla="*/ 74 w 96"/>
                <a:gd name="T33" fmla="*/ 101 h 101"/>
                <a:gd name="T34" fmla="*/ 63 w 96"/>
                <a:gd name="T35" fmla="*/ 93 h 101"/>
                <a:gd name="T36" fmla="*/ 49 w 96"/>
                <a:gd name="T37" fmla="*/ 96 h 101"/>
                <a:gd name="T38" fmla="*/ 32 w 96"/>
                <a:gd name="T39" fmla="*/ 93 h 101"/>
                <a:gd name="T40" fmla="*/ 22 w 96"/>
                <a:gd name="T41" fmla="*/ 101 h 101"/>
                <a:gd name="T42" fmla="*/ 17 w 96"/>
                <a:gd name="T43" fmla="*/ 101 h 101"/>
                <a:gd name="T44" fmla="*/ 21 w 96"/>
                <a:gd name="T45" fmla="*/ 86 h 101"/>
                <a:gd name="T46" fmla="*/ 20 w 96"/>
                <a:gd name="T47" fmla="*/ 86 h 101"/>
                <a:gd name="T48" fmla="*/ 82 w 96"/>
                <a:gd name="T49" fmla="*/ 6 h 101"/>
                <a:gd name="T50" fmla="*/ 60 w 96"/>
                <a:gd name="T51" fmla="*/ 11 h 101"/>
                <a:gd name="T52" fmla="*/ 92 w 96"/>
                <a:gd name="T53" fmla="*/ 31 h 101"/>
                <a:gd name="T54" fmla="*/ 88 w 96"/>
                <a:gd name="T55" fmla="*/ 9 h 101"/>
                <a:gd name="T56" fmla="*/ 92 w 96"/>
                <a:gd name="T57" fmla="*/ 3 h 101"/>
                <a:gd name="T58" fmla="*/ 86 w 96"/>
                <a:gd name="T59" fmla="*/ 0 h 101"/>
                <a:gd name="T60" fmla="*/ 82 w 96"/>
                <a:gd name="T61" fmla="*/ 6 h 101"/>
                <a:gd name="T62" fmla="*/ 14 w 96"/>
                <a:gd name="T63" fmla="*/ 6 h 101"/>
                <a:gd name="T64" fmla="*/ 10 w 96"/>
                <a:gd name="T65" fmla="*/ 0 h 101"/>
                <a:gd name="T66" fmla="*/ 4 w 96"/>
                <a:gd name="T67" fmla="*/ 3 h 101"/>
                <a:gd name="T68" fmla="*/ 8 w 96"/>
                <a:gd name="T69" fmla="*/ 9 h 101"/>
                <a:gd name="T70" fmla="*/ 4 w 96"/>
                <a:gd name="T71" fmla="*/ 31 h 101"/>
                <a:gd name="T72" fmla="*/ 36 w 96"/>
                <a:gd name="T73" fmla="*/ 11 h 101"/>
                <a:gd name="T74" fmla="*/ 14 w 96"/>
                <a:gd name="T75" fmla="*/ 6 h 101"/>
                <a:gd name="T76" fmla="*/ 43 w 96"/>
                <a:gd name="T77" fmla="*/ 54 h 101"/>
                <a:gd name="T78" fmla="*/ 42 w 96"/>
                <a:gd name="T79" fmla="*/ 56 h 101"/>
                <a:gd name="T80" fmla="*/ 22 w 96"/>
                <a:gd name="T81" fmla="*/ 61 h 101"/>
                <a:gd name="T82" fmla="*/ 22 w 96"/>
                <a:gd name="T83" fmla="*/ 64 h 101"/>
                <a:gd name="T84" fmla="*/ 43 w 96"/>
                <a:gd name="T85" fmla="*/ 59 h 101"/>
                <a:gd name="T86" fmla="*/ 46 w 96"/>
                <a:gd name="T87" fmla="*/ 61 h 101"/>
                <a:gd name="T88" fmla="*/ 54 w 96"/>
                <a:gd name="T89" fmla="*/ 58 h 101"/>
                <a:gd name="T90" fmla="*/ 50 w 96"/>
                <a:gd name="T91" fmla="*/ 50 h 101"/>
                <a:gd name="T92" fmla="*/ 49 w 96"/>
                <a:gd name="T93" fmla="*/ 50 h 101"/>
                <a:gd name="T94" fmla="*/ 41 w 96"/>
                <a:gd name="T95" fmla="*/ 37 h 101"/>
                <a:gd name="T96" fmla="*/ 38 w 96"/>
                <a:gd name="T97" fmla="*/ 39 h 101"/>
                <a:gd name="T98" fmla="*/ 44 w 96"/>
                <a:gd name="T99" fmla="*/ 52 h 101"/>
                <a:gd name="T100" fmla="*/ 43 w 96"/>
                <a:gd name="T101" fmla="*/ 54 h 101"/>
                <a:gd name="T102" fmla="*/ 18 w 96"/>
                <a:gd name="T103" fmla="*/ 58 h 101"/>
                <a:gd name="T104" fmla="*/ 28 w 96"/>
                <a:gd name="T105" fmla="*/ 78 h 101"/>
                <a:gd name="T106" fmla="*/ 49 w 96"/>
                <a:gd name="T107" fmla="*/ 85 h 101"/>
                <a:gd name="T108" fmla="*/ 69 w 96"/>
                <a:gd name="T109" fmla="*/ 76 h 101"/>
                <a:gd name="T110" fmla="*/ 76 w 96"/>
                <a:gd name="T111" fmla="*/ 55 h 101"/>
                <a:gd name="T112" fmla="*/ 67 w 96"/>
                <a:gd name="T113" fmla="*/ 35 h 101"/>
                <a:gd name="T114" fmla="*/ 46 w 96"/>
                <a:gd name="T115" fmla="*/ 27 h 101"/>
                <a:gd name="T116" fmla="*/ 26 w 96"/>
                <a:gd name="T117" fmla="*/ 37 h 101"/>
                <a:gd name="T118" fmla="*/ 18 w 96"/>
                <a:gd name="T119" fmla="*/ 5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" h="101">
                  <a:moveTo>
                    <a:pt x="20" y="86"/>
                  </a:moveTo>
                  <a:cubicBezTo>
                    <a:pt x="12" y="78"/>
                    <a:pt x="8" y="68"/>
                    <a:pt x="7" y="58"/>
                  </a:cubicBezTo>
                  <a:cubicBezTo>
                    <a:pt x="7" y="48"/>
                    <a:pt x="10" y="38"/>
                    <a:pt x="18" y="29"/>
                  </a:cubicBezTo>
                  <a:cubicBezTo>
                    <a:pt x="24" y="22"/>
                    <a:pt x="33" y="18"/>
                    <a:pt x="42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6" y="16"/>
                    <a:pt x="66" y="19"/>
                    <a:pt x="74" y="27"/>
                  </a:cubicBezTo>
                  <a:cubicBezTo>
                    <a:pt x="82" y="34"/>
                    <a:pt x="87" y="44"/>
                    <a:pt x="87" y="54"/>
                  </a:cubicBezTo>
                  <a:cubicBezTo>
                    <a:pt x="88" y="65"/>
                    <a:pt x="84" y="75"/>
                    <a:pt x="77" y="83"/>
                  </a:cubicBezTo>
                  <a:cubicBezTo>
                    <a:pt x="76" y="84"/>
                    <a:pt x="76" y="84"/>
                    <a:pt x="75" y="85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59" y="95"/>
                    <a:pt x="54" y="96"/>
                    <a:pt x="49" y="96"/>
                  </a:cubicBezTo>
                  <a:cubicBezTo>
                    <a:pt x="44" y="96"/>
                    <a:pt x="38" y="95"/>
                    <a:pt x="32" y="9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lose/>
                  <a:moveTo>
                    <a:pt x="82" y="6"/>
                  </a:moveTo>
                  <a:cubicBezTo>
                    <a:pt x="74" y="3"/>
                    <a:pt x="66" y="5"/>
                    <a:pt x="60" y="1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4"/>
                    <a:pt x="94" y="15"/>
                    <a:pt x="8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14" y="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15"/>
                    <a:pt x="0" y="24"/>
                    <a:pt x="4" y="3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0" y="5"/>
                    <a:pt x="21" y="3"/>
                    <a:pt x="14" y="6"/>
                  </a:cubicBezTo>
                  <a:close/>
                  <a:moveTo>
                    <a:pt x="43" y="54"/>
                  </a:moveTo>
                  <a:cubicBezTo>
                    <a:pt x="42" y="55"/>
                    <a:pt x="42" y="55"/>
                    <a:pt x="42" y="56"/>
                  </a:cubicBezTo>
                  <a:cubicBezTo>
                    <a:pt x="35" y="57"/>
                    <a:pt x="28" y="58"/>
                    <a:pt x="22" y="61"/>
                  </a:cubicBezTo>
                  <a:cubicBezTo>
                    <a:pt x="22" y="62"/>
                    <a:pt x="22" y="63"/>
                    <a:pt x="22" y="64"/>
                  </a:cubicBezTo>
                  <a:cubicBezTo>
                    <a:pt x="29" y="63"/>
                    <a:pt x="37" y="62"/>
                    <a:pt x="43" y="59"/>
                  </a:cubicBezTo>
                  <a:cubicBezTo>
                    <a:pt x="44" y="60"/>
                    <a:pt x="45" y="61"/>
                    <a:pt x="46" y="61"/>
                  </a:cubicBezTo>
                  <a:cubicBezTo>
                    <a:pt x="49" y="62"/>
                    <a:pt x="53" y="61"/>
                    <a:pt x="54" y="58"/>
                  </a:cubicBezTo>
                  <a:cubicBezTo>
                    <a:pt x="55" y="55"/>
                    <a:pt x="53" y="51"/>
                    <a:pt x="50" y="50"/>
                  </a:cubicBezTo>
                  <a:cubicBezTo>
                    <a:pt x="50" y="50"/>
                    <a:pt x="49" y="50"/>
                    <a:pt x="49" y="50"/>
                  </a:cubicBezTo>
                  <a:cubicBezTo>
                    <a:pt x="47" y="46"/>
                    <a:pt x="44" y="41"/>
                    <a:pt x="41" y="37"/>
                  </a:cubicBezTo>
                  <a:cubicBezTo>
                    <a:pt x="40" y="38"/>
                    <a:pt x="39" y="39"/>
                    <a:pt x="38" y="39"/>
                  </a:cubicBezTo>
                  <a:cubicBezTo>
                    <a:pt x="39" y="44"/>
                    <a:pt x="41" y="48"/>
                    <a:pt x="44" y="52"/>
                  </a:cubicBezTo>
                  <a:cubicBezTo>
                    <a:pt x="43" y="52"/>
                    <a:pt x="43" y="53"/>
                    <a:pt x="43" y="54"/>
                  </a:cubicBezTo>
                  <a:close/>
                  <a:moveTo>
                    <a:pt x="18" y="58"/>
                  </a:moveTo>
                  <a:cubicBezTo>
                    <a:pt x="19" y="65"/>
                    <a:pt x="22" y="72"/>
                    <a:pt x="28" y="78"/>
                  </a:cubicBezTo>
                  <a:cubicBezTo>
                    <a:pt x="34" y="83"/>
                    <a:pt x="41" y="86"/>
                    <a:pt x="49" y="85"/>
                  </a:cubicBezTo>
                  <a:cubicBezTo>
                    <a:pt x="56" y="85"/>
                    <a:pt x="63" y="82"/>
                    <a:pt x="69" y="76"/>
                  </a:cubicBezTo>
                  <a:cubicBezTo>
                    <a:pt x="74" y="70"/>
                    <a:pt x="77" y="62"/>
                    <a:pt x="76" y="55"/>
                  </a:cubicBezTo>
                  <a:cubicBezTo>
                    <a:pt x="76" y="47"/>
                    <a:pt x="73" y="40"/>
                    <a:pt x="67" y="35"/>
                  </a:cubicBezTo>
                  <a:cubicBezTo>
                    <a:pt x="61" y="29"/>
                    <a:pt x="53" y="27"/>
                    <a:pt x="46" y="27"/>
                  </a:cubicBezTo>
                  <a:cubicBezTo>
                    <a:pt x="38" y="28"/>
                    <a:pt x="31" y="31"/>
                    <a:pt x="26" y="37"/>
                  </a:cubicBezTo>
                  <a:cubicBezTo>
                    <a:pt x="20" y="43"/>
                    <a:pt x="18" y="50"/>
                    <a:pt x="18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73476" y="5439100"/>
            <a:ext cx="686928" cy="686928"/>
            <a:chOff x="3834069" y="4775741"/>
            <a:chExt cx="686928" cy="686928"/>
          </a:xfrm>
          <a:solidFill>
            <a:srgbClr val="387600"/>
          </a:solidFill>
        </p:grpSpPr>
        <p:sp>
          <p:nvSpPr>
            <p:cNvPr id="16" name="Freeform 68"/>
            <p:cNvSpPr>
              <a:spLocks noEditPoints="1"/>
            </p:cNvSpPr>
            <p:nvPr/>
          </p:nvSpPr>
          <p:spPr bwMode="auto">
            <a:xfrm>
              <a:off x="4064996" y="4968238"/>
              <a:ext cx="225071" cy="329722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4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5 h 107"/>
                <a:gd name="T86" fmla="*/ 2 w 73"/>
                <a:gd name="T87" fmla="*/ 27 h 107"/>
                <a:gd name="T88" fmla="*/ 8 w 73"/>
                <a:gd name="T89" fmla="*/ 53 h 107"/>
                <a:gd name="T90" fmla="*/ 15 w 73"/>
                <a:gd name="T91" fmla="*/ 7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7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5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3"/>
                  </a:cubicBezTo>
                  <a:cubicBezTo>
                    <a:pt x="11" y="58"/>
                    <a:pt x="13" y="64"/>
                    <a:pt x="15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Donut 70"/>
            <p:cNvSpPr/>
            <p:nvPr/>
          </p:nvSpPr>
          <p:spPr>
            <a:xfrm>
              <a:off x="3834069" y="4775741"/>
              <a:ext cx="686928" cy="686928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78209" y="2943840"/>
            <a:ext cx="686928" cy="686928"/>
            <a:chOff x="1294147" y="4775884"/>
            <a:chExt cx="686928" cy="686928"/>
          </a:xfrm>
          <a:solidFill>
            <a:srgbClr val="387600"/>
          </a:solidFill>
        </p:grpSpPr>
        <p:sp>
          <p:nvSpPr>
            <p:cNvPr id="19" name="Freeform 67"/>
            <p:cNvSpPr>
              <a:spLocks noEditPoints="1"/>
            </p:cNvSpPr>
            <p:nvPr/>
          </p:nvSpPr>
          <p:spPr bwMode="auto">
            <a:xfrm>
              <a:off x="1467493" y="4970629"/>
              <a:ext cx="336888" cy="272379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Donut 71"/>
            <p:cNvSpPr/>
            <p:nvPr/>
          </p:nvSpPr>
          <p:spPr>
            <a:xfrm>
              <a:off x="1294147" y="4775884"/>
              <a:ext cx="686928" cy="686928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76535" y="4191470"/>
            <a:ext cx="686928" cy="686928"/>
            <a:chOff x="3828659" y="3337363"/>
            <a:chExt cx="686928" cy="686928"/>
          </a:xfrm>
          <a:solidFill>
            <a:srgbClr val="387600"/>
          </a:solidFill>
        </p:grpSpPr>
        <p:sp>
          <p:nvSpPr>
            <p:cNvPr id="22" name="Freeform 69"/>
            <p:cNvSpPr>
              <a:spLocks noEditPoints="1"/>
            </p:cNvSpPr>
            <p:nvPr/>
          </p:nvSpPr>
          <p:spPr bwMode="auto">
            <a:xfrm>
              <a:off x="4055389" y="3536753"/>
              <a:ext cx="237973" cy="28814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0" tIns="45716" rIns="91430" bIns="457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Donut 72"/>
            <p:cNvSpPr/>
            <p:nvPr/>
          </p:nvSpPr>
          <p:spPr>
            <a:xfrm>
              <a:off x="3828659" y="3337363"/>
              <a:ext cx="686928" cy="686928"/>
            </a:xfrm>
            <a:prstGeom prst="donut">
              <a:avLst>
                <a:gd name="adj" fmla="val 680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65"/>
          <p:cNvGrpSpPr/>
          <p:nvPr/>
        </p:nvGrpSpPr>
        <p:grpSpPr>
          <a:xfrm>
            <a:off x="7811497" y="1601589"/>
            <a:ext cx="3703631" cy="1055431"/>
            <a:chOff x="8797070" y="2517475"/>
            <a:chExt cx="3938221" cy="1000829"/>
          </a:xfrm>
        </p:grpSpPr>
        <p:sp>
          <p:nvSpPr>
            <p:cNvPr id="25" name="TextBox 66"/>
            <p:cNvSpPr txBox="1"/>
            <p:nvPr/>
          </p:nvSpPr>
          <p:spPr>
            <a:xfrm>
              <a:off x="8797071" y="2517475"/>
              <a:ext cx="1287267" cy="430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发展模式</a:t>
              </a:r>
              <a:endParaRPr lang="en-GB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67"/>
            <p:cNvSpPr/>
            <p:nvPr/>
          </p:nvSpPr>
          <p:spPr>
            <a:xfrm>
              <a:off x="8797070" y="2924503"/>
              <a:ext cx="3938221" cy="5938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27" name="Group 65"/>
          <p:cNvGrpSpPr/>
          <p:nvPr/>
        </p:nvGrpSpPr>
        <p:grpSpPr>
          <a:xfrm>
            <a:off x="7811497" y="2843658"/>
            <a:ext cx="3703631" cy="1055431"/>
            <a:chOff x="8797070" y="2517475"/>
            <a:chExt cx="3938221" cy="1000829"/>
          </a:xfrm>
        </p:grpSpPr>
        <p:sp>
          <p:nvSpPr>
            <p:cNvPr id="28" name="TextBox 66"/>
            <p:cNvSpPr txBox="1"/>
            <p:nvPr/>
          </p:nvSpPr>
          <p:spPr>
            <a:xfrm>
              <a:off x="8797071" y="2517475"/>
              <a:ext cx="1287267" cy="43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发展模式</a:t>
              </a:r>
              <a:endParaRPr lang="en-GB" altLang="zh-CN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67"/>
            <p:cNvSpPr/>
            <p:nvPr/>
          </p:nvSpPr>
          <p:spPr>
            <a:xfrm>
              <a:off x="8797070" y="2924503"/>
              <a:ext cx="3938221" cy="5938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0" name="Group 65"/>
          <p:cNvGrpSpPr/>
          <p:nvPr/>
        </p:nvGrpSpPr>
        <p:grpSpPr>
          <a:xfrm>
            <a:off x="7811497" y="4072357"/>
            <a:ext cx="3703631" cy="1055431"/>
            <a:chOff x="8797070" y="2517475"/>
            <a:chExt cx="3938221" cy="1000829"/>
          </a:xfrm>
        </p:grpSpPr>
        <p:sp>
          <p:nvSpPr>
            <p:cNvPr id="31" name="TextBox 66"/>
            <p:cNvSpPr txBox="1"/>
            <p:nvPr/>
          </p:nvSpPr>
          <p:spPr>
            <a:xfrm>
              <a:off x="8797071" y="2517475"/>
              <a:ext cx="1287267" cy="43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发展模式</a:t>
              </a:r>
              <a:endParaRPr lang="en-GB" altLang="zh-CN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67"/>
            <p:cNvSpPr/>
            <p:nvPr/>
          </p:nvSpPr>
          <p:spPr>
            <a:xfrm>
              <a:off x="8797070" y="2924503"/>
              <a:ext cx="3938221" cy="5938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3" name="Group 65"/>
          <p:cNvGrpSpPr/>
          <p:nvPr/>
        </p:nvGrpSpPr>
        <p:grpSpPr>
          <a:xfrm>
            <a:off x="7811497" y="5327173"/>
            <a:ext cx="3703631" cy="1055431"/>
            <a:chOff x="8797070" y="2517475"/>
            <a:chExt cx="3938221" cy="1000829"/>
          </a:xfrm>
        </p:grpSpPr>
        <p:sp>
          <p:nvSpPr>
            <p:cNvPr id="34" name="TextBox 66"/>
            <p:cNvSpPr txBox="1"/>
            <p:nvPr/>
          </p:nvSpPr>
          <p:spPr>
            <a:xfrm>
              <a:off x="8797071" y="2517475"/>
              <a:ext cx="1287267" cy="430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lnSpc>
                  <a:spcPct val="130000"/>
                </a:lnSpc>
                <a:defRPr/>
              </a:pPr>
              <a:r>
                <a:rPr lang="zh-CN" altLang="en-US" sz="2000" kern="0" dirty="0">
                  <a:solidFill>
                    <a:srgbClr val="387600"/>
                  </a:solidFill>
                  <a:cs typeface="+mn-ea"/>
                  <a:sym typeface="+mn-lt"/>
                </a:rPr>
                <a:t>发展模式</a:t>
              </a:r>
              <a:endParaRPr lang="en-GB" altLang="zh-CN" sz="2000" kern="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35" name="Rectangle 67"/>
            <p:cNvSpPr/>
            <p:nvPr/>
          </p:nvSpPr>
          <p:spPr>
            <a:xfrm>
              <a:off x="8797070" y="2924503"/>
              <a:ext cx="3938221" cy="5938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178264" y="1259462"/>
            <a:ext cx="2311018" cy="2169538"/>
            <a:chOff x="3922911" y="2819400"/>
            <a:chExt cx="1298177" cy="1218704"/>
          </a:xfrm>
        </p:grpSpPr>
        <p:grpSp>
          <p:nvGrpSpPr>
            <p:cNvPr id="4" name="组合 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876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" name="TextBox 5"/>
            <p:cNvSpPr txBox="1"/>
            <p:nvPr/>
          </p:nvSpPr>
          <p:spPr>
            <a:xfrm>
              <a:off x="3922911" y="3095243"/>
              <a:ext cx="1298177" cy="6396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spc="284" dirty="0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  <a:endParaRPr lang="en-US" altLang="zh-CN" sz="3600" spc="284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3200" cap="all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  <a:endParaRPr lang="zh-CN" altLang="en-US" sz="3200" cap="all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6562481" y="2659114"/>
            <a:ext cx="3942534" cy="5839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8" rIns="91418" bIns="45708"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94329" y="2632210"/>
            <a:ext cx="1774845" cy="56720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300" dirty="0">
                <a:solidFill>
                  <a:srgbClr val="387600"/>
                </a:solidFill>
                <a:cs typeface="+mn-ea"/>
                <a:sym typeface="+mn-lt"/>
              </a:rPr>
              <a:t>项目概况</a:t>
            </a:r>
            <a:endParaRPr lang="zh-CN" altLang="en-US" sz="2800" spc="3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31278" y="2607332"/>
            <a:ext cx="1461782" cy="68756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1" name="圆角矩形 1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</p:grpSp>
      <p:sp>
        <p:nvSpPr>
          <p:cNvPr id="13" name="圆角矩形 12"/>
          <p:cNvSpPr/>
          <p:nvPr/>
        </p:nvSpPr>
        <p:spPr bwMode="auto">
          <a:xfrm>
            <a:off x="5757110" y="2671969"/>
            <a:ext cx="677160" cy="558291"/>
          </a:xfrm>
          <a:prstGeom prst="round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1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562481" y="3592031"/>
            <a:ext cx="3942534" cy="5839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8" rIns="91418" bIns="45708"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94329" y="3565127"/>
            <a:ext cx="1774845" cy="56720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300" dirty="0">
                <a:solidFill>
                  <a:srgbClr val="387600"/>
                </a:solidFill>
                <a:cs typeface="+mn-ea"/>
                <a:sym typeface="+mn-lt"/>
              </a:rPr>
              <a:t>市场透视</a:t>
            </a:r>
            <a:endParaRPr lang="zh-CN" altLang="en-US" sz="2800" spc="3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231278" y="3540249"/>
            <a:ext cx="1461782" cy="68756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7" name="圆角矩形 1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</p:grpSp>
      <p:sp>
        <p:nvSpPr>
          <p:cNvPr id="19" name="圆角矩形 18"/>
          <p:cNvSpPr/>
          <p:nvPr/>
        </p:nvSpPr>
        <p:spPr bwMode="auto">
          <a:xfrm>
            <a:off x="5757110" y="3604887"/>
            <a:ext cx="677160" cy="558291"/>
          </a:xfrm>
          <a:prstGeom prst="round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562481" y="4526674"/>
            <a:ext cx="3942534" cy="5839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8" rIns="91418" bIns="45708"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94329" y="4499769"/>
            <a:ext cx="1774845" cy="56720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300" dirty="0">
                <a:solidFill>
                  <a:srgbClr val="387600"/>
                </a:solidFill>
                <a:cs typeface="+mn-ea"/>
                <a:sym typeface="+mn-lt"/>
              </a:rPr>
              <a:t>整体规划</a:t>
            </a:r>
            <a:endParaRPr lang="zh-CN" altLang="en-US" sz="2800" spc="3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231278" y="4474892"/>
            <a:ext cx="1461782" cy="68756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</p:grpSp>
      <p:sp>
        <p:nvSpPr>
          <p:cNvPr id="25" name="圆角矩形 24"/>
          <p:cNvSpPr/>
          <p:nvPr/>
        </p:nvSpPr>
        <p:spPr bwMode="auto">
          <a:xfrm>
            <a:off x="5757110" y="4539529"/>
            <a:ext cx="677160" cy="558291"/>
          </a:xfrm>
          <a:prstGeom prst="round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3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562481" y="5477490"/>
            <a:ext cx="3942534" cy="58399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8" rIns="91418" bIns="45708"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94329" y="5450586"/>
            <a:ext cx="1774845" cy="56720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spc="300" dirty="0">
                <a:solidFill>
                  <a:srgbClr val="387600"/>
                </a:solidFill>
                <a:cs typeface="+mn-ea"/>
                <a:sym typeface="+mn-lt"/>
              </a:rPr>
              <a:t>财务分析</a:t>
            </a:r>
            <a:endParaRPr lang="zh-CN" altLang="en-US" sz="2800" spc="3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231278" y="5425708"/>
            <a:ext cx="1461782" cy="68756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9" name="圆角矩形 2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cs typeface="+mn-ea"/>
                <a:sym typeface="+mn-lt"/>
              </a:endParaRPr>
            </a:p>
          </p:txBody>
        </p:sp>
      </p:grpSp>
      <p:sp>
        <p:nvSpPr>
          <p:cNvPr id="31" name="圆角矩形 30"/>
          <p:cNvSpPr/>
          <p:nvPr/>
        </p:nvSpPr>
        <p:spPr bwMode="auto">
          <a:xfrm>
            <a:off x="5757110" y="5490345"/>
            <a:ext cx="677160" cy="558291"/>
          </a:xfrm>
          <a:prstGeom prst="round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4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3" grpId="0" animBg="1"/>
          <p:bldP spid="14" grpId="0" animBg="1"/>
          <p:bldP spid="15" grpId="0"/>
          <p:bldP spid="19" grpId="0" animBg="1"/>
          <p:bldP spid="20" grpId="0" animBg="1"/>
          <p:bldP spid="21" grpId="0"/>
          <p:bldP spid="25" grpId="0" animBg="1"/>
          <p:bldP spid="26" grpId="0" animBg="1"/>
          <p:bldP spid="27" grpId="0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/>
          <p:bldP spid="13" grpId="0" animBg="1"/>
          <p:bldP spid="14" grpId="0" animBg="1"/>
          <p:bldP spid="15" grpId="0"/>
          <p:bldP spid="19" grpId="0" animBg="1"/>
          <p:bldP spid="20" grpId="0" animBg="1"/>
          <p:bldP spid="21" grpId="0"/>
          <p:bldP spid="25" grpId="0" animBg="1"/>
          <p:bldP spid="26" grpId="0" animBg="1"/>
          <p:bldP spid="27" grpId="0"/>
          <p:bldP spid="3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839413" y="3244569"/>
            <a:ext cx="52432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财务分析</a:t>
            </a:r>
            <a:endParaRPr lang="zh-CN" altLang="en-US" sz="40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516030" y="4001495"/>
            <a:ext cx="589004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We have many PowerPoint 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templates</a:t>
            </a: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96286" y="1662780"/>
            <a:ext cx="2929530" cy="186204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1500" dirty="0">
                <a:solidFill>
                  <a:srgbClr val="387600"/>
                </a:solidFill>
                <a:cs typeface="+mn-ea"/>
                <a:sym typeface="+mn-lt"/>
              </a:rPr>
              <a:t>04</a:t>
            </a:r>
            <a:endParaRPr lang="zh-CN" altLang="en-US" sz="11500" dirty="0">
              <a:solidFill>
                <a:srgbClr val="3876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四、财务分析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466935" y="2074848"/>
            <a:ext cx="2687507" cy="3317343"/>
            <a:chOff x="1466935" y="2074848"/>
            <a:chExt cx="2687507" cy="3317343"/>
          </a:xfrm>
        </p:grpSpPr>
        <p:sp>
          <p:nvSpPr>
            <p:cNvPr id="16" name="矩形 15"/>
            <p:cNvSpPr/>
            <p:nvPr/>
          </p:nvSpPr>
          <p:spPr>
            <a:xfrm>
              <a:off x="2205395" y="4156811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成本预算</a:t>
              </a:r>
              <a:endParaRPr lang="en-US" altLang="zh-CN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466935" y="4607361"/>
              <a:ext cx="2687507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  <a:buNone/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1876103" y="2074848"/>
              <a:ext cx="1800000" cy="1800000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solidFill>
                    <a:srgbClr val="387600"/>
                  </a:solidFill>
                  <a:cs typeface="+mn-ea"/>
                  <a:sym typeface="+mn-lt"/>
                </a:rPr>
                <a:t>12%</a:t>
              </a:r>
              <a:endParaRPr lang="zh-CN" altLang="en-US" sz="44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9" name="弧形 18"/>
            <p:cNvSpPr>
              <a:spLocks noChangeAspect="1"/>
            </p:cNvSpPr>
            <p:nvPr/>
          </p:nvSpPr>
          <p:spPr>
            <a:xfrm>
              <a:off x="1876103" y="2074848"/>
              <a:ext cx="1800000" cy="1800000"/>
            </a:xfrm>
            <a:prstGeom prst="arc">
              <a:avLst>
                <a:gd name="adj1" fmla="val 16200000"/>
                <a:gd name="adj2" fmla="val 19350618"/>
              </a:avLst>
            </a:prstGeom>
            <a:ln w="190500">
              <a:solidFill>
                <a:srgbClr val="387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7BA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85419" y="2074848"/>
            <a:ext cx="2687507" cy="3317343"/>
            <a:chOff x="4485419" y="2074848"/>
            <a:chExt cx="2687507" cy="3317343"/>
          </a:xfrm>
        </p:grpSpPr>
        <p:sp>
          <p:nvSpPr>
            <p:cNvPr id="21" name="矩形 20"/>
            <p:cNvSpPr/>
            <p:nvPr/>
          </p:nvSpPr>
          <p:spPr>
            <a:xfrm>
              <a:off x="5223879" y="4156811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成本预算</a:t>
              </a:r>
              <a:endParaRPr lang="en-US" altLang="zh-CN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485419" y="4607361"/>
              <a:ext cx="2687507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  <a:buNone/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4894587" y="2074848"/>
              <a:ext cx="1800000" cy="1800000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dirty="0">
                  <a:solidFill>
                    <a:srgbClr val="387600"/>
                  </a:solidFill>
                  <a:cs typeface="+mn-ea"/>
                  <a:sym typeface="+mn-lt"/>
                </a:rPr>
                <a:t>21%</a:t>
              </a:r>
              <a:endParaRPr lang="zh-CN" altLang="en-US" sz="44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弧形 23"/>
            <p:cNvSpPr>
              <a:spLocks noChangeAspect="1"/>
            </p:cNvSpPr>
            <p:nvPr/>
          </p:nvSpPr>
          <p:spPr>
            <a:xfrm>
              <a:off x="4894587" y="2074848"/>
              <a:ext cx="1800000" cy="1800000"/>
            </a:xfrm>
            <a:prstGeom prst="arc">
              <a:avLst/>
            </a:prstGeom>
            <a:ln w="190500">
              <a:solidFill>
                <a:srgbClr val="387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7BA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503903" y="2074848"/>
            <a:ext cx="2687507" cy="3317343"/>
            <a:chOff x="7503903" y="2074848"/>
            <a:chExt cx="2687507" cy="3317343"/>
          </a:xfrm>
        </p:grpSpPr>
        <p:sp>
          <p:nvSpPr>
            <p:cNvPr id="26" name="矩形 25"/>
            <p:cNvSpPr/>
            <p:nvPr/>
          </p:nvSpPr>
          <p:spPr>
            <a:xfrm>
              <a:off x="7503903" y="4607361"/>
              <a:ext cx="2687507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  <a:buNone/>
              </a:pPr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913071" y="2074848"/>
              <a:ext cx="1800000" cy="2482073"/>
              <a:chOff x="7913071" y="2074848"/>
              <a:chExt cx="1800000" cy="2482073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8242363" y="4156811"/>
                <a:ext cx="12105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rgbClr val="387600"/>
                    </a:solidFill>
                    <a:cs typeface="+mn-ea"/>
                    <a:sym typeface="+mn-lt"/>
                  </a:rPr>
                  <a:t>成本预算</a:t>
                </a:r>
                <a:endParaRPr lang="en-US" altLang="zh-CN" sz="2000" dirty="0">
                  <a:solidFill>
                    <a:srgbClr val="3876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>
                <a:spLocks noChangeAspect="1"/>
              </p:cNvSpPr>
              <p:nvPr/>
            </p:nvSpPr>
            <p:spPr>
              <a:xfrm>
                <a:off x="7913071" y="2074848"/>
                <a:ext cx="1800000" cy="1800000"/>
              </a:xfrm>
              <a:prstGeom prst="ellipse">
                <a:avLst/>
              </a:prstGeom>
              <a:noFill/>
              <a:ln w="1270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>
                    <a:solidFill>
                      <a:srgbClr val="387600"/>
                    </a:solidFill>
                    <a:cs typeface="+mn-ea"/>
                    <a:sym typeface="+mn-lt"/>
                  </a:rPr>
                  <a:t>5%</a:t>
                </a:r>
                <a:endParaRPr lang="zh-CN" altLang="en-US" sz="4400" dirty="0">
                  <a:solidFill>
                    <a:srgbClr val="3876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弧形 29"/>
              <p:cNvSpPr>
                <a:spLocks noChangeAspect="1"/>
              </p:cNvSpPr>
              <p:nvPr/>
            </p:nvSpPr>
            <p:spPr>
              <a:xfrm>
                <a:off x="7913071" y="2074848"/>
                <a:ext cx="1800000" cy="1800000"/>
              </a:xfrm>
              <a:prstGeom prst="arc">
                <a:avLst>
                  <a:gd name="adj1" fmla="val 16200000"/>
                  <a:gd name="adj2" fmla="val 17081691"/>
                </a:avLst>
              </a:prstGeom>
              <a:ln w="190500">
                <a:solidFill>
                  <a:srgbClr val="387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7BA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384045" y="5710397"/>
            <a:ext cx="114239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此处添加详细文本描述，建议与标题相关并符合整体语言风格，语言描述尽量简洁生动。</a:t>
            </a:r>
            <a:endParaRPr lang="zh-CN" altLang="en-US" sz="12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44444E-6 L 1.25E-6 0.13889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79167E-6 -4.44444E-6 L -4.79167E-6 0.13889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04167E-6 -4.44444E-6 L -1.04167E-6 0.13889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四、财务分析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18" name="Rectangle 4"/>
          <p:cNvSpPr/>
          <p:nvPr/>
        </p:nvSpPr>
        <p:spPr>
          <a:xfrm>
            <a:off x="1713456" y="2029117"/>
            <a:ext cx="4343632" cy="1126183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cxnSp>
        <p:nvCxnSpPr>
          <p:cNvPr id="19" name="Straight Connector 9"/>
          <p:cNvCxnSpPr/>
          <p:nvPr/>
        </p:nvCxnSpPr>
        <p:spPr>
          <a:xfrm>
            <a:off x="3062982" y="2147683"/>
            <a:ext cx="0" cy="8890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29"/>
          <p:cNvGrpSpPr/>
          <p:nvPr/>
        </p:nvGrpSpPr>
        <p:grpSpPr>
          <a:xfrm>
            <a:off x="3282484" y="2248261"/>
            <a:ext cx="2155478" cy="712176"/>
            <a:chOff x="798971" y="1704791"/>
            <a:chExt cx="924873" cy="692161"/>
          </a:xfrm>
        </p:grpSpPr>
        <p:sp>
          <p:nvSpPr>
            <p:cNvPr id="21" name="Text Placeholder 3"/>
            <p:cNvSpPr txBox="1"/>
            <p:nvPr/>
          </p:nvSpPr>
          <p:spPr>
            <a:xfrm>
              <a:off x="798971" y="1704791"/>
              <a:ext cx="396183" cy="269214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zh-CN" altLang="en-US" sz="1800" dirty="0">
                  <a:solidFill>
                    <a:prstClr val="white"/>
                  </a:solidFill>
                  <a:cs typeface="+mn-ea"/>
                  <a:sym typeface="+mn-lt"/>
                </a:rPr>
                <a:t>预期回报</a:t>
              </a:r>
              <a:endParaRPr lang="zh-CN" altLang="en-US" sz="1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 Placeholder 3"/>
            <p:cNvSpPr txBox="1"/>
            <p:nvPr/>
          </p:nvSpPr>
          <p:spPr>
            <a:xfrm>
              <a:off x="798971" y="2018058"/>
              <a:ext cx="924873" cy="37889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点击输入简要文字内容，文字内容需概括精炼，不用多余的文字修饰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 Placeholder 3"/>
          <p:cNvSpPr txBox="1"/>
          <p:nvPr/>
        </p:nvSpPr>
        <p:spPr>
          <a:xfrm>
            <a:off x="2078837" y="2269780"/>
            <a:ext cx="995465" cy="67896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4043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000" b="0" dirty="0">
                <a:solidFill>
                  <a:prstClr val="white"/>
                </a:solidFill>
                <a:cs typeface="+mn-ea"/>
                <a:sym typeface="+mn-lt"/>
              </a:rPr>
              <a:t>20%</a:t>
            </a:r>
            <a:endParaRPr lang="en-US" sz="4000" b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Rectangle 22"/>
          <p:cNvSpPr/>
          <p:nvPr/>
        </p:nvSpPr>
        <p:spPr>
          <a:xfrm>
            <a:off x="1713456" y="3354264"/>
            <a:ext cx="4343632" cy="1126183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062982" y="3472826"/>
            <a:ext cx="0" cy="8890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9"/>
          <p:cNvGrpSpPr/>
          <p:nvPr/>
        </p:nvGrpSpPr>
        <p:grpSpPr>
          <a:xfrm>
            <a:off x="3282481" y="3573412"/>
            <a:ext cx="2155480" cy="714659"/>
            <a:chOff x="798970" y="1704791"/>
            <a:chExt cx="924874" cy="694572"/>
          </a:xfrm>
        </p:grpSpPr>
        <p:sp>
          <p:nvSpPr>
            <p:cNvPr id="27" name="Text Placeholder 3"/>
            <p:cNvSpPr txBox="1"/>
            <p:nvPr/>
          </p:nvSpPr>
          <p:spPr>
            <a:xfrm>
              <a:off x="798970" y="1704791"/>
              <a:ext cx="396183" cy="269213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zh-CN" altLang="en-US" sz="1800" dirty="0">
                  <a:solidFill>
                    <a:prstClr val="white"/>
                  </a:solidFill>
                  <a:cs typeface="+mn-ea"/>
                  <a:sym typeface="+mn-lt"/>
                </a:rPr>
                <a:t>预期回报</a:t>
              </a:r>
              <a:endParaRPr lang="zh-CN" altLang="en-US" sz="1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 Placeholder 3"/>
            <p:cNvSpPr txBox="1"/>
            <p:nvPr/>
          </p:nvSpPr>
          <p:spPr>
            <a:xfrm>
              <a:off x="798971" y="2020906"/>
              <a:ext cx="924873" cy="37845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点击输入简要文字内容，文字内容需概括精炼，不用多余的文字修饰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Text Placeholder 3"/>
          <p:cNvSpPr txBox="1"/>
          <p:nvPr/>
        </p:nvSpPr>
        <p:spPr>
          <a:xfrm>
            <a:off x="2074029" y="3594344"/>
            <a:ext cx="1005083" cy="68012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4043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000" b="0" dirty="0">
                <a:solidFill>
                  <a:prstClr val="white"/>
                </a:solidFill>
                <a:cs typeface="+mn-ea"/>
                <a:sym typeface="+mn-lt"/>
              </a:rPr>
              <a:t>30%</a:t>
            </a:r>
            <a:endParaRPr lang="en-US" sz="4000" b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Rectangle 44"/>
          <p:cNvSpPr/>
          <p:nvPr/>
        </p:nvSpPr>
        <p:spPr>
          <a:xfrm>
            <a:off x="1713456" y="4696394"/>
            <a:ext cx="4343632" cy="1126183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cxnSp>
        <p:nvCxnSpPr>
          <p:cNvPr id="31" name="Straight Connector 46"/>
          <p:cNvCxnSpPr/>
          <p:nvPr/>
        </p:nvCxnSpPr>
        <p:spPr>
          <a:xfrm>
            <a:off x="3062982" y="4814956"/>
            <a:ext cx="0" cy="8890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29"/>
          <p:cNvGrpSpPr/>
          <p:nvPr/>
        </p:nvGrpSpPr>
        <p:grpSpPr>
          <a:xfrm>
            <a:off x="3282481" y="4915546"/>
            <a:ext cx="2155480" cy="721791"/>
            <a:chOff x="798970" y="1704791"/>
            <a:chExt cx="924874" cy="701503"/>
          </a:xfrm>
        </p:grpSpPr>
        <p:sp>
          <p:nvSpPr>
            <p:cNvPr id="33" name="Text Placeholder 3"/>
            <p:cNvSpPr txBox="1"/>
            <p:nvPr/>
          </p:nvSpPr>
          <p:spPr>
            <a:xfrm>
              <a:off x="798970" y="1704791"/>
              <a:ext cx="396183" cy="269213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/>
              <a:r>
                <a:rPr lang="zh-CN" altLang="en-US" sz="1800" dirty="0">
                  <a:solidFill>
                    <a:prstClr val="white"/>
                  </a:solidFill>
                  <a:cs typeface="+mn-ea"/>
                  <a:sym typeface="+mn-lt"/>
                </a:rPr>
                <a:t>预期回报</a:t>
              </a:r>
              <a:endParaRPr lang="zh-CN" altLang="en-US" sz="1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 Placeholder 3"/>
            <p:cNvSpPr txBox="1"/>
            <p:nvPr/>
          </p:nvSpPr>
          <p:spPr>
            <a:xfrm>
              <a:off x="798971" y="2027837"/>
              <a:ext cx="924873" cy="378457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点击输入简要文字内容，文字内容需概括精炼，不用多余的文字修饰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 Placeholder 3"/>
          <p:cNvSpPr txBox="1"/>
          <p:nvPr/>
        </p:nvSpPr>
        <p:spPr>
          <a:xfrm>
            <a:off x="2077234" y="4937056"/>
            <a:ext cx="998671" cy="67896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40435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000" b="0" dirty="0">
                <a:solidFill>
                  <a:prstClr val="white"/>
                </a:solidFill>
                <a:cs typeface="+mn-ea"/>
                <a:sym typeface="+mn-lt"/>
              </a:rPr>
              <a:t>50%</a:t>
            </a:r>
            <a:endParaRPr lang="en-US" sz="4000" b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aphicFrame>
        <p:nvGraphicFramePr>
          <p:cNvPr id="36" name="Chart 60"/>
          <p:cNvGraphicFramePr/>
          <p:nvPr/>
        </p:nvGraphicFramePr>
        <p:xfrm>
          <a:off x="6388100" y="1940207"/>
          <a:ext cx="4344292" cy="2193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7" name="TextBox 61"/>
          <p:cNvSpPr txBox="1"/>
          <p:nvPr/>
        </p:nvSpPr>
        <p:spPr>
          <a:xfrm>
            <a:off x="6945277" y="4331317"/>
            <a:ext cx="3787115" cy="440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8" name="Flowchart: Off-page Connector 63"/>
          <p:cNvSpPr/>
          <p:nvPr/>
        </p:nvSpPr>
        <p:spPr>
          <a:xfrm rot="16200000">
            <a:off x="6629062" y="4378591"/>
            <a:ext cx="248448" cy="325517"/>
          </a:xfrm>
          <a:prstGeom prst="flowChartOffpageConnector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9" name="TextBox 64"/>
          <p:cNvSpPr txBox="1"/>
          <p:nvPr/>
        </p:nvSpPr>
        <p:spPr>
          <a:xfrm>
            <a:off x="6945287" y="4891500"/>
            <a:ext cx="3787114" cy="440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0" name="Flowchart: Off-page Connector 65"/>
          <p:cNvSpPr/>
          <p:nvPr/>
        </p:nvSpPr>
        <p:spPr>
          <a:xfrm rot="16200000">
            <a:off x="6629062" y="4944455"/>
            <a:ext cx="248448" cy="325517"/>
          </a:xfrm>
          <a:prstGeom prst="flowChartOffpageConnector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1" name="TextBox 66"/>
          <p:cNvSpPr txBox="1"/>
          <p:nvPr/>
        </p:nvSpPr>
        <p:spPr>
          <a:xfrm>
            <a:off x="6945287" y="5482342"/>
            <a:ext cx="3787114" cy="4409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zh-CN" altLang="en-US" sz="1200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2" name="Flowchart: Off-page Connector 67"/>
          <p:cNvSpPr/>
          <p:nvPr/>
        </p:nvSpPr>
        <p:spPr>
          <a:xfrm rot="16200000">
            <a:off x="6629062" y="5530532"/>
            <a:ext cx="248448" cy="325517"/>
          </a:xfrm>
          <a:prstGeom prst="flowChartOffpageConnector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180016" y="3472821"/>
            <a:ext cx="946291" cy="889092"/>
            <a:chOff x="1218928" y="3342193"/>
            <a:chExt cx="946291" cy="889092"/>
          </a:xfrm>
        </p:grpSpPr>
        <p:sp>
          <p:nvSpPr>
            <p:cNvPr id="44" name="Pentagon 23"/>
            <p:cNvSpPr/>
            <p:nvPr/>
          </p:nvSpPr>
          <p:spPr>
            <a:xfrm>
              <a:off x="1218928" y="3342193"/>
              <a:ext cx="946291" cy="889092"/>
            </a:xfrm>
            <a:prstGeom prst="homePlate">
              <a:avLst>
                <a:gd name="adj" fmla="val 35732"/>
              </a:avLst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474211" y="3680214"/>
              <a:ext cx="213866" cy="213052"/>
              <a:chOff x="10458985" y="2125015"/>
              <a:chExt cx="366530" cy="365137"/>
            </a:xfrm>
            <a:solidFill>
              <a:schemeClr val="bg1"/>
            </a:solidFill>
          </p:grpSpPr>
          <p:sp>
            <p:nvSpPr>
              <p:cNvPr id="46" name="Freeform 48"/>
              <p:cNvSpPr>
                <a:spLocks noEditPoints="1"/>
              </p:cNvSpPr>
              <p:nvPr/>
            </p:nvSpPr>
            <p:spPr bwMode="auto">
              <a:xfrm>
                <a:off x="10458985" y="2125015"/>
                <a:ext cx="366530" cy="365137"/>
              </a:xfrm>
              <a:custGeom>
                <a:avLst/>
                <a:gdLst>
                  <a:gd name="T0" fmla="*/ 133 w 140"/>
                  <a:gd name="T1" fmla="*/ 39 h 140"/>
                  <a:gd name="T2" fmla="*/ 13 w 140"/>
                  <a:gd name="T3" fmla="*/ 29 h 140"/>
                  <a:gd name="T4" fmla="*/ 2 w 140"/>
                  <a:gd name="T5" fmla="*/ 88 h 140"/>
                  <a:gd name="T6" fmla="*/ 70 w 140"/>
                  <a:gd name="T7" fmla="*/ 140 h 140"/>
                  <a:gd name="T8" fmla="*/ 140 w 140"/>
                  <a:gd name="T9" fmla="*/ 73 h 140"/>
                  <a:gd name="T10" fmla="*/ 123 w 140"/>
                  <a:gd name="T11" fmla="*/ 54 h 140"/>
                  <a:gd name="T12" fmla="*/ 128 w 140"/>
                  <a:gd name="T13" fmla="*/ 61 h 140"/>
                  <a:gd name="T14" fmla="*/ 125 w 140"/>
                  <a:gd name="T15" fmla="*/ 57 h 140"/>
                  <a:gd name="T16" fmla="*/ 123 w 140"/>
                  <a:gd name="T17" fmla="*/ 95 h 140"/>
                  <a:gd name="T18" fmla="*/ 95 w 140"/>
                  <a:gd name="T19" fmla="*/ 123 h 140"/>
                  <a:gd name="T20" fmla="*/ 79 w 140"/>
                  <a:gd name="T21" fmla="*/ 128 h 140"/>
                  <a:gd name="T22" fmla="*/ 18 w 140"/>
                  <a:gd name="T23" fmla="*/ 98 h 140"/>
                  <a:gd name="T24" fmla="*/ 11 w 140"/>
                  <a:gd name="T25" fmla="*/ 70 h 140"/>
                  <a:gd name="T26" fmla="*/ 14 w 140"/>
                  <a:gd name="T27" fmla="*/ 68 h 140"/>
                  <a:gd name="T28" fmla="*/ 33 w 140"/>
                  <a:gd name="T29" fmla="*/ 77 h 140"/>
                  <a:gd name="T30" fmla="*/ 32 w 140"/>
                  <a:gd name="T31" fmla="*/ 86 h 140"/>
                  <a:gd name="T32" fmla="*/ 25 w 140"/>
                  <a:gd name="T33" fmla="*/ 97 h 140"/>
                  <a:gd name="T34" fmla="*/ 33 w 140"/>
                  <a:gd name="T35" fmla="*/ 106 h 140"/>
                  <a:gd name="T36" fmla="*/ 39 w 140"/>
                  <a:gd name="T37" fmla="*/ 109 h 140"/>
                  <a:gd name="T38" fmla="*/ 49 w 140"/>
                  <a:gd name="T39" fmla="*/ 123 h 140"/>
                  <a:gd name="T40" fmla="*/ 51 w 140"/>
                  <a:gd name="T41" fmla="*/ 104 h 140"/>
                  <a:gd name="T42" fmla="*/ 54 w 140"/>
                  <a:gd name="T43" fmla="*/ 91 h 140"/>
                  <a:gd name="T44" fmla="*/ 41 w 140"/>
                  <a:gd name="T45" fmla="*/ 79 h 140"/>
                  <a:gd name="T46" fmla="*/ 38 w 140"/>
                  <a:gd name="T47" fmla="*/ 68 h 140"/>
                  <a:gd name="T48" fmla="*/ 41 w 140"/>
                  <a:gd name="T49" fmla="*/ 61 h 140"/>
                  <a:gd name="T50" fmla="*/ 47 w 140"/>
                  <a:gd name="T51" fmla="*/ 64 h 140"/>
                  <a:gd name="T52" fmla="*/ 53 w 140"/>
                  <a:gd name="T53" fmla="*/ 55 h 140"/>
                  <a:gd name="T54" fmla="*/ 58 w 140"/>
                  <a:gd name="T55" fmla="*/ 34 h 140"/>
                  <a:gd name="T56" fmla="*/ 51 w 140"/>
                  <a:gd name="T57" fmla="*/ 27 h 140"/>
                  <a:gd name="T58" fmla="*/ 35 w 140"/>
                  <a:gd name="T59" fmla="*/ 25 h 140"/>
                  <a:gd name="T60" fmla="*/ 45 w 140"/>
                  <a:gd name="T61" fmla="*/ 17 h 140"/>
                  <a:gd name="T62" fmla="*/ 105 w 140"/>
                  <a:gd name="T63" fmla="*/ 34 h 140"/>
                  <a:gd name="T64" fmla="*/ 94 w 140"/>
                  <a:gd name="T65" fmla="*/ 43 h 140"/>
                  <a:gd name="T66" fmla="*/ 86 w 140"/>
                  <a:gd name="T67" fmla="*/ 56 h 140"/>
                  <a:gd name="T68" fmla="*/ 89 w 140"/>
                  <a:gd name="T69" fmla="*/ 60 h 140"/>
                  <a:gd name="T70" fmla="*/ 101 w 140"/>
                  <a:gd name="T71" fmla="*/ 61 h 140"/>
                  <a:gd name="T72" fmla="*/ 96 w 140"/>
                  <a:gd name="T73" fmla="*/ 70 h 140"/>
                  <a:gd name="T74" fmla="*/ 84 w 140"/>
                  <a:gd name="T75" fmla="*/ 74 h 140"/>
                  <a:gd name="T76" fmla="*/ 83 w 140"/>
                  <a:gd name="T77" fmla="*/ 84 h 140"/>
                  <a:gd name="T78" fmla="*/ 88 w 140"/>
                  <a:gd name="T79" fmla="*/ 91 h 140"/>
                  <a:gd name="T80" fmla="*/ 93 w 140"/>
                  <a:gd name="T81" fmla="*/ 112 h 140"/>
                  <a:gd name="T82" fmla="*/ 101 w 140"/>
                  <a:gd name="T83" fmla="*/ 109 h 140"/>
                  <a:gd name="T84" fmla="*/ 107 w 140"/>
                  <a:gd name="T85" fmla="*/ 97 h 140"/>
                  <a:gd name="T86" fmla="*/ 113 w 140"/>
                  <a:gd name="T87" fmla="*/ 89 h 140"/>
                  <a:gd name="T88" fmla="*/ 121 w 140"/>
                  <a:gd name="T89" fmla="*/ 79 h 140"/>
                  <a:gd name="T90" fmla="*/ 123 w 140"/>
                  <a:gd name="T91" fmla="*/ 75 h 140"/>
                  <a:gd name="T92" fmla="*/ 115 w 140"/>
                  <a:gd name="T93" fmla="*/ 74 h 140"/>
                  <a:gd name="T94" fmla="*/ 115 w 140"/>
                  <a:gd name="T95" fmla="*/ 70 h 140"/>
                  <a:gd name="T96" fmla="*/ 123 w 140"/>
                  <a:gd name="T97" fmla="*/ 72 h 140"/>
                  <a:gd name="T98" fmla="*/ 129 w 140"/>
                  <a:gd name="T99" fmla="*/ 6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0" h="140">
                    <a:moveTo>
                      <a:pt x="140" y="66"/>
                    </a:moveTo>
                    <a:cubicBezTo>
                      <a:pt x="140" y="64"/>
                      <a:pt x="140" y="61"/>
                      <a:pt x="139" y="59"/>
                    </a:cubicBezTo>
                    <a:cubicBezTo>
                      <a:pt x="138" y="52"/>
                      <a:pt x="136" y="45"/>
                      <a:pt x="133" y="39"/>
                    </a:cubicBezTo>
                    <a:cubicBezTo>
                      <a:pt x="121" y="15"/>
                      <a:pt x="97" y="0"/>
                      <a:pt x="70" y="0"/>
                    </a:cubicBezTo>
                    <a:cubicBezTo>
                      <a:pt x="53" y="0"/>
                      <a:pt x="37" y="6"/>
                      <a:pt x="25" y="17"/>
                    </a:cubicBezTo>
                    <a:cubicBezTo>
                      <a:pt x="20" y="20"/>
                      <a:pt x="16" y="25"/>
                      <a:pt x="13" y="29"/>
                    </a:cubicBezTo>
                    <a:cubicBezTo>
                      <a:pt x="8" y="36"/>
                      <a:pt x="4" y="44"/>
                      <a:pt x="2" y="53"/>
                    </a:cubicBezTo>
                    <a:cubicBezTo>
                      <a:pt x="1" y="59"/>
                      <a:pt x="0" y="64"/>
                      <a:pt x="0" y="70"/>
                    </a:cubicBezTo>
                    <a:cubicBezTo>
                      <a:pt x="0" y="76"/>
                      <a:pt x="1" y="82"/>
                      <a:pt x="2" y="88"/>
                    </a:cubicBezTo>
                    <a:cubicBezTo>
                      <a:pt x="4" y="95"/>
                      <a:pt x="7" y="101"/>
                      <a:pt x="11" y="107"/>
                    </a:cubicBezTo>
                    <a:cubicBezTo>
                      <a:pt x="17" y="117"/>
                      <a:pt x="25" y="125"/>
                      <a:pt x="35" y="130"/>
                    </a:cubicBezTo>
                    <a:cubicBezTo>
                      <a:pt x="45" y="137"/>
                      <a:pt x="57" y="140"/>
                      <a:pt x="70" y="140"/>
                    </a:cubicBezTo>
                    <a:cubicBezTo>
                      <a:pt x="73" y="140"/>
                      <a:pt x="76" y="140"/>
                      <a:pt x="79" y="139"/>
                    </a:cubicBezTo>
                    <a:cubicBezTo>
                      <a:pt x="91" y="138"/>
                      <a:pt x="102" y="133"/>
                      <a:pt x="111" y="127"/>
                    </a:cubicBezTo>
                    <a:cubicBezTo>
                      <a:pt x="128" y="115"/>
                      <a:pt x="139" y="95"/>
                      <a:pt x="140" y="73"/>
                    </a:cubicBezTo>
                    <a:cubicBezTo>
                      <a:pt x="140" y="72"/>
                      <a:pt x="140" y="71"/>
                      <a:pt x="140" y="70"/>
                    </a:cubicBezTo>
                    <a:cubicBezTo>
                      <a:pt x="140" y="69"/>
                      <a:pt x="140" y="67"/>
                      <a:pt x="140" y="66"/>
                    </a:cubicBezTo>
                    <a:close/>
                    <a:moveTo>
                      <a:pt x="123" y="54"/>
                    </a:moveTo>
                    <a:cubicBezTo>
                      <a:pt x="123" y="53"/>
                      <a:pt x="125" y="53"/>
                      <a:pt x="126" y="54"/>
                    </a:cubicBezTo>
                    <a:cubicBezTo>
                      <a:pt x="126" y="54"/>
                      <a:pt x="127" y="54"/>
                      <a:pt x="127" y="54"/>
                    </a:cubicBezTo>
                    <a:cubicBezTo>
                      <a:pt x="127" y="56"/>
                      <a:pt x="128" y="59"/>
                      <a:pt x="128" y="61"/>
                    </a:cubicBezTo>
                    <a:cubicBezTo>
                      <a:pt x="128" y="61"/>
                      <a:pt x="128" y="61"/>
                      <a:pt x="128" y="62"/>
                    </a:cubicBezTo>
                    <a:cubicBezTo>
                      <a:pt x="128" y="61"/>
                      <a:pt x="127" y="60"/>
                      <a:pt x="127" y="59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3" y="56"/>
                      <a:pt x="123" y="54"/>
                      <a:pt x="123" y="54"/>
                    </a:cubicBezTo>
                    <a:close/>
                    <a:moveTo>
                      <a:pt x="129" y="72"/>
                    </a:moveTo>
                    <a:cubicBezTo>
                      <a:pt x="129" y="80"/>
                      <a:pt x="127" y="88"/>
                      <a:pt x="123" y="95"/>
                    </a:cubicBezTo>
                    <a:cubicBezTo>
                      <a:pt x="119" y="105"/>
                      <a:pt x="112" y="113"/>
                      <a:pt x="103" y="119"/>
                    </a:cubicBezTo>
                    <a:cubicBezTo>
                      <a:pt x="101" y="121"/>
                      <a:pt x="98" y="122"/>
                      <a:pt x="95" y="123"/>
                    </a:cubicBezTo>
                    <a:cubicBezTo>
                      <a:pt x="95" y="123"/>
                      <a:pt x="95" y="123"/>
                      <a:pt x="95" y="123"/>
                    </a:cubicBezTo>
                    <a:cubicBezTo>
                      <a:pt x="93" y="124"/>
                      <a:pt x="91" y="125"/>
                      <a:pt x="90" y="126"/>
                    </a:cubicBezTo>
                    <a:cubicBezTo>
                      <a:pt x="87" y="127"/>
                      <a:pt x="84" y="127"/>
                      <a:pt x="81" y="128"/>
                    </a:cubicBezTo>
                    <a:cubicBezTo>
                      <a:pt x="80" y="128"/>
                      <a:pt x="80" y="128"/>
                      <a:pt x="79" y="128"/>
                    </a:cubicBezTo>
                    <a:cubicBezTo>
                      <a:pt x="76" y="129"/>
                      <a:pt x="73" y="129"/>
                      <a:pt x="70" y="129"/>
                    </a:cubicBezTo>
                    <a:cubicBezTo>
                      <a:pt x="58" y="129"/>
                      <a:pt x="46" y="125"/>
                      <a:pt x="36" y="119"/>
                    </a:cubicBezTo>
                    <a:cubicBezTo>
                      <a:pt x="29" y="113"/>
                      <a:pt x="22" y="106"/>
                      <a:pt x="18" y="98"/>
                    </a:cubicBezTo>
                    <a:cubicBezTo>
                      <a:pt x="17" y="96"/>
                      <a:pt x="16" y="93"/>
                      <a:pt x="15" y="90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2" y="84"/>
                      <a:pt x="11" y="77"/>
                      <a:pt x="11" y="70"/>
                    </a:cubicBezTo>
                    <a:cubicBezTo>
                      <a:pt x="11" y="67"/>
                      <a:pt x="11" y="64"/>
                      <a:pt x="12" y="61"/>
                    </a:cubicBezTo>
                    <a:cubicBezTo>
                      <a:pt x="12" y="61"/>
                      <a:pt x="12" y="61"/>
                      <a:pt x="12" y="62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5" y="70"/>
                      <a:pt x="17" y="72"/>
                      <a:pt x="18" y="72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30" y="74"/>
                      <a:pt x="32" y="75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4" y="82"/>
                      <a:pt x="34" y="85"/>
                      <a:pt x="32" y="86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9" y="88"/>
                      <a:pt x="27" y="91"/>
                      <a:pt x="26" y="92"/>
                    </a:cubicBezTo>
                    <a:cubicBezTo>
                      <a:pt x="25" y="97"/>
                      <a:pt x="25" y="97"/>
                      <a:pt x="25" y="97"/>
                    </a:cubicBezTo>
                    <a:cubicBezTo>
                      <a:pt x="25" y="99"/>
                      <a:pt x="25" y="99"/>
                      <a:pt x="25" y="99"/>
                    </a:cubicBezTo>
                    <a:cubicBezTo>
                      <a:pt x="24" y="101"/>
                      <a:pt x="25" y="103"/>
                      <a:pt x="27" y="104"/>
                    </a:cubicBezTo>
                    <a:cubicBezTo>
                      <a:pt x="29" y="105"/>
                      <a:pt x="32" y="105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5" y="106"/>
                      <a:pt x="37" y="107"/>
                      <a:pt x="38" y="109"/>
                    </a:cubicBezTo>
                    <a:cubicBezTo>
                      <a:pt x="38" y="109"/>
                      <a:pt x="38" y="109"/>
                      <a:pt x="39" y="109"/>
                    </a:cubicBezTo>
                    <a:cubicBezTo>
                      <a:pt x="39" y="111"/>
                      <a:pt x="41" y="113"/>
                      <a:pt x="41" y="114"/>
                    </a:cubicBezTo>
                    <a:cubicBezTo>
                      <a:pt x="45" y="120"/>
                      <a:pt x="45" y="120"/>
                      <a:pt x="45" y="120"/>
                    </a:cubicBezTo>
                    <a:cubicBezTo>
                      <a:pt x="45" y="122"/>
                      <a:pt x="47" y="123"/>
                      <a:pt x="49" y="123"/>
                    </a:cubicBezTo>
                    <a:cubicBezTo>
                      <a:pt x="51" y="123"/>
                      <a:pt x="52" y="122"/>
                      <a:pt x="52" y="120"/>
                    </a:cubicBezTo>
                    <a:cubicBezTo>
                      <a:pt x="50" y="111"/>
                      <a:pt x="50" y="111"/>
                      <a:pt x="50" y="111"/>
                    </a:cubicBezTo>
                    <a:cubicBezTo>
                      <a:pt x="50" y="109"/>
                      <a:pt x="50" y="106"/>
                      <a:pt x="51" y="104"/>
                    </a:cubicBezTo>
                    <a:cubicBezTo>
                      <a:pt x="53" y="102"/>
                      <a:pt x="53" y="102"/>
                      <a:pt x="53" y="102"/>
                    </a:cubicBezTo>
                    <a:cubicBezTo>
                      <a:pt x="54" y="100"/>
                      <a:pt x="55" y="97"/>
                      <a:pt x="55" y="95"/>
                    </a:cubicBezTo>
                    <a:cubicBezTo>
                      <a:pt x="54" y="91"/>
                      <a:pt x="54" y="91"/>
                      <a:pt x="54" y="91"/>
                    </a:cubicBezTo>
                    <a:cubicBezTo>
                      <a:pt x="54" y="89"/>
                      <a:pt x="53" y="87"/>
                      <a:pt x="51" y="86"/>
                    </a:cubicBezTo>
                    <a:cubicBezTo>
                      <a:pt x="45" y="84"/>
                      <a:pt x="45" y="84"/>
                      <a:pt x="45" y="84"/>
                    </a:cubicBezTo>
                    <a:cubicBezTo>
                      <a:pt x="43" y="83"/>
                      <a:pt x="41" y="81"/>
                      <a:pt x="41" y="79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3"/>
                      <a:pt x="38" y="72"/>
                      <a:pt x="38" y="70"/>
                    </a:cubicBezTo>
                    <a:cubicBezTo>
                      <a:pt x="38" y="69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6"/>
                      <a:pt x="39" y="63"/>
                      <a:pt x="40" y="62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2" y="60"/>
                      <a:pt x="42" y="60"/>
                      <a:pt x="43" y="60"/>
                    </a:cubicBezTo>
                    <a:cubicBezTo>
                      <a:pt x="43" y="60"/>
                      <a:pt x="44" y="60"/>
                      <a:pt x="44" y="61"/>
                    </a:cubicBezTo>
                    <a:cubicBezTo>
                      <a:pt x="45" y="63"/>
                      <a:pt x="46" y="64"/>
                      <a:pt x="47" y="64"/>
                    </a:cubicBezTo>
                    <a:cubicBezTo>
                      <a:pt x="48" y="63"/>
                      <a:pt x="49" y="62"/>
                      <a:pt x="49" y="60"/>
                    </a:cubicBezTo>
                    <a:cubicBezTo>
                      <a:pt x="50" y="58"/>
                      <a:pt x="51" y="56"/>
                      <a:pt x="53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5" y="54"/>
                      <a:pt x="57" y="52"/>
                      <a:pt x="57" y="50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8"/>
                      <a:pt x="60" y="35"/>
                      <a:pt x="58" y="34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5" y="31"/>
                      <a:pt x="53" y="29"/>
                      <a:pt x="52" y="28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49" y="26"/>
                      <a:pt x="47" y="25"/>
                      <a:pt x="4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4" y="25"/>
                      <a:pt x="33" y="25"/>
                      <a:pt x="32" y="25"/>
                    </a:cubicBezTo>
                    <a:cubicBezTo>
                      <a:pt x="36" y="22"/>
                      <a:pt x="40" y="19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52" y="13"/>
                      <a:pt x="61" y="11"/>
                      <a:pt x="70" y="11"/>
                    </a:cubicBezTo>
                    <a:cubicBezTo>
                      <a:pt x="90" y="11"/>
                      <a:pt x="107" y="21"/>
                      <a:pt x="118" y="36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4"/>
                      <a:pt x="103" y="34"/>
                      <a:pt x="102" y="35"/>
                    </a:cubicBezTo>
                    <a:cubicBezTo>
                      <a:pt x="101" y="35"/>
                      <a:pt x="100" y="35"/>
                      <a:pt x="100" y="36"/>
                    </a:cubicBezTo>
                    <a:cubicBezTo>
                      <a:pt x="94" y="43"/>
                      <a:pt x="94" y="43"/>
                      <a:pt x="94" y="43"/>
                    </a:cubicBezTo>
                    <a:cubicBezTo>
                      <a:pt x="88" y="50"/>
                      <a:pt x="88" y="50"/>
                      <a:pt x="88" y="50"/>
                    </a:cubicBezTo>
                    <a:cubicBezTo>
                      <a:pt x="88" y="50"/>
                      <a:pt x="88" y="50"/>
                      <a:pt x="88" y="50"/>
                    </a:cubicBezTo>
                    <a:cubicBezTo>
                      <a:pt x="87" y="52"/>
                      <a:pt x="86" y="54"/>
                      <a:pt x="86" y="56"/>
                    </a:cubicBezTo>
                    <a:cubicBezTo>
                      <a:pt x="85" y="61"/>
                      <a:pt x="85" y="61"/>
                      <a:pt x="85" y="61"/>
                    </a:cubicBezTo>
                    <a:cubicBezTo>
                      <a:pt x="85" y="63"/>
                      <a:pt x="86" y="63"/>
                      <a:pt x="87" y="62"/>
                    </a:cubicBezTo>
                    <a:cubicBezTo>
                      <a:pt x="89" y="60"/>
                      <a:pt x="89" y="60"/>
                      <a:pt x="89" y="60"/>
                    </a:cubicBezTo>
                    <a:cubicBezTo>
                      <a:pt x="91" y="59"/>
                      <a:pt x="93" y="58"/>
                      <a:pt x="95" y="58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8" y="58"/>
                      <a:pt x="100" y="59"/>
                      <a:pt x="101" y="61"/>
                    </a:cubicBezTo>
                    <a:cubicBezTo>
                      <a:pt x="101" y="63"/>
                      <a:pt x="101" y="63"/>
                      <a:pt x="101" y="63"/>
                    </a:cubicBezTo>
                    <a:cubicBezTo>
                      <a:pt x="102" y="64"/>
                      <a:pt x="101" y="67"/>
                      <a:pt x="101" y="68"/>
                    </a:cubicBezTo>
                    <a:cubicBezTo>
                      <a:pt x="100" y="69"/>
                      <a:pt x="98" y="70"/>
                      <a:pt x="96" y="70"/>
                    </a:cubicBezTo>
                    <a:cubicBezTo>
                      <a:pt x="91" y="70"/>
                      <a:pt x="91" y="70"/>
                      <a:pt x="91" y="70"/>
                    </a:cubicBezTo>
                    <a:cubicBezTo>
                      <a:pt x="90" y="69"/>
                      <a:pt x="87" y="70"/>
                      <a:pt x="86" y="72"/>
                    </a:cubicBezTo>
                    <a:cubicBezTo>
                      <a:pt x="84" y="74"/>
                      <a:pt x="84" y="74"/>
                      <a:pt x="84" y="74"/>
                    </a:cubicBezTo>
                    <a:cubicBezTo>
                      <a:pt x="84" y="74"/>
                      <a:pt x="84" y="74"/>
                      <a:pt x="83" y="75"/>
                    </a:cubicBezTo>
                    <a:cubicBezTo>
                      <a:pt x="83" y="76"/>
                      <a:pt x="82" y="78"/>
                      <a:pt x="82" y="79"/>
                    </a:cubicBezTo>
                    <a:cubicBezTo>
                      <a:pt x="83" y="84"/>
                      <a:pt x="83" y="84"/>
                      <a:pt x="83" y="84"/>
                    </a:cubicBezTo>
                    <a:cubicBezTo>
                      <a:pt x="83" y="85"/>
                      <a:pt x="83" y="85"/>
                      <a:pt x="83" y="86"/>
                    </a:cubicBezTo>
                    <a:cubicBezTo>
                      <a:pt x="84" y="87"/>
                      <a:pt x="85" y="89"/>
                      <a:pt x="86" y="89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90" y="92"/>
                      <a:pt x="91" y="95"/>
                      <a:pt x="91" y="97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1" y="109"/>
                      <a:pt x="92" y="111"/>
                      <a:pt x="93" y="112"/>
                    </a:cubicBezTo>
                    <a:cubicBezTo>
                      <a:pt x="93" y="112"/>
                      <a:pt x="93" y="112"/>
                      <a:pt x="94" y="112"/>
                    </a:cubicBezTo>
                    <a:cubicBezTo>
                      <a:pt x="95" y="113"/>
                      <a:pt x="97" y="112"/>
                      <a:pt x="99" y="111"/>
                    </a:cubicBezTo>
                    <a:cubicBezTo>
                      <a:pt x="101" y="109"/>
                      <a:pt x="101" y="109"/>
                      <a:pt x="101" y="109"/>
                    </a:cubicBezTo>
                    <a:cubicBezTo>
                      <a:pt x="102" y="107"/>
                      <a:pt x="104" y="105"/>
                      <a:pt x="104" y="103"/>
                    </a:cubicBezTo>
                    <a:cubicBezTo>
                      <a:pt x="104" y="103"/>
                      <a:pt x="106" y="99"/>
                      <a:pt x="106" y="98"/>
                    </a:cubicBezTo>
                    <a:cubicBezTo>
                      <a:pt x="106" y="98"/>
                      <a:pt x="107" y="97"/>
                      <a:pt x="107" y="97"/>
                    </a:cubicBezTo>
                    <a:cubicBezTo>
                      <a:pt x="109" y="96"/>
                      <a:pt x="111" y="95"/>
                      <a:pt x="111" y="93"/>
                    </a:cubicBezTo>
                    <a:cubicBezTo>
                      <a:pt x="112" y="92"/>
                      <a:pt x="112" y="91"/>
                      <a:pt x="113" y="90"/>
                    </a:cubicBezTo>
                    <a:cubicBezTo>
                      <a:pt x="113" y="89"/>
                      <a:pt x="113" y="89"/>
                      <a:pt x="113" y="89"/>
                    </a:cubicBezTo>
                    <a:cubicBezTo>
                      <a:pt x="114" y="88"/>
                      <a:pt x="115" y="86"/>
                      <a:pt x="11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9" y="83"/>
                      <a:pt x="120" y="81"/>
                      <a:pt x="121" y="79"/>
                    </a:cubicBezTo>
                    <a:cubicBezTo>
                      <a:pt x="123" y="77"/>
                      <a:pt x="123" y="77"/>
                      <a:pt x="123" y="77"/>
                    </a:cubicBezTo>
                    <a:cubicBezTo>
                      <a:pt x="123" y="77"/>
                      <a:pt x="123" y="76"/>
                      <a:pt x="123" y="76"/>
                    </a:cubicBezTo>
                    <a:cubicBezTo>
                      <a:pt x="123" y="76"/>
                      <a:pt x="123" y="76"/>
                      <a:pt x="123" y="75"/>
                    </a:cubicBezTo>
                    <a:cubicBezTo>
                      <a:pt x="123" y="75"/>
                      <a:pt x="122" y="75"/>
                      <a:pt x="121" y="75"/>
                    </a:cubicBezTo>
                    <a:cubicBezTo>
                      <a:pt x="121" y="75"/>
                      <a:pt x="121" y="75"/>
                      <a:pt x="121" y="75"/>
                    </a:cubicBezTo>
                    <a:cubicBezTo>
                      <a:pt x="119" y="75"/>
                      <a:pt x="116" y="75"/>
                      <a:pt x="115" y="74"/>
                    </a:cubicBezTo>
                    <a:cubicBezTo>
                      <a:pt x="113" y="73"/>
                      <a:pt x="113" y="73"/>
                      <a:pt x="113" y="73"/>
                    </a:cubicBezTo>
                    <a:cubicBezTo>
                      <a:pt x="112" y="72"/>
                      <a:pt x="111" y="70"/>
                      <a:pt x="111" y="69"/>
                    </a:cubicBezTo>
                    <a:cubicBezTo>
                      <a:pt x="112" y="69"/>
                      <a:pt x="113" y="69"/>
                      <a:pt x="115" y="70"/>
                    </a:cubicBezTo>
                    <a:cubicBezTo>
                      <a:pt x="116" y="70"/>
                      <a:pt x="116" y="70"/>
                      <a:pt x="116" y="70"/>
                    </a:cubicBezTo>
                    <a:cubicBezTo>
                      <a:pt x="118" y="71"/>
                      <a:pt x="120" y="72"/>
                      <a:pt x="122" y="72"/>
                    </a:cubicBezTo>
                    <a:cubicBezTo>
                      <a:pt x="123" y="72"/>
                      <a:pt x="123" y="72"/>
                      <a:pt x="123" y="72"/>
                    </a:cubicBezTo>
                    <a:cubicBezTo>
                      <a:pt x="124" y="72"/>
                      <a:pt x="124" y="72"/>
                      <a:pt x="124" y="72"/>
                    </a:cubicBezTo>
                    <a:cubicBezTo>
                      <a:pt x="126" y="72"/>
                      <a:pt x="128" y="71"/>
                      <a:pt x="128" y="70"/>
                    </a:cubicBezTo>
                    <a:cubicBezTo>
                      <a:pt x="128" y="69"/>
                      <a:pt x="129" y="68"/>
                      <a:pt x="129" y="67"/>
                    </a:cubicBezTo>
                    <a:cubicBezTo>
                      <a:pt x="129" y="68"/>
                      <a:pt x="129" y="69"/>
                      <a:pt x="129" y="70"/>
                    </a:cubicBezTo>
                    <a:cubicBezTo>
                      <a:pt x="129" y="71"/>
                      <a:pt x="129" y="71"/>
                      <a:pt x="129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25282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10733533" y="2393990"/>
                <a:ext cx="19511" cy="20905"/>
              </a:xfrm>
              <a:custGeom>
                <a:avLst/>
                <a:gdLst>
                  <a:gd name="T0" fmla="*/ 7 w 7"/>
                  <a:gd name="T1" fmla="*/ 2 h 8"/>
                  <a:gd name="T2" fmla="*/ 5 w 7"/>
                  <a:gd name="T3" fmla="*/ 6 h 8"/>
                  <a:gd name="T4" fmla="*/ 3 w 7"/>
                  <a:gd name="T5" fmla="*/ 8 h 8"/>
                  <a:gd name="T6" fmla="*/ 2 w 7"/>
                  <a:gd name="T7" fmla="*/ 8 h 8"/>
                  <a:gd name="T8" fmla="*/ 1 w 7"/>
                  <a:gd name="T9" fmla="*/ 8 h 8"/>
                  <a:gd name="T10" fmla="*/ 1 w 7"/>
                  <a:gd name="T11" fmla="*/ 6 h 8"/>
                  <a:gd name="T12" fmla="*/ 3 w 7"/>
                  <a:gd name="T13" fmla="*/ 2 h 8"/>
                  <a:gd name="T14" fmla="*/ 6 w 7"/>
                  <a:gd name="T15" fmla="*/ 0 h 8"/>
                  <a:gd name="T16" fmla="*/ 6 w 7"/>
                  <a:gd name="T17" fmla="*/ 0 h 8"/>
                  <a:gd name="T18" fmla="*/ 7 w 7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8">
                    <a:moveTo>
                      <a:pt x="7" y="2"/>
                    </a:moveTo>
                    <a:cubicBezTo>
                      <a:pt x="7" y="3"/>
                      <a:pt x="6" y="5"/>
                      <a:pt x="5" y="6"/>
                    </a:cubicBezTo>
                    <a:cubicBezTo>
                      <a:pt x="5" y="7"/>
                      <a:pt x="3" y="7"/>
                      <a:pt x="3" y="8"/>
                    </a:cubicBezTo>
                    <a:cubicBezTo>
                      <a:pt x="3" y="8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" y="5"/>
                      <a:pt x="2" y="4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7" y="1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25282B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180016" y="4814953"/>
            <a:ext cx="946291" cy="889092"/>
            <a:chOff x="1218928" y="4684325"/>
            <a:chExt cx="946291" cy="889092"/>
          </a:xfrm>
        </p:grpSpPr>
        <p:sp>
          <p:nvSpPr>
            <p:cNvPr id="49" name="Pentagon 45"/>
            <p:cNvSpPr/>
            <p:nvPr/>
          </p:nvSpPr>
          <p:spPr>
            <a:xfrm>
              <a:off x="1218928" y="4684325"/>
              <a:ext cx="946291" cy="889092"/>
            </a:xfrm>
            <a:prstGeom prst="homePlate">
              <a:avLst>
                <a:gd name="adj" fmla="val 35732"/>
              </a:avLst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474212" y="5043489"/>
              <a:ext cx="213864" cy="170766"/>
              <a:chOff x="5289551" y="1363662"/>
              <a:chExt cx="417513" cy="333375"/>
            </a:xfrm>
            <a:solidFill>
              <a:schemeClr val="bg1"/>
            </a:solidFill>
          </p:grpSpPr>
          <p:sp>
            <p:nvSpPr>
              <p:cNvPr id="51" name="Oval 204"/>
              <p:cNvSpPr>
                <a:spLocks noChangeArrowheads="1"/>
              </p:cNvSpPr>
              <p:nvPr/>
            </p:nvSpPr>
            <p:spPr bwMode="auto">
              <a:xfrm>
                <a:off x="5448301" y="1509712"/>
                <a:ext cx="101600" cy="1016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25282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206"/>
              <p:cNvSpPr>
                <a:spLocks noEditPoints="1"/>
              </p:cNvSpPr>
              <p:nvPr/>
            </p:nvSpPr>
            <p:spPr bwMode="auto">
              <a:xfrm>
                <a:off x="5289551" y="1363662"/>
                <a:ext cx="417513" cy="333375"/>
              </a:xfrm>
              <a:custGeom>
                <a:avLst/>
                <a:gdLst>
                  <a:gd name="T0" fmla="*/ 135 w 140"/>
                  <a:gd name="T1" fmla="*/ 20 h 112"/>
                  <a:gd name="T2" fmla="*/ 101 w 140"/>
                  <a:gd name="T3" fmla="*/ 20 h 112"/>
                  <a:gd name="T4" fmla="*/ 96 w 140"/>
                  <a:gd name="T5" fmla="*/ 15 h 112"/>
                  <a:gd name="T6" fmla="*/ 96 w 140"/>
                  <a:gd name="T7" fmla="*/ 6 h 112"/>
                  <a:gd name="T8" fmla="*/ 90 w 140"/>
                  <a:gd name="T9" fmla="*/ 0 h 112"/>
                  <a:gd name="T10" fmla="*/ 50 w 140"/>
                  <a:gd name="T11" fmla="*/ 0 h 112"/>
                  <a:gd name="T12" fmla="*/ 44 w 140"/>
                  <a:gd name="T13" fmla="*/ 6 h 112"/>
                  <a:gd name="T14" fmla="*/ 44 w 140"/>
                  <a:gd name="T15" fmla="*/ 15 h 112"/>
                  <a:gd name="T16" fmla="*/ 39 w 140"/>
                  <a:gd name="T17" fmla="*/ 20 h 112"/>
                  <a:gd name="T18" fmla="*/ 5 w 140"/>
                  <a:gd name="T19" fmla="*/ 20 h 112"/>
                  <a:gd name="T20" fmla="*/ 0 w 140"/>
                  <a:gd name="T21" fmla="*/ 26 h 112"/>
                  <a:gd name="T22" fmla="*/ 0 w 140"/>
                  <a:gd name="T23" fmla="*/ 106 h 112"/>
                  <a:gd name="T24" fmla="*/ 5 w 140"/>
                  <a:gd name="T25" fmla="*/ 112 h 112"/>
                  <a:gd name="T26" fmla="*/ 135 w 140"/>
                  <a:gd name="T27" fmla="*/ 112 h 112"/>
                  <a:gd name="T28" fmla="*/ 140 w 140"/>
                  <a:gd name="T29" fmla="*/ 106 h 112"/>
                  <a:gd name="T30" fmla="*/ 140 w 140"/>
                  <a:gd name="T31" fmla="*/ 26 h 112"/>
                  <a:gd name="T32" fmla="*/ 135 w 140"/>
                  <a:gd name="T33" fmla="*/ 20 h 112"/>
                  <a:gd name="T34" fmla="*/ 70 w 140"/>
                  <a:gd name="T35" fmla="*/ 94 h 112"/>
                  <a:gd name="T36" fmla="*/ 42 w 140"/>
                  <a:gd name="T37" fmla="*/ 66 h 112"/>
                  <a:gd name="T38" fmla="*/ 70 w 140"/>
                  <a:gd name="T39" fmla="*/ 38 h 112"/>
                  <a:gd name="T40" fmla="*/ 98 w 140"/>
                  <a:gd name="T41" fmla="*/ 66 h 112"/>
                  <a:gd name="T42" fmla="*/ 70 w 140"/>
                  <a:gd name="T43" fmla="*/ 94 h 112"/>
                  <a:gd name="T44" fmla="*/ 120 w 140"/>
                  <a:gd name="T45" fmla="*/ 51 h 112"/>
                  <a:gd name="T46" fmla="*/ 113 w 140"/>
                  <a:gd name="T47" fmla="*/ 43 h 112"/>
                  <a:gd name="T48" fmla="*/ 120 w 140"/>
                  <a:gd name="T49" fmla="*/ 36 h 112"/>
                  <a:gd name="T50" fmla="*/ 128 w 140"/>
                  <a:gd name="T51" fmla="*/ 43 h 112"/>
                  <a:gd name="T52" fmla="*/ 120 w 140"/>
                  <a:gd name="T53" fmla="*/ 5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0" h="112">
                    <a:moveTo>
                      <a:pt x="135" y="20"/>
                    </a:moveTo>
                    <a:cubicBezTo>
                      <a:pt x="101" y="20"/>
                      <a:pt x="101" y="20"/>
                      <a:pt x="101" y="20"/>
                    </a:cubicBezTo>
                    <a:cubicBezTo>
                      <a:pt x="98" y="20"/>
                      <a:pt x="96" y="18"/>
                      <a:pt x="96" y="15"/>
                    </a:cubicBezTo>
                    <a:cubicBezTo>
                      <a:pt x="96" y="6"/>
                      <a:pt x="96" y="6"/>
                      <a:pt x="96" y="6"/>
                    </a:cubicBezTo>
                    <a:cubicBezTo>
                      <a:pt x="96" y="3"/>
                      <a:pt x="93" y="0"/>
                      <a:pt x="9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8"/>
                      <a:pt x="42" y="20"/>
                      <a:pt x="39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0"/>
                      <a:pt x="0" y="23"/>
                      <a:pt x="0" y="26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9"/>
                      <a:pt x="2" y="112"/>
                      <a:pt x="5" y="112"/>
                    </a:cubicBezTo>
                    <a:cubicBezTo>
                      <a:pt x="135" y="112"/>
                      <a:pt x="135" y="112"/>
                      <a:pt x="135" y="112"/>
                    </a:cubicBezTo>
                    <a:cubicBezTo>
                      <a:pt x="138" y="112"/>
                      <a:pt x="140" y="109"/>
                      <a:pt x="140" y="106"/>
                    </a:cubicBezTo>
                    <a:cubicBezTo>
                      <a:pt x="140" y="26"/>
                      <a:pt x="140" y="26"/>
                      <a:pt x="140" y="26"/>
                    </a:cubicBezTo>
                    <a:cubicBezTo>
                      <a:pt x="140" y="23"/>
                      <a:pt x="138" y="20"/>
                      <a:pt x="135" y="20"/>
                    </a:cubicBezTo>
                    <a:close/>
                    <a:moveTo>
                      <a:pt x="70" y="94"/>
                    </a:moveTo>
                    <a:cubicBezTo>
                      <a:pt x="55" y="94"/>
                      <a:pt x="42" y="81"/>
                      <a:pt x="42" y="66"/>
                    </a:cubicBezTo>
                    <a:cubicBezTo>
                      <a:pt x="42" y="50"/>
                      <a:pt x="55" y="38"/>
                      <a:pt x="70" y="38"/>
                    </a:cubicBezTo>
                    <a:cubicBezTo>
                      <a:pt x="85" y="38"/>
                      <a:pt x="98" y="50"/>
                      <a:pt x="98" y="66"/>
                    </a:cubicBezTo>
                    <a:cubicBezTo>
                      <a:pt x="98" y="81"/>
                      <a:pt x="85" y="94"/>
                      <a:pt x="70" y="94"/>
                    </a:cubicBezTo>
                    <a:close/>
                    <a:moveTo>
                      <a:pt x="120" y="51"/>
                    </a:moveTo>
                    <a:cubicBezTo>
                      <a:pt x="116" y="51"/>
                      <a:pt x="113" y="47"/>
                      <a:pt x="113" y="43"/>
                    </a:cubicBezTo>
                    <a:cubicBezTo>
                      <a:pt x="113" y="39"/>
                      <a:pt x="116" y="36"/>
                      <a:pt x="120" y="36"/>
                    </a:cubicBezTo>
                    <a:cubicBezTo>
                      <a:pt x="124" y="36"/>
                      <a:pt x="128" y="39"/>
                      <a:pt x="128" y="43"/>
                    </a:cubicBezTo>
                    <a:cubicBezTo>
                      <a:pt x="128" y="47"/>
                      <a:pt x="124" y="51"/>
                      <a:pt x="12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25282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Freeform 207"/>
              <p:cNvSpPr/>
              <p:nvPr/>
            </p:nvSpPr>
            <p:spPr bwMode="auto">
              <a:xfrm>
                <a:off x="5316538" y="1406525"/>
                <a:ext cx="47625" cy="28575"/>
              </a:xfrm>
              <a:custGeom>
                <a:avLst/>
                <a:gdLst>
                  <a:gd name="T0" fmla="*/ 16 w 16"/>
                  <a:gd name="T1" fmla="*/ 5 h 10"/>
                  <a:gd name="T2" fmla="*/ 10 w 16"/>
                  <a:gd name="T3" fmla="*/ 10 h 10"/>
                  <a:gd name="T4" fmla="*/ 5 w 16"/>
                  <a:gd name="T5" fmla="*/ 10 h 10"/>
                  <a:gd name="T6" fmla="*/ 0 w 16"/>
                  <a:gd name="T7" fmla="*/ 5 h 10"/>
                  <a:gd name="T8" fmla="*/ 5 w 16"/>
                  <a:gd name="T9" fmla="*/ 0 h 10"/>
                  <a:gd name="T10" fmla="*/ 10 w 16"/>
                  <a:gd name="T11" fmla="*/ 0 h 10"/>
                  <a:gd name="T12" fmla="*/ 16 w 16"/>
                  <a:gd name="T13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0">
                    <a:moveTo>
                      <a:pt x="16" y="5"/>
                    </a:moveTo>
                    <a:cubicBezTo>
                      <a:pt x="16" y="8"/>
                      <a:pt x="13" y="10"/>
                      <a:pt x="10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3" y="0"/>
                      <a:pt x="16" y="2"/>
                      <a:pt x="1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25282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208"/>
              <p:cNvSpPr/>
              <p:nvPr/>
            </p:nvSpPr>
            <p:spPr bwMode="auto">
              <a:xfrm>
                <a:off x="5373688" y="1406525"/>
                <a:ext cx="31750" cy="31750"/>
              </a:xfrm>
              <a:custGeom>
                <a:avLst/>
                <a:gdLst>
                  <a:gd name="T0" fmla="*/ 11 w 11"/>
                  <a:gd name="T1" fmla="*/ 5 h 11"/>
                  <a:gd name="T2" fmla="*/ 6 w 11"/>
                  <a:gd name="T3" fmla="*/ 11 h 11"/>
                  <a:gd name="T4" fmla="*/ 5 w 11"/>
                  <a:gd name="T5" fmla="*/ 11 h 11"/>
                  <a:gd name="T6" fmla="*/ 0 w 11"/>
                  <a:gd name="T7" fmla="*/ 5 h 11"/>
                  <a:gd name="T8" fmla="*/ 5 w 11"/>
                  <a:gd name="T9" fmla="*/ 0 h 11"/>
                  <a:gd name="T10" fmla="*/ 6 w 11"/>
                  <a:gd name="T11" fmla="*/ 0 h 11"/>
                  <a:gd name="T12" fmla="*/ 11 w 11"/>
                  <a:gd name="T13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1" y="5"/>
                    </a:moveTo>
                    <a:cubicBezTo>
                      <a:pt x="11" y="8"/>
                      <a:pt x="9" y="11"/>
                      <a:pt x="6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1" y="3"/>
                      <a:pt x="1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srgbClr val="25282B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1180016" y="2147678"/>
            <a:ext cx="946291" cy="889092"/>
            <a:chOff x="1218928" y="2017050"/>
            <a:chExt cx="946291" cy="889092"/>
          </a:xfrm>
        </p:grpSpPr>
        <p:sp>
          <p:nvSpPr>
            <p:cNvPr id="56" name="Pentagon 5"/>
            <p:cNvSpPr/>
            <p:nvPr/>
          </p:nvSpPr>
          <p:spPr>
            <a:xfrm>
              <a:off x="1218928" y="2017050"/>
              <a:ext cx="946291" cy="889092"/>
            </a:xfrm>
            <a:prstGeom prst="homePlate">
              <a:avLst>
                <a:gd name="adj" fmla="val 35732"/>
              </a:avLst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7" name="Freeform 214"/>
            <p:cNvSpPr>
              <a:spLocks noEditPoints="1"/>
            </p:cNvSpPr>
            <p:nvPr/>
          </p:nvSpPr>
          <p:spPr bwMode="auto">
            <a:xfrm>
              <a:off x="1504706" y="2355071"/>
              <a:ext cx="152878" cy="213052"/>
            </a:xfrm>
            <a:custGeom>
              <a:avLst/>
              <a:gdLst>
                <a:gd name="T0" fmla="*/ 93 w 100"/>
                <a:gd name="T1" fmla="*/ 33 h 140"/>
                <a:gd name="T2" fmla="*/ 93 w 100"/>
                <a:gd name="T3" fmla="*/ 23 h 140"/>
                <a:gd name="T4" fmla="*/ 100 w 100"/>
                <a:gd name="T5" fmla="*/ 23 h 140"/>
                <a:gd name="T6" fmla="*/ 100 w 100"/>
                <a:gd name="T7" fmla="*/ 0 h 140"/>
                <a:gd name="T8" fmla="*/ 0 w 100"/>
                <a:gd name="T9" fmla="*/ 0 h 140"/>
                <a:gd name="T10" fmla="*/ 0 w 100"/>
                <a:gd name="T11" fmla="*/ 23 h 140"/>
                <a:gd name="T12" fmla="*/ 7 w 100"/>
                <a:gd name="T13" fmla="*/ 23 h 140"/>
                <a:gd name="T14" fmla="*/ 7 w 100"/>
                <a:gd name="T15" fmla="*/ 33 h 140"/>
                <a:gd name="T16" fmla="*/ 28 w 100"/>
                <a:gd name="T17" fmla="*/ 70 h 140"/>
                <a:gd name="T18" fmla="*/ 7 w 100"/>
                <a:gd name="T19" fmla="*/ 107 h 140"/>
                <a:gd name="T20" fmla="*/ 7 w 100"/>
                <a:gd name="T21" fmla="*/ 117 h 140"/>
                <a:gd name="T22" fmla="*/ 0 w 100"/>
                <a:gd name="T23" fmla="*/ 117 h 140"/>
                <a:gd name="T24" fmla="*/ 0 w 100"/>
                <a:gd name="T25" fmla="*/ 140 h 140"/>
                <a:gd name="T26" fmla="*/ 100 w 100"/>
                <a:gd name="T27" fmla="*/ 140 h 140"/>
                <a:gd name="T28" fmla="*/ 100 w 100"/>
                <a:gd name="T29" fmla="*/ 117 h 140"/>
                <a:gd name="T30" fmla="*/ 93 w 100"/>
                <a:gd name="T31" fmla="*/ 117 h 140"/>
                <a:gd name="T32" fmla="*/ 93 w 100"/>
                <a:gd name="T33" fmla="*/ 107 h 140"/>
                <a:gd name="T34" fmla="*/ 72 w 100"/>
                <a:gd name="T35" fmla="*/ 70 h 140"/>
                <a:gd name="T36" fmla="*/ 93 w 100"/>
                <a:gd name="T37" fmla="*/ 33 h 140"/>
                <a:gd name="T38" fmla="*/ 81 w 100"/>
                <a:gd name="T39" fmla="*/ 107 h 140"/>
                <a:gd name="T40" fmla="*/ 81 w 100"/>
                <a:gd name="T41" fmla="*/ 117 h 140"/>
                <a:gd name="T42" fmla="*/ 19 w 100"/>
                <a:gd name="T43" fmla="*/ 117 h 140"/>
                <a:gd name="T44" fmla="*/ 19 w 100"/>
                <a:gd name="T45" fmla="*/ 107 h 140"/>
                <a:gd name="T46" fmla="*/ 50 w 100"/>
                <a:gd name="T47" fmla="*/ 76 h 140"/>
                <a:gd name="T48" fmla="*/ 81 w 100"/>
                <a:gd name="T49" fmla="*/ 107 h 140"/>
                <a:gd name="T50" fmla="*/ 50 w 100"/>
                <a:gd name="T51" fmla="*/ 64 h 140"/>
                <a:gd name="T52" fmla="*/ 19 w 100"/>
                <a:gd name="T53" fmla="*/ 33 h 140"/>
                <a:gd name="T54" fmla="*/ 19 w 100"/>
                <a:gd name="T55" fmla="*/ 23 h 140"/>
                <a:gd name="T56" fmla="*/ 81 w 100"/>
                <a:gd name="T57" fmla="*/ 23 h 140"/>
                <a:gd name="T58" fmla="*/ 81 w 100"/>
                <a:gd name="T59" fmla="*/ 33 h 140"/>
                <a:gd name="T60" fmla="*/ 50 w 100"/>
                <a:gd name="T61" fmla="*/ 6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0" h="140">
                  <a:moveTo>
                    <a:pt x="93" y="33"/>
                  </a:moveTo>
                  <a:cubicBezTo>
                    <a:pt x="93" y="23"/>
                    <a:pt x="93" y="23"/>
                    <a:pt x="93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49"/>
                    <a:pt x="15" y="62"/>
                    <a:pt x="28" y="70"/>
                  </a:cubicBezTo>
                  <a:cubicBezTo>
                    <a:pt x="15" y="78"/>
                    <a:pt x="7" y="91"/>
                    <a:pt x="7" y="107"/>
                  </a:cubicBezTo>
                  <a:cubicBezTo>
                    <a:pt x="7" y="117"/>
                    <a:pt x="7" y="117"/>
                    <a:pt x="7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91"/>
                    <a:pt x="85" y="78"/>
                    <a:pt x="72" y="70"/>
                  </a:cubicBezTo>
                  <a:cubicBezTo>
                    <a:pt x="85" y="62"/>
                    <a:pt x="93" y="49"/>
                    <a:pt x="93" y="33"/>
                  </a:cubicBezTo>
                  <a:close/>
                  <a:moveTo>
                    <a:pt x="81" y="107"/>
                  </a:moveTo>
                  <a:cubicBezTo>
                    <a:pt x="81" y="117"/>
                    <a:pt x="81" y="117"/>
                    <a:pt x="81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9" y="90"/>
                    <a:pt x="33" y="76"/>
                    <a:pt x="50" y="76"/>
                  </a:cubicBezTo>
                  <a:cubicBezTo>
                    <a:pt x="67" y="76"/>
                    <a:pt x="81" y="90"/>
                    <a:pt x="81" y="107"/>
                  </a:cubicBezTo>
                  <a:close/>
                  <a:moveTo>
                    <a:pt x="50" y="64"/>
                  </a:moveTo>
                  <a:cubicBezTo>
                    <a:pt x="33" y="64"/>
                    <a:pt x="19" y="50"/>
                    <a:pt x="19" y="3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50"/>
                    <a:pt x="67" y="64"/>
                    <a:pt x="50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25282B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6" dur="1000"/>
                                        <p:tgtEl>
                                          <p:spTgt spid="3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1" dur="1000"/>
                                        <p:tgtEl>
                                          <p:spTgt spid="3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6" dur="1000"/>
                                        <p:tgtEl>
                                          <p:spTgt spid="3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1000"/>
                                        <p:tgtEl>
                                          <p:spTgt spid="3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23" grpId="0"/>
      <p:bldP spid="24" grpId="0" animBg="1"/>
      <p:bldP spid="29" grpId="0"/>
      <p:bldP spid="30" grpId="0" animBg="1"/>
      <p:bldP spid="35" grpId="0"/>
      <p:bldGraphic spid="36" grpId="0">
        <p:bldSub>
          <a:bldChart bld="series"/>
        </p:bldSub>
      </p:bldGraphic>
      <p:bldP spid="37" grpId="0"/>
      <p:bldP spid="38" grpId="0" animBg="1"/>
      <p:bldP spid="39" grpId="0"/>
      <p:bldP spid="40" grpId="0" animBg="1"/>
      <p:bldP spid="41" grpId="0"/>
      <p:bldP spid="4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四、财务分析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646477" y="2061156"/>
            <a:ext cx="8812743" cy="911404"/>
            <a:chOff x="1646477" y="1910685"/>
            <a:chExt cx="8812743" cy="911404"/>
          </a:xfrm>
        </p:grpSpPr>
        <p:sp>
          <p:nvSpPr>
            <p:cNvPr id="65" name="BackShape"/>
            <p:cNvSpPr/>
            <p:nvPr/>
          </p:nvSpPr>
          <p:spPr>
            <a:xfrm>
              <a:off x="3232360" y="2230428"/>
              <a:ext cx="6494613" cy="440122"/>
            </a:xfrm>
            <a:prstGeom prst="roundRect">
              <a:avLst>
                <a:gd name="adj" fmla="val 50000"/>
              </a:avLst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6" name="RelativeShape"/>
            <p:cNvSpPr/>
            <p:nvPr/>
          </p:nvSpPr>
          <p:spPr>
            <a:xfrm>
              <a:off x="3332858" y="2313848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7" name="ValueShape"/>
            <p:cNvSpPr/>
            <p:nvPr/>
          </p:nvSpPr>
          <p:spPr>
            <a:xfrm>
              <a:off x="3332858" y="2313849"/>
              <a:ext cx="2401192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8" name="ValueText"/>
            <p:cNvSpPr txBox="1"/>
            <p:nvPr/>
          </p:nvSpPr>
          <p:spPr>
            <a:xfrm>
              <a:off x="9876439" y="2230428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62500" lnSpcReduction="20000"/>
            </a:bodyPr>
            <a:lstStyle/>
            <a:p>
              <a:r>
                <a:rPr lang="en-US" altLang="zh-CN" sz="2400" dirty="0">
                  <a:solidFill>
                    <a:srgbClr val="387600"/>
                  </a:solidFill>
                  <a:cs typeface="+mn-ea"/>
                  <a:sym typeface="+mn-lt"/>
                </a:rPr>
                <a:t>44%</a:t>
              </a:r>
              <a:endParaRPr lang="en-US" altLang="zh-CN" sz="24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cxnSp>
          <p:nvCxnSpPr>
            <p:cNvPr id="69" name="LineShape"/>
            <p:cNvCxnSpPr/>
            <p:nvPr/>
          </p:nvCxnSpPr>
          <p:spPr>
            <a:xfrm flipH="1">
              <a:off x="1770880" y="2822089"/>
              <a:ext cx="8650240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70" name="矩形 69"/>
            <p:cNvSpPr/>
            <p:nvPr/>
          </p:nvSpPr>
          <p:spPr>
            <a:xfrm>
              <a:off x="3239859" y="1910685"/>
              <a:ext cx="5891441" cy="296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646477" y="2205362"/>
              <a:ext cx="1721275" cy="43082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收益预期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646477" y="3471501"/>
            <a:ext cx="8812743" cy="900440"/>
            <a:chOff x="1646477" y="3321030"/>
            <a:chExt cx="8812743" cy="900440"/>
          </a:xfrm>
        </p:grpSpPr>
        <p:sp>
          <p:nvSpPr>
            <p:cNvPr id="73" name="BackShape"/>
            <p:cNvSpPr/>
            <p:nvPr/>
          </p:nvSpPr>
          <p:spPr>
            <a:xfrm>
              <a:off x="3232360" y="3629809"/>
              <a:ext cx="6494613" cy="440122"/>
            </a:xfrm>
            <a:prstGeom prst="roundRect">
              <a:avLst>
                <a:gd name="adj" fmla="val 50000"/>
              </a:avLst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4" name="RelativeShape"/>
            <p:cNvSpPr/>
            <p:nvPr/>
          </p:nvSpPr>
          <p:spPr>
            <a:xfrm>
              <a:off x="3332858" y="3713229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5" name="ValueShape"/>
            <p:cNvSpPr/>
            <p:nvPr/>
          </p:nvSpPr>
          <p:spPr>
            <a:xfrm>
              <a:off x="3332858" y="3713230"/>
              <a:ext cx="4445892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6" name="ValueText"/>
            <p:cNvSpPr txBox="1"/>
            <p:nvPr/>
          </p:nvSpPr>
          <p:spPr>
            <a:xfrm>
              <a:off x="9876439" y="3629809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62500" lnSpcReduction="20000"/>
            </a:bodyPr>
            <a:lstStyle/>
            <a:p>
              <a:r>
                <a:rPr lang="en-US" altLang="zh-CN" sz="2400" dirty="0">
                  <a:solidFill>
                    <a:srgbClr val="387600"/>
                  </a:solidFill>
                  <a:cs typeface="+mn-ea"/>
                  <a:sym typeface="+mn-lt"/>
                </a:rPr>
                <a:t>65%</a:t>
              </a:r>
              <a:endParaRPr lang="en-US" altLang="zh-CN" sz="24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cxnSp>
          <p:nvCxnSpPr>
            <p:cNvPr id="77" name="LineShape"/>
            <p:cNvCxnSpPr/>
            <p:nvPr/>
          </p:nvCxnSpPr>
          <p:spPr>
            <a:xfrm flipH="1">
              <a:off x="1770880" y="4221470"/>
              <a:ext cx="8650240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78" name="矩形 77"/>
            <p:cNvSpPr/>
            <p:nvPr/>
          </p:nvSpPr>
          <p:spPr>
            <a:xfrm>
              <a:off x="1646477" y="3617519"/>
              <a:ext cx="1721275" cy="43204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收益预期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3239859" y="3321030"/>
              <a:ext cx="5891441" cy="296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646477" y="4857572"/>
            <a:ext cx="8812743" cy="913750"/>
            <a:chOff x="1646477" y="4707101"/>
            <a:chExt cx="8812743" cy="913750"/>
          </a:xfrm>
        </p:grpSpPr>
        <p:sp>
          <p:nvSpPr>
            <p:cNvPr id="81" name="BackShape"/>
            <p:cNvSpPr/>
            <p:nvPr/>
          </p:nvSpPr>
          <p:spPr>
            <a:xfrm>
              <a:off x="3232360" y="5029190"/>
              <a:ext cx="6494613" cy="440122"/>
            </a:xfrm>
            <a:prstGeom prst="roundRect">
              <a:avLst>
                <a:gd name="adj" fmla="val 50000"/>
              </a:avLst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2" name="RelativeShape"/>
            <p:cNvSpPr/>
            <p:nvPr/>
          </p:nvSpPr>
          <p:spPr>
            <a:xfrm>
              <a:off x="3332858" y="5112610"/>
              <a:ext cx="4615146" cy="273283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3" name="ValueShape"/>
            <p:cNvSpPr/>
            <p:nvPr/>
          </p:nvSpPr>
          <p:spPr>
            <a:xfrm>
              <a:off x="3332858" y="5112611"/>
              <a:ext cx="5308222" cy="27328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84" name="ValueText"/>
            <p:cNvSpPr txBox="1"/>
            <p:nvPr/>
          </p:nvSpPr>
          <p:spPr>
            <a:xfrm>
              <a:off x="9876439" y="5029190"/>
              <a:ext cx="582781" cy="437086"/>
            </a:xfrm>
            <a:prstGeom prst="rect">
              <a:avLst/>
            </a:prstGeom>
            <a:noFill/>
          </p:spPr>
          <p:txBody>
            <a:bodyPr wrap="square" anchor="ctr" anchorCtr="1">
              <a:prstTxWarp prst="textPlain">
                <a:avLst/>
              </a:prstTxWarp>
              <a:normAutofit fontScale="62500" lnSpcReduction="20000"/>
            </a:bodyPr>
            <a:lstStyle/>
            <a:p>
              <a:r>
                <a:rPr lang="en-US" altLang="zh-CN" sz="2400" dirty="0">
                  <a:solidFill>
                    <a:srgbClr val="387600"/>
                  </a:solidFill>
                  <a:cs typeface="+mn-ea"/>
                  <a:sym typeface="+mn-lt"/>
                </a:rPr>
                <a:t>72%</a:t>
              </a:r>
              <a:endParaRPr lang="en-US" altLang="zh-CN" sz="24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cxnSp>
          <p:nvCxnSpPr>
            <p:cNvPr id="85" name="LineShape"/>
            <p:cNvCxnSpPr/>
            <p:nvPr/>
          </p:nvCxnSpPr>
          <p:spPr>
            <a:xfrm flipH="1">
              <a:off x="1770880" y="5620851"/>
              <a:ext cx="8650240" cy="0"/>
            </a:xfrm>
            <a:prstGeom prst="straightConnector1">
              <a:avLst/>
            </a:prstGeom>
            <a:noFill/>
            <a:ln w="3175" cap="flat" cmpd="sng">
              <a:solidFill>
                <a:schemeClr val="tx1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86" name="矩形 85"/>
            <p:cNvSpPr/>
            <p:nvPr/>
          </p:nvSpPr>
          <p:spPr>
            <a:xfrm>
              <a:off x="1646477" y="5004611"/>
              <a:ext cx="1721275" cy="43082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l"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收益预期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3239859" y="4707101"/>
              <a:ext cx="5891441" cy="2960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四、财务分析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46008" y="2261379"/>
            <a:ext cx="3897030" cy="3824681"/>
            <a:chOff x="1834149" y="1516660"/>
            <a:chExt cx="3897030" cy="3824681"/>
          </a:xfrm>
        </p:grpSpPr>
        <p:grpSp>
          <p:nvGrpSpPr>
            <p:cNvPr id="37" name="Group 85"/>
            <p:cNvGrpSpPr/>
            <p:nvPr/>
          </p:nvGrpSpPr>
          <p:grpSpPr>
            <a:xfrm>
              <a:off x="1834149" y="1516660"/>
              <a:ext cx="3579941" cy="3824681"/>
              <a:chOff x="2851150" y="1536999"/>
              <a:chExt cx="3343910" cy="3276300"/>
            </a:xfrm>
          </p:grpSpPr>
          <p:sp>
            <p:nvSpPr>
              <p:cNvPr id="51" name="Isosceles Triangle 95"/>
              <p:cNvSpPr/>
              <p:nvPr/>
            </p:nvSpPr>
            <p:spPr>
              <a:xfrm>
                <a:off x="2954354" y="1537000"/>
                <a:ext cx="3240706" cy="3276299"/>
              </a:xfrm>
              <a:prstGeom prst="triangle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52" name="Parallelogram 96"/>
              <p:cNvSpPr/>
              <p:nvPr/>
            </p:nvSpPr>
            <p:spPr>
              <a:xfrm>
                <a:off x="2851150" y="1536999"/>
                <a:ext cx="1723865" cy="3276300"/>
              </a:xfrm>
              <a:prstGeom prst="parallelogram">
                <a:avLst>
                  <a:gd name="adj" fmla="val 93965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Group 86"/>
            <p:cNvGrpSpPr/>
            <p:nvPr/>
          </p:nvGrpSpPr>
          <p:grpSpPr>
            <a:xfrm>
              <a:off x="2591195" y="2219604"/>
              <a:ext cx="2919223" cy="3121737"/>
              <a:chOff x="3559745" y="2139156"/>
              <a:chExt cx="2726755" cy="2674144"/>
            </a:xfrm>
          </p:grpSpPr>
          <p:sp>
            <p:nvSpPr>
              <p:cNvPr id="49" name="Isosceles Triangle 93"/>
              <p:cNvSpPr/>
              <p:nvPr/>
            </p:nvSpPr>
            <p:spPr>
              <a:xfrm>
                <a:off x="3661410" y="2139156"/>
                <a:ext cx="2625090" cy="2674144"/>
              </a:xfrm>
              <a:prstGeom prst="triangle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50" name="Parallelogram 94"/>
              <p:cNvSpPr/>
              <p:nvPr/>
            </p:nvSpPr>
            <p:spPr>
              <a:xfrm>
                <a:off x="3559745" y="2139156"/>
                <a:ext cx="1415480" cy="2674143"/>
              </a:xfrm>
              <a:prstGeom prst="parallelogram">
                <a:avLst>
                  <a:gd name="adj" fmla="val 92647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87"/>
            <p:cNvGrpSpPr/>
            <p:nvPr/>
          </p:nvGrpSpPr>
          <p:grpSpPr>
            <a:xfrm>
              <a:off x="3318880" y="2902512"/>
              <a:ext cx="2305265" cy="2438829"/>
              <a:chOff x="4241174" y="2724149"/>
              <a:chExt cx="2153276" cy="2089151"/>
            </a:xfrm>
          </p:grpSpPr>
          <p:sp>
            <p:nvSpPr>
              <p:cNvPr id="47" name="Isosceles Triangle 91"/>
              <p:cNvSpPr/>
              <p:nvPr/>
            </p:nvSpPr>
            <p:spPr>
              <a:xfrm>
                <a:off x="4348480" y="2724150"/>
                <a:ext cx="2045970" cy="2089150"/>
              </a:xfrm>
              <a:prstGeom prst="triangle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48" name="Parallelogram 92"/>
              <p:cNvSpPr/>
              <p:nvPr/>
            </p:nvSpPr>
            <p:spPr>
              <a:xfrm>
                <a:off x="4241174" y="2724149"/>
                <a:ext cx="1132839" cy="2089150"/>
              </a:xfrm>
              <a:prstGeom prst="parallelogram">
                <a:avLst>
                  <a:gd name="adj" fmla="val 90398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8"/>
            <p:cNvGrpSpPr/>
            <p:nvPr/>
          </p:nvGrpSpPr>
          <p:grpSpPr>
            <a:xfrm>
              <a:off x="4108954" y="3673449"/>
              <a:ext cx="1622225" cy="1667892"/>
              <a:chOff x="4980780" y="3384549"/>
              <a:chExt cx="1515270" cy="1428751"/>
            </a:xfrm>
          </p:grpSpPr>
          <p:sp>
            <p:nvSpPr>
              <p:cNvPr id="45" name="Isosceles Triangle 89"/>
              <p:cNvSpPr/>
              <p:nvPr/>
            </p:nvSpPr>
            <p:spPr>
              <a:xfrm>
                <a:off x="5085080" y="3384550"/>
                <a:ext cx="1410970" cy="1428750"/>
              </a:xfrm>
              <a:prstGeom prst="triangle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46" name="Parallelogram 90"/>
              <p:cNvSpPr/>
              <p:nvPr/>
            </p:nvSpPr>
            <p:spPr>
              <a:xfrm>
                <a:off x="4980780" y="3384549"/>
                <a:ext cx="810420" cy="1428749"/>
              </a:xfrm>
              <a:prstGeom prst="parallelogram">
                <a:avLst>
                  <a:gd name="adj" fmla="val 87189"/>
                </a:avLst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: Shape 116"/>
            <p:cNvSpPr/>
            <p:nvPr/>
          </p:nvSpPr>
          <p:spPr bwMode="auto">
            <a:xfrm>
              <a:off x="3476852" y="2170740"/>
              <a:ext cx="360250" cy="360346"/>
            </a:xfrm>
            <a:custGeom>
              <a:avLst/>
              <a:gdLst>
                <a:gd name="T0" fmla="*/ 239 w 480"/>
                <a:gd name="T1" fmla="*/ 0 h 480"/>
                <a:gd name="T2" fmla="*/ 239 w 480"/>
                <a:gd name="T3" fmla="*/ 0 h 480"/>
                <a:gd name="T4" fmla="*/ 0 w 480"/>
                <a:gd name="T5" fmla="*/ 248 h 480"/>
                <a:gd name="T6" fmla="*/ 239 w 480"/>
                <a:gd name="T7" fmla="*/ 479 h 480"/>
                <a:gd name="T8" fmla="*/ 479 w 480"/>
                <a:gd name="T9" fmla="*/ 240 h 480"/>
                <a:gd name="T10" fmla="*/ 239 w 480"/>
                <a:gd name="T11" fmla="*/ 0 h 480"/>
                <a:gd name="T12" fmla="*/ 239 w 480"/>
                <a:gd name="T13" fmla="*/ 426 h 480"/>
                <a:gd name="T14" fmla="*/ 239 w 480"/>
                <a:gd name="T15" fmla="*/ 426 h 480"/>
                <a:gd name="T16" fmla="*/ 53 w 480"/>
                <a:gd name="T17" fmla="*/ 248 h 480"/>
                <a:gd name="T18" fmla="*/ 239 w 480"/>
                <a:gd name="T19" fmla="*/ 53 h 480"/>
                <a:gd name="T20" fmla="*/ 426 w 480"/>
                <a:gd name="T21" fmla="*/ 240 h 480"/>
                <a:gd name="T22" fmla="*/ 239 w 480"/>
                <a:gd name="T23" fmla="*/ 426 h 480"/>
                <a:gd name="T24" fmla="*/ 123 w 480"/>
                <a:gd name="T25" fmla="*/ 354 h 480"/>
                <a:gd name="T26" fmla="*/ 123 w 480"/>
                <a:gd name="T27" fmla="*/ 354 h 480"/>
                <a:gd name="T28" fmla="*/ 283 w 480"/>
                <a:gd name="T29" fmla="*/ 293 h 480"/>
                <a:gd name="T30" fmla="*/ 354 w 480"/>
                <a:gd name="T31" fmla="*/ 124 h 480"/>
                <a:gd name="T32" fmla="*/ 186 w 480"/>
                <a:gd name="T33" fmla="*/ 195 h 480"/>
                <a:gd name="T34" fmla="*/ 123 w 480"/>
                <a:gd name="T35" fmla="*/ 354 h 480"/>
                <a:gd name="T36" fmla="*/ 213 w 480"/>
                <a:gd name="T37" fmla="*/ 213 h 480"/>
                <a:gd name="T38" fmla="*/ 213 w 480"/>
                <a:gd name="T39" fmla="*/ 213 h 480"/>
                <a:gd name="T40" fmla="*/ 310 w 480"/>
                <a:gd name="T41" fmla="*/ 169 h 480"/>
                <a:gd name="T42" fmla="*/ 266 w 480"/>
                <a:gd name="T43" fmla="*/ 266 h 480"/>
                <a:gd name="T44" fmla="*/ 213 w 480"/>
                <a:gd name="T45" fmla="*/ 266 h 480"/>
                <a:gd name="T46" fmla="*/ 213 w 480"/>
                <a:gd name="T47" fmla="*/ 21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2" name="Freeform: Shape 117"/>
            <p:cNvSpPr/>
            <p:nvPr/>
          </p:nvSpPr>
          <p:spPr bwMode="auto">
            <a:xfrm>
              <a:off x="3902922" y="2874130"/>
              <a:ext cx="315219" cy="312650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3" name="Freeform: Shape 118"/>
            <p:cNvSpPr/>
            <p:nvPr/>
          </p:nvSpPr>
          <p:spPr bwMode="auto">
            <a:xfrm>
              <a:off x="4308951" y="3534396"/>
              <a:ext cx="320519" cy="347097"/>
            </a:xfrm>
            <a:custGeom>
              <a:avLst/>
              <a:gdLst>
                <a:gd name="T0" fmla="*/ 327 w 426"/>
                <a:gd name="T1" fmla="*/ 186 h 462"/>
                <a:gd name="T2" fmla="*/ 327 w 426"/>
                <a:gd name="T3" fmla="*/ 186 h 462"/>
                <a:gd name="T4" fmla="*/ 150 w 426"/>
                <a:gd name="T5" fmla="*/ 18 h 462"/>
                <a:gd name="T6" fmla="*/ 97 w 426"/>
                <a:gd name="T7" fmla="*/ 10 h 462"/>
                <a:gd name="T8" fmla="*/ 70 w 426"/>
                <a:gd name="T9" fmla="*/ 54 h 462"/>
                <a:gd name="T10" fmla="*/ 35 w 426"/>
                <a:gd name="T11" fmla="*/ 293 h 462"/>
                <a:gd name="T12" fmla="*/ 26 w 426"/>
                <a:gd name="T13" fmla="*/ 408 h 462"/>
                <a:gd name="T14" fmla="*/ 248 w 426"/>
                <a:gd name="T15" fmla="*/ 417 h 462"/>
                <a:gd name="T16" fmla="*/ 407 w 426"/>
                <a:gd name="T17" fmla="*/ 266 h 462"/>
                <a:gd name="T18" fmla="*/ 327 w 426"/>
                <a:gd name="T19" fmla="*/ 186 h 462"/>
                <a:gd name="T20" fmla="*/ 238 w 426"/>
                <a:gd name="T21" fmla="*/ 391 h 462"/>
                <a:gd name="T22" fmla="*/ 238 w 426"/>
                <a:gd name="T23" fmla="*/ 391 h 462"/>
                <a:gd name="T24" fmla="*/ 53 w 426"/>
                <a:gd name="T25" fmla="*/ 391 h 462"/>
                <a:gd name="T26" fmla="*/ 194 w 426"/>
                <a:gd name="T27" fmla="*/ 284 h 462"/>
                <a:gd name="T28" fmla="*/ 372 w 426"/>
                <a:gd name="T29" fmla="*/ 275 h 462"/>
                <a:gd name="T30" fmla="*/ 238 w 426"/>
                <a:gd name="T31" fmla="*/ 391 h 462"/>
                <a:gd name="T32" fmla="*/ 203 w 426"/>
                <a:gd name="T33" fmla="*/ 301 h 462"/>
                <a:gd name="T34" fmla="*/ 203 w 426"/>
                <a:gd name="T35" fmla="*/ 301 h 462"/>
                <a:gd name="T36" fmla="*/ 97 w 426"/>
                <a:gd name="T37" fmla="*/ 363 h 462"/>
                <a:gd name="T38" fmla="*/ 167 w 426"/>
                <a:gd name="T39" fmla="*/ 363 h 462"/>
                <a:gd name="T40" fmla="*/ 221 w 426"/>
                <a:gd name="T41" fmla="*/ 293 h 462"/>
                <a:gd name="T42" fmla="*/ 221 w 426"/>
                <a:gd name="T43" fmla="*/ 293 h 462"/>
                <a:gd name="T44" fmla="*/ 203 w 426"/>
                <a:gd name="T45" fmla="*/ 3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lnTo>
                    <a:pt x="221" y="293"/>
                  </a:ln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4" name="Freeform: Shape 119"/>
            <p:cNvSpPr/>
            <p:nvPr/>
          </p:nvSpPr>
          <p:spPr bwMode="auto">
            <a:xfrm>
              <a:off x="4742723" y="4126899"/>
              <a:ext cx="347007" cy="307356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cxnSp>
        <p:nvCxnSpPr>
          <p:cNvPr id="53" name="Straight Connector 38"/>
          <p:cNvCxnSpPr/>
          <p:nvPr/>
        </p:nvCxnSpPr>
        <p:spPr>
          <a:xfrm>
            <a:off x="4262557" y="4057542"/>
            <a:ext cx="564821" cy="0"/>
          </a:xfrm>
          <a:prstGeom prst="line">
            <a:avLst/>
          </a:prstGeom>
          <a:ln w="19050">
            <a:solidFill>
              <a:srgbClr val="38760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102"/>
          <p:cNvCxnSpPr/>
          <p:nvPr/>
        </p:nvCxnSpPr>
        <p:spPr>
          <a:xfrm>
            <a:off x="4721347" y="4943884"/>
            <a:ext cx="564821" cy="0"/>
          </a:xfrm>
          <a:prstGeom prst="line">
            <a:avLst/>
          </a:prstGeom>
          <a:ln w="19050">
            <a:solidFill>
              <a:srgbClr val="38760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41"/>
          <p:cNvCxnSpPr/>
          <p:nvPr/>
        </p:nvCxnSpPr>
        <p:spPr>
          <a:xfrm>
            <a:off x="3196594" y="2525635"/>
            <a:ext cx="564821" cy="0"/>
          </a:xfrm>
          <a:prstGeom prst="line">
            <a:avLst/>
          </a:prstGeom>
          <a:ln w="19050">
            <a:solidFill>
              <a:srgbClr val="38760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40"/>
          <p:cNvCxnSpPr/>
          <p:nvPr/>
        </p:nvCxnSpPr>
        <p:spPr>
          <a:xfrm>
            <a:off x="3709566" y="3323824"/>
            <a:ext cx="564821" cy="0"/>
          </a:xfrm>
          <a:prstGeom prst="line">
            <a:avLst/>
          </a:prstGeom>
          <a:ln w="19050">
            <a:solidFill>
              <a:srgbClr val="387600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61"/>
          <p:cNvSpPr txBox="1"/>
          <p:nvPr/>
        </p:nvSpPr>
        <p:spPr>
          <a:xfrm>
            <a:off x="3954582" y="2227883"/>
            <a:ext cx="5927663" cy="6261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TextBox 61"/>
          <p:cNvSpPr txBox="1"/>
          <p:nvPr/>
        </p:nvSpPr>
        <p:spPr>
          <a:xfrm>
            <a:off x="4362383" y="2994745"/>
            <a:ext cx="5927663" cy="6261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61"/>
          <p:cNvSpPr txBox="1"/>
          <p:nvPr/>
        </p:nvSpPr>
        <p:spPr>
          <a:xfrm>
            <a:off x="4900353" y="3706457"/>
            <a:ext cx="5927663" cy="6261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61"/>
          <p:cNvSpPr txBox="1"/>
          <p:nvPr/>
        </p:nvSpPr>
        <p:spPr>
          <a:xfrm>
            <a:off x="5341121" y="4582637"/>
            <a:ext cx="5927663" cy="6261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3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详写内容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 p14:presetBounceEnd="3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3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37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3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4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3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5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7" grpId="0"/>
          <p:bldP spid="58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57" grpId="0"/>
          <p:bldP spid="58" grpId="0"/>
          <p:bldP spid="59" grpId="0"/>
          <p:bldP spid="6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4102271" y="4060304"/>
            <a:ext cx="46341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755319" y="2117296"/>
            <a:ext cx="9328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387600"/>
                </a:solidFill>
                <a:cs typeface="+mn-ea"/>
                <a:sym typeface="+mn-lt"/>
              </a:rPr>
              <a:t>感谢各位的观看</a:t>
            </a:r>
            <a:endParaRPr lang="zh-CN" altLang="en-US" sz="8000" dirty="0">
              <a:solidFill>
                <a:srgbClr val="38760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10482" y="3520083"/>
            <a:ext cx="5217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cs typeface="+mn-ea"/>
                <a:sym typeface="+mn-lt"/>
              </a:rPr>
              <a:t>[</a:t>
            </a:r>
            <a:r>
              <a:rPr lang="zh-CN" altLang="en-US" sz="2000" dirty="0">
                <a:cs typeface="+mn-ea"/>
                <a:sym typeface="+mn-lt"/>
              </a:rPr>
              <a:t>工作报告</a:t>
            </a:r>
            <a:r>
              <a:rPr lang="en-US" altLang="zh-CN" sz="2000" dirty="0">
                <a:cs typeface="+mn-ea"/>
                <a:sym typeface="+mn-lt"/>
              </a:rPr>
              <a:t>][</a:t>
            </a:r>
            <a:r>
              <a:rPr lang="zh-CN" altLang="en-US" sz="2000" dirty="0">
                <a:cs typeface="+mn-ea"/>
                <a:sym typeface="+mn-lt"/>
              </a:rPr>
              <a:t>美食介绍</a:t>
            </a:r>
            <a:r>
              <a:rPr lang="en-US" altLang="zh-CN" sz="2000" dirty="0">
                <a:cs typeface="+mn-ea"/>
                <a:sym typeface="+mn-lt"/>
              </a:rPr>
              <a:t>][</a:t>
            </a:r>
            <a:r>
              <a:rPr lang="zh-CN" altLang="en-US" sz="2000" dirty="0">
                <a:cs typeface="+mn-ea"/>
                <a:sym typeface="+mn-lt"/>
              </a:rPr>
              <a:t>品牌宣传</a:t>
            </a:r>
            <a:r>
              <a:rPr lang="en-US" altLang="zh-CN" sz="2000" dirty="0">
                <a:cs typeface="+mn-ea"/>
                <a:sym typeface="+mn-lt"/>
              </a:rPr>
              <a:t>] [</a:t>
            </a:r>
            <a:r>
              <a:rPr lang="zh-CN" altLang="en-US" sz="2000" dirty="0">
                <a:cs typeface="+mn-ea"/>
                <a:sym typeface="+mn-lt"/>
              </a:rPr>
              <a:t>培训讲座等</a:t>
            </a:r>
            <a:r>
              <a:rPr lang="en-US" altLang="zh-CN" sz="2000" dirty="0">
                <a:cs typeface="+mn-ea"/>
                <a:sym typeface="+mn-lt"/>
              </a:rPr>
              <a:t>]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81870" y="4219000"/>
            <a:ext cx="487499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汇报人：</a:t>
            </a:r>
            <a:r>
              <a:rPr lang="en-US" sz="2000" dirty="0">
                <a:cs typeface="+mn-ea"/>
                <a:sym typeface="+mn-lt"/>
              </a:rPr>
              <a:t>xxxxxx</a:t>
            </a:r>
            <a:r>
              <a:rPr lang="en-US" altLang="zh-CN" sz="2000" dirty="0">
                <a:cs typeface="+mn-ea"/>
                <a:sym typeface="+mn-lt"/>
              </a:rPr>
              <a:t>   </a:t>
            </a:r>
            <a:r>
              <a:rPr lang="zh-CN" altLang="en-US" sz="2000" dirty="0">
                <a:cs typeface="+mn-ea"/>
                <a:sym typeface="+mn-lt"/>
              </a:rPr>
              <a:t>时间：</a:t>
            </a:r>
            <a:r>
              <a:rPr lang="en-US" altLang="zh-CN" sz="2000" dirty="0">
                <a:cs typeface="+mn-ea"/>
                <a:sym typeface="+mn-lt"/>
              </a:rPr>
              <a:t>20XX.XX</a:t>
            </a:r>
            <a:endParaRPr lang="en-US" altLang="zh-CN" sz="2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99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99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99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864580" y="4846263"/>
            <a:ext cx="45365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839413" y="3244569"/>
            <a:ext cx="52432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项目概况</a:t>
            </a:r>
            <a:endParaRPr lang="zh-CN" altLang="en-US" sz="40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516030" y="4001495"/>
            <a:ext cx="589004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We have many PowerPoint 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templates</a:t>
            </a: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96286" y="1662780"/>
            <a:ext cx="2929530" cy="186204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1500" dirty="0">
                <a:solidFill>
                  <a:srgbClr val="387600"/>
                </a:solidFill>
                <a:cs typeface="+mn-ea"/>
                <a:sym typeface="+mn-lt"/>
              </a:rPr>
              <a:t>01</a:t>
            </a:r>
            <a:endParaRPr lang="zh-CN" altLang="en-US" sz="11500" dirty="0">
              <a:solidFill>
                <a:srgbClr val="3876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一、项目概况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55435" y="2016982"/>
            <a:ext cx="3367220" cy="1152262"/>
            <a:chOff x="1282899" y="1691862"/>
            <a:chExt cx="3367220" cy="1152262"/>
          </a:xfrm>
        </p:grpSpPr>
        <p:grpSp>
          <p:nvGrpSpPr>
            <p:cNvPr id="9" name="组合 8"/>
            <p:cNvGrpSpPr/>
            <p:nvPr/>
          </p:nvGrpSpPr>
          <p:grpSpPr>
            <a:xfrm>
              <a:off x="1282899" y="1691862"/>
              <a:ext cx="579326" cy="579326"/>
              <a:chOff x="828266" y="2176574"/>
              <a:chExt cx="579326" cy="57932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863403" y="2211711"/>
                <a:ext cx="509051" cy="509051"/>
              </a:xfrm>
              <a:prstGeom prst="ellipse">
                <a:avLst/>
              </a:prstGeom>
              <a:solidFill>
                <a:srgbClr val="E873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828266" y="2176574"/>
                <a:ext cx="579326" cy="579326"/>
              </a:xfrm>
              <a:prstGeom prst="ellipse">
                <a:avLst/>
              </a:prstGeom>
              <a:solidFill>
                <a:srgbClr val="387600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KSO_Shape"/>
              <p:cNvSpPr/>
              <p:nvPr/>
            </p:nvSpPr>
            <p:spPr>
              <a:xfrm>
                <a:off x="1021972" y="2345028"/>
                <a:ext cx="191914" cy="242418"/>
              </a:xfrm>
              <a:custGeom>
                <a:avLst/>
                <a:gdLst>
                  <a:gd name="connsiteX0" fmla="*/ 1837010 w 4772887"/>
                  <a:gd name="connsiteY0" fmla="*/ 5450128 h 6032500"/>
                  <a:gd name="connsiteX1" fmla="*/ 2935877 w 4772887"/>
                  <a:gd name="connsiteY1" fmla="*/ 5450128 h 6032500"/>
                  <a:gd name="connsiteX2" fmla="*/ 2938893 w 4772887"/>
                  <a:gd name="connsiteY2" fmla="*/ 5480050 h 6032500"/>
                  <a:gd name="connsiteX3" fmla="*/ 2386443 w 4772887"/>
                  <a:gd name="connsiteY3" fmla="*/ 6032500 h 6032500"/>
                  <a:gd name="connsiteX4" fmla="*/ 1833993 w 4772887"/>
                  <a:gd name="connsiteY4" fmla="*/ 5480050 h 6032500"/>
                  <a:gd name="connsiteX5" fmla="*/ 2386443 w 4772887"/>
                  <a:gd name="connsiteY5" fmla="*/ 0 h 6032500"/>
                  <a:gd name="connsiteX6" fmla="*/ 2938893 w 4772887"/>
                  <a:gd name="connsiteY6" fmla="*/ 552450 h 6032500"/>
                  <a:gd name="connsiteX7" fmla="*/ 2938893 w 4772887"/>
                  <a:gd name="connsiteY7" fmla="*/ 667402 h 6032500"/>
                  <a:gd name="connsiteX8" fmla="*/ 3023664 w 4772887"/>
                  <a:gd name="connsiteY8" fmla="*/ 689199 h 6032500"/>
                  <a:gd name="connsiteX9" fmla="*/ 4069193 w 4772887"/>
                  <a:gd name="connsiteY9" fmla="*/ 2110322 h 6032500"/>
                  <a:gd name="connsiteX10" fmla="*/ 4069193 w 4772887"/>
                  <a:gd name="connsiteY10" fmla="*/ 3439578 h 6032500"/>
                  <a:gd name="connsiteX11" fmla="*/ 4002295 w 4772887"/>
                  <a:gd name="connsiteY11" fmla="*/ 3882070 h 6032500"/>
                  <a:gd name="connsiteX12" fmla="*/ 3986838 w 4772887"/>
                  <a:gd name="connsiteY12" fmla="*/ 3924300 h 6032500"/>
                  <a:gd name="connsiteX13" fmla="*/ 4207737 w 4772887"/>
                  <a:gd name="connsiteY13" fmla="*/ 3924300 h 6032500"/>
                  <a:gd name="connsiteX14" fmla="*/ 4772887 w 4772887"/>
                  <a:gd name="connsiteY14" fmla="*/ 4489450 h 6032500"/>
                  <a:gd name="connsiteX15" fmla="*/ 4772887 w 4772887"/>
                  <a:gd name="connsiteY15" fmla="*/ 4914895 h 6032500"/>
                  <a:gd name="connsiteX16" fmla="*/ 4633182 w 4772887"/>
                  <a:gd name="connsiteY16" fmla="*/ 5054600 h 6032500"/>
                  <a:gd name="connsiteX17" fmla="*/ 139705 w 4772887"/>
                  <a:gd name="connsiteY17" fmla="*/ 5054600 h 6032500"/>
                  <a:gd name="connsiteX18" fmla="*/ 0 w 4772887"/>
                  <a:gd name="connsiteY18" fmla="*/ 4914895 h 6032500"/>
                  <a:gd name="connsiteX19" fmla="*/ 0 w 4772887"/>
                  <a:gd name="connsiteY19" fmla="*/ 4489450 h 6032500"/>
                  <a:gd name="connsiteX20" fmla="*/ 565150 w 4772887"/>
                  <a:gd name="connsiteY20" fmla="*/ 3924300 h 6032500"/>
                  <a:gd name="connsiteX21" fmla="*/ 786048 w 4772887"/>
                  <a:gd name="connsiteY21" fmla="*/ 3924300 h 6032500"/>
                  <a:gd name="connsiteX22" fmla="*/ 770591 w 4772887"/>
                  <a:gd name="connsiteY22" fmla="*/ 3882070 h 6032500"/>
                  <a:gd name="connsiteX23" fmla="*/ 703693 w 4772887"/>
                  <a:gd name="connsiteY23" fmla="*/ 3439578 h 6032500"/>
                  <a:gd name="connsiteX24" fmla="*/ 703693 w 4772887"/>
                  <a:gd name="connsiteY24" fmla="*/ 2110322 h 6032500"/>
                  <a:gd name="connsiteX25" fmla="*/ 1749223 w 4772887"/>
                  <a:gd name="connsiteY25" fmla="*/ 689199 h 6032500"/>
                  <a:gd name="connsiteX26" fmla="*/ 1833993 w 4772887"/>
                  <a:gd name="connsiteY26" fmla="*/ 667402 h 6032500"/>
                  <a:gd name="connsiteX27" fmla="*/ 1833993 w 4772887"/>
                  <a:gd name="connsiteY27" fmla="*/ 552450 h 6032500"/>
                  <a:gd name="connsiteX28" fmla="*/ 2386443 w 4772887"/>
                  <a:gd name="connsiteY28" fmla="*/ 0 h 603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772887" h="6032500">
                    <a:moveTo>
                      <a:pt x="1837010" y="5450128"/>
                    </a:moveTo>
                    <a:lnTo>
                      <a:pt x="2935877" y="5450128"/>
                    </a:lnTo>
                    <a:lnTo>
                      <a:pt x="2938893" y="5480050"/>
                    </a:lnTo>
                    <a:cubicBezTo>
                      <a:pt x="2938893" y="5785160"/>
                      <a:pt x="2691553" y="6032500"/>
                      <a:pt x="2386443" y="6032500"/>
                    </a:cubicBezTo>
                    <a:cubicBezTo>
                      <a:pt x="2081333" y="6032500"/>
                      <a:pt x="1833993" y="5785160"/>
                      <a:pt x="1833993" y="5480050"/>
                    </a:cubicBezTo>
                    <a:close/>
                    <a:moveTo>
                      <a:pt x="2386443" y="0"/>
                    </a:moveTo>
                    <a:cubicBezTo>
                      <a:pt x="2691553" y="0"/>
                      <a:pt x="2938893" y="247340"/>
                      <a:pt x="2938893" y="552450"/>
                    </a:cubicBezTo>
                    <a:lnTo>
                      <a:pt x="2938893" y="667402"/>
                    </a:lnTo>
                    <a:lnTo>
                      <a:pt x="3023664" y="689199"/>
                    </a:lnTo>
                    <a:cubicBezTo>
                      <a:pt x="3629391" y="877599"/>
                      <a:pt x="4069193" y="1442600"/>
                      <a:pt x="4069193" y="2110322"/>
                    </a:cubicBezTo>
                    <a:lnTo>
                      <a:pt x="4069193" y="3439578"/>
                    </a:lnTo>
                    <a:cubicBezTo>
                      <a:pt x="4069193" y="3593668"/>
                      <a:pt x="4045772" y="3742287"/>
                      <a:pt x="4002295" y="3882070"/>
                    </a:cubicBezTo>
                    <a:lnTo>
                      <a:pt x="3986838" y="3924300"/>
                    </a:lnTo>
                    <a:lnTo>
                      <a:pt x="4207737" y="3924300"/>
                    </a:lnTo>
                    <a:cubicBezTo>
                      <a:pt x="4519861" y="3924300"/>
                      <a:pt x="4772887" y="4177326"/>
                      <a:pt x="4772887" y="4489450"/>
                    </a:cubicBezTo>
                    <a:lnTo>
                      <a:pt x="4772887" y="4914895"/>
                    </a:lnTo>
                    <a:cubicBezTo>
                      <a:pt x="4772887" y="4992052"/>
                      <a:pt x="4710339" y="5054600"/>
                      <a:pt x="4633182" y="5054600"/>
                    </a:cubicBezTo>
                    <a:lnTo>
                      <a:pt x="139705" y="5054600"/>
                    </a:lnTo>
                    <a:cubicBezTo>
                      <a:pt x="62548" y="5054600"/>
                      <a:pt x="0" y="4992052"/>
                      <a:pt x="0" y="4914895"/>
                    </a:cubicBezTo>
                    <a:lnTo>
                      <a:pt x="0" y="4489450"/>
                    </a:lnTo>
                    <a:cubicBezTo>
                      <a:pt x="0" y="4177326"/>
                      <a:pt x="253026" y="3924300"/>
                      <a:pt x="565150" y="3924300"/>
                    </a:cubicBezTo>
                    <a:lnTo>
                      <a:pt x="786048" y="3924300"/>
                    </a:lnTo>
                    <a:lnTo>
                      <a:pt x="770591" y="3882070"/>
                    </a:lnTo>
                    <a:cubicBezTo>
                      <a:pt x="727114" y="3742287"/>
                      <a:pt x="703693" y="3593668"/>
                      <a:pt x="703693" y="3439578"/>
                    </a:cubicBezTo>
                    <a:lnTo>
                      <a:pt x="703693" y="2110322"/>
                    </a:lnTo>
                    <a:cubicBezTo>
                      <a:pt x="703693" y="1442600"/>
                      <a:pt x="1143496" y="877599"/>
                      <a:pt x="1749223" y="689199"/>
                    </a:cubicBezTo>
                    <a:lnTo>
                      <a:pt x="1833993" y="667402"/>
                    </a:lnTo>
                    <a:lnTo>
                      <a:pt x="1833993" y="552450"/>
                    </a:lnTo>
                    <a:cubicBezTo>
                      <a:pt x="1833993" y="247340"/>
                      <a:pt x="2081333" y="0"/>
                      <a:pt x="23864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35"/>
            <p:cNvSpPr txBox="1"/>
            <p:nvPr/>
          </p:nvSpPr>
          <p:spPr bwMode="auto">
            <a:xfrm>
              <a:off x="1800430" y="1708335"/>
              <a:ext cx="2073458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r>
                <a:rPr lang="zh-CN" altLang="en-US" sz="1600" dirty="0">
                  <a:solidFill>
                    <a:srgbClr val="387600"/>
                  </a:solidFill>
                  <a:cs typeface="+mn-ea"/>
                  <a:sym typeface="+mn-lt"/>
                </a:rPr>
                <a:t>项目背景</a:t>
              </a:r>
              <a:endParaRPr lang="zh-CN" altLang="en-US" sz="16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99633" y="2031594"/>
              <a:ext cx="27504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55435" y="3512085"/>
            <a:ext cx="3367220" cy="1152262"/>
            <a:chOff x="1055435" y="3512085"/>
            <a:chExt cx="3367220" cy="1152262"/>
          </a:xfrm>
        </p:grpSpPr>
        <p:sp>
          <p:nvSpPr>
            <p:cNvPr id="15" name="椭圆 14"/>
            <p:cNvSpPr/>
            <p:nvPr/>
          </p:nvSpPr>
          <p:spPr>
            <a:xfrm>
              <a:off x="1090572" y="3547222"/>
              <a:ext cx="509051" cy="509051"/>
            </a:xfrm>
            <a:prstGeom prst="ellipse">
              <a:avLst/>
            </a:prstGeom>
            <a:solidFill>
              <a:srgbClr val="E873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055435" y="3512085"/>
              <a:ext cx="579326" cy="579326"/>
            </a:xfrm>
            <a:prstGeom prst="ellipse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KSO_Shape"/>
            <p:cNvSpPr/>
            <p:nvPr/>
          </p:nvSpPr>
          <p:spPr bwMode="auto">
            <a:xfrm>
              <a:off x="1169967" y="3698712"/>
              <a:ext cx="350259" cy="206069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35"/>
            <p:cNvSpPr txBox="1"/>
            <p:nvPr/>
          </p:nvSpPr>
          <p:spPr bwMode="auto">
            <a:xfrm>
              <a:off x="1572966" y="3528558"/>
              <a:ext cx="2073458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r>
                <a:rPr lang="zh-CN" altLang="en-US" sz="1600" dirty="0">
                  <a:solidFill>
                    <a:srgbClr val="387600"/>
                  </a:solidFill>
                  <a:cs typeface="+mn-ea"/>
                  <a:sym typeface="+mn-lt"/>
                </a:rPr>
                <a:t>项目背景</a:t>
              </a:r>
              <a:endParaRPr lang="zh-CN" altLang="en-US" sz="16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672169" y="3851817"/>
              <a:ext cx="27504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55435" y="5032889"/>
            <a:ext cx="3367220" cy="1152262"/>
            <a:chOff x="1055435" y="5032889"/>
            <a:chExt cx="3367220" cy="1152262"/>
          </a:xfrm>
        </p:grpSpPr>
        <p:sp>
          <p:nvSpPr>
            <p:cNvPr id="20" name="椭圆 19"/>
            <p:cNvSpPr/>
            <p:nvPr/>
          </p:nvSpPr>
          <p:spPr>
            <a:xfrm>
              <a:off x="1090572" y="5068026"/>
              <a:ext cx="509051" cy="509051"/>
            </a:xfrm>
            <a:prstGeom prst="ellipse">
              <a:avLst/>
            </a:prstGeom>
            <a:solidFill>
              <a:srgbClr val="E873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055435" y="5032889"/>
              <a:ext cx="579326" cy="579326"/>
            </a:xfrm>
            <a:prstGeom prst="ellipse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KSO_Shape"/>
            <p:cNvSpPr/>
            <p:nvPr/>
          </p:nvSpPr>
          <p:spPr bwMode="auto">
            <a:xfrm>
              <a:off x="1211256" y="5214810"/>
              <a:ext cx="267679" cy="215482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35"/>
            <p:cNvSpPr txBox="1"/>
            <p:nvPr/>
          </p:nvSpPr>
          <p:spPr bwMode="auto">
            <a:xfrm>
              <a:off x="1572966" y="5049362"/>
              <a:ext cx="2073458" cy="2830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r>
                <a:rPr lang="zh-CN" altLang="en-US" sz="1600" dirty="0">
                  <a:solidFill>
                    <a:srgbClr val="387600"/>
                  </a:solidFill>
                  <a:cs typeface="+mn-ea"/>
                  <a:sym typeface="+mn-lt"/>
                </a:rPr>
                <a:t>项目背景</a:t>
              </a:r>
              <a:endParaRPr lang="zh-CN" altLang="en-US" sz="16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672169" y="5372621"/>
              <a:ext cx="27504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933826" y="2185436"/>
            <a:ext cx="5759948" cy="3519968"/>
            <a:chOff x="5933826" y="2185436"/>
            <a:chExt cx="5759948" cy="3519968"/>
          </a:xfrm>
        </p:grpSpPr>
        <p:sp>
          <p:nvSpPr>
            <p:cNvPr id="28" name="任意多边形 27"/>
            <p:cNvSpPr/>
            <p:nvPr/>
          </p:nvSpPr>
          <p:spPr>
            <a:xfrm>
              <a:off x="6736080" y="2519680"/>
              <a:ext cx="4155440" cy="2621280"/>
            </a:xfrm>
            <a:custGeom>
              <a:avLst/>
              <a:gdLst>
                <a:gd name="connsiteX0" fmla="*/ 0 w 4155440"/>
                <a:gd name="connsiteY0" fmla="*/ 0 h 2621280"/>
                <a:gd name="connsiteX1" fmla="*/ 4155440 w 4155440"/>
                <a:gd name="connsiteY1" fmla="*/ 0 h 2621280"/>
                <a:gd name="connsiteX2" fmla="*/ 4145280 w 4155440"/>
                <a:gd name="connsiteY2" fmla="*/ 152400 h 2621280"/>
                <a:gd name="connsiteX3" fmla="*/ 4135120 w 4155440"/>
                <a:gd name="connsiteY3" fmla="*/ 213360 h 2621280"/>
                <a:gd name="connsiteX4" fmla="*/ 4135120 w 4155440"/>
                <a:gd name="connsiteY4" fmla="*/ 2621280 h 2621280"/>
                <a:gd name="connsiteX5" fmla="*/ 10160 w 4155440"/>
                <a:gd name="connsiteY5" fmla="*/ 2621280 h 2621280"/>
                <a:gd name="connsiteX6" fmla="*/ 0 w 4155440"/>
                <a:gd name="connsiteY6" fmla="*/ 0 h 262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55440" h="2621280">
                  <a:moveTo>
                    <a:pt x="0" y="0"/>
                  </a:moveTo>
                  <a:lnTo>
                    <a:pt x="4155440" y="0"/>
                  </a:lnTo>
                  <a:cubicBezTo>
                    <a:pt x="4152053" y="50800"/>
                    <a:pt x="4150107" y="101717"/>
                    <a:pt x="4145280" y="152400"/>
                  </a:cubicBezTo>
                  <a:cubicBezTo>
                    <a:pt x="4143327" y="172907"/>
                    <a:pt x="4135120" y="213360"/>
                    <a:pt x="4135120" y="213360"/>
                  </a:cubicBezTo>
                  <a:lnTo>
                    <a:pt x="4135120" y="2621280"/>
                  </a:lnTo>
                  <a:lnTo>
                    <a:pt x="10160" y="2621280"/>
                  </a:lnTo>
                  <a:cubicBezTo>
                    <a:pt x="6773" y="1747520"/>
                    <a:pt x="3387" y="873760"/>
                    <a:pt x="0" y="0"/>
                  </a:cubicBez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5933826" y="2185436"/>
              <a:ext cx="5759948" cy="351996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一、项目概况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17714" y="1857827"/>
            <a:ext cx="203200" cy="2670629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7028" y="1857827"/>
            <a:ext cx="3512457" cy="2670629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65599" y="1857827"/>
            <a:ext cx="203200" cy="2670629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484913" y="1857827"/>
            <a:ext cx="3512457" cy="2670629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113484" y="1857827"/>
            <a:ext cx="203200" cy="2670629"/>
          </a:xfrm>
          <a:prstGeom prst="rect">
            <a:avLst/>
          </a:pr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432798" y="1857827"/>
            <a:ext cx="3512457" cy="2670629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800" dirty="0"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86010" y="4923977"/>
            <a:ext cx="3015396" cy="1238008"/>
            <a:chOff x="216785" y="4460624"/>
            <a:chExt cx="3015396" cy="1238008"/>
          </a:xfrm>
        </p:grpSpPr>
        <p:sp>
          <p:nvSpPr>
            <p:cNvPr id="38" name="TextBox 23"/>
            <p:cNvSpPr txBox="1"/>
            <p:nvPr/>
          </p:nvSpPr>
          <p:spPr>
            <a:xfrm>
              <a:off x="216785" y="4766069"/>
              <a:ext cx="3015396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39" name="TextBox 24"/>
            <p:cNvSpPr txBox="1"/>
            <p:nvPr/>
          </p:nvSpPr>
          <p:spPr>
            <a:xfrm>
              <a:off x="1170485" y="446062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387600"/>
                  </a:solidFill>
                  <a:cs typeface="+mn-ea"/>
                  <a:sym typeface="+mn-lt"/>
                </a:rPr>
                <a:t>项目内容</a:t>
              </a:r>
              <a:endParaRPr lang="zh-CN" altLang="en-US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3443" y="4923977"/>
            <a:ext cx="3015396" cy="1238008"/>
            <a:chOff x="216785" y="4460624"/>
            <a:chExt cx="3015396" cy="1238008"/>
          </a:xfrm>
        </p:grpSpPr>
        <p:sp>
          <p:nvSpPr>
            <p:cNvPr id="41" name="TextBox 23"/>
            <p:cNvSpPr txBox="1"/>
            <p:nvPr/>
          </p:nvSpPr>
          <p:spPr>
            <a:xfrm>
              <a:off x="216785" y="4766069"/>
              <a:ext cx="3015396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2" name="TextBox 24"/>
            <p:cNvSpPr txBox="1"/>
            <p:nvPr/>
          </p:nvSpPr>
          <p:spPr>
            <a:xfrm>
              <a:off x="1170485" y="446062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387600"/>
                  </a:solidFill>
                  <a:cs typeface="+mn-ea"/>
                  <a:sym typeface="+mn-lt"/>
                </a:rPr>
                <a:t>项目内容</a:t>
              </a:r>
              <a:endParaRPr lang="zh-CN" altLang="en-US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780876" y="4923977"/>
            <a:ext cx="3015396" cy="1238008"/>
            <a:chOff x="216785" y="4460624"/>
            <a:chExt cx="3015396" cy="1238008"/>
          </a:xfrm>
        </p:grpSpPr>
        <p:sp>
          <p:nvSpPr>
            <p:cNvPr id="44" name="TextBox 23"/>
            <p:cNvSpPr txBox="1"/>
            <p:nvPr/>
          </p:nvSpPr>
          <p:spPr>
            <a:xfrm>
              <a:off x="216785" y="4766069"/>
              <a:ext cx="3015396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5" name="TextBox 24"/>
            <p:cNvSpPr txBox="1"/>
            <p:nvPr/>
          </p:nvSpPr>
          <p:spPr>
            <a:xfrm>
              <a:off x="1170485" y="446062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387600"/>
                  </a:solidFill>
                  <a:cs typeface="+mn-ea"/>
                  <a:sym typeface="+mn-lt"/>
                </a:rPr>
                <a:t>项目内容</a:t>
              </a:r>
              <a:endParaRPr lang="zh-CN" altLang="en-US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一、项目概况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37" name="Rectangle 30"/>
          <p:cNvSpPr/>
          <p:nvPr/>
        </p:nvSpPr>
        <p:spPr>
          <a:xfrm flipH="1">
            <a:off x="6249249" y="4080306"/>
            <a:ext cx="1683442" cy="1622551"/>
          </a:xfrm>
          <a:prstGeom prst="round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Rectangle 34"/>
          <p:cNvSpPr/>
          <p:nvPr/>
        </p:nvSpPr>
        <p:spPr>
          <a:xfrm flipV="1">
            <a:off x="4255548" y="2148157"/>
            <a:ext cx="1678803" cy="1620914"/>
          </a:xfrm>
          <a:prstGeom prst="round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251548" y="2139338"/>
            <a:ext cx="1693097" cy="1620914"/>
            <a:chOff x="6251548" y="1906465"/>
            <a:chExt cx="1693097" cy="1620914"/>
          </a:xfrm>
        </p:grpSpPr>
        <p:sp>
          <p:nvSpPr>
            <p:cNvPr id="40" name="Rectangle 36"/>
            <p:cNvSpPr/>
            <p:nvPr/>
          </p:nvSpPr>
          <p:spPr>
            <a:xfrm flipH="1" flipV="1">
              <a:off x="6254343" y="1906465"/>
              <a:ext cx="1678803" cy="1620914"/>
            </a:xfrm>
            <a:prstGeom prst="round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cs typeface="+mn-ea"/>
                <a:sym typeface="+mn-lt"/>
              </a:endParaRPr>
            </a:p>
          </p:txBody>
        </p:sp>
        <p:sp>
          <p:nvSpPr>
            <p:cNvPr id="41" name="AutoShape 64"/>
            <p:cNvSpPr>
              <a:spLocks noChangeArrowheads="1"/>
            </p:cNvSpPr>
            <p:nvPr/>
          </p:nvSpPr>
          <p:spPr bwMode="gray">
            <a:xfrm>
              <a:off x="6251548" y="2223968"/>
              <a:ext cx="1693097" cy="984126"/>
            </a:xfrm>
            <a:prstGeom prst="roundRect">
              <a:avLst>
                <a:gd name="adj" fmla="val 0"/>
              </a:avLst>
            </a:prstGeom>
            <a:noFill/>
            <a:ln w="38100">
              <a:noFill/>
              <a:rou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0" kern="0" dirty="0">
                  <a:solidFill>
                    <a:srgbClr val="F4F5F7"/>
                  </a:solidFill>
                  <a:cs typeface="+mn-ea"/>
                  <a:sym typeface="+mn-lt"/>
                </a:rPr>
                <a:t>01</a:t>
              </a:r>
              <a:endParaRPr lang="en-US" sz="8000" kern="0" dirty="0">
                <a:solidFill>
                  <a:srgbClr val="F4F5F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255548" y="4070527"/>
            <a:ext cx="1678803" cy="1620914"/>
            <a:chOff x="4255548" y="3837654"/>
            <a:chExt cx="1678803" cy="1620914"/>
          </a:xfrm>
        </p:grpSpPr>
        <p:sp>
          <p:nvSpPr>
            <p:cNvPr id="43" name="Rectangle 20"/>
            <p:cNvSpPr/>
            <p:nvPr/>
          </p:nvSpPr>
          <p:spPr>
            <a:xfrm>
              <a:off x="4255548" y="3837654"/>
              <a:ext cx="1678803" cy="1620914"/>
            </a:xfrm>
            <a:prstGeom prst="round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cs typeface="+mn-ea"/>
                <a:sym typeface="+mn-lt"/>
              </a:endParaRPr>
            </a:p>
          </p:txBody>
        </p:sp>
        <p:sp>
          <p:nvSpPr>
            <p:cNvPr id="44" name="AutoShape 64"/>
            <p:cNvSpPr>
              <a:spLocks noChangeArrowheads="1"/>
            </p:cNvSpPr>
            <p:nvPr/>
          </p:nvSpPr>
          <p:spPr bwMode="gray">
            <a:xfrm>
              <a:off x="4276268" y="4166646"/>
              <a:ext cx="1622551" cy="984126"/>
            </a:xfrm>
            <a:prstGeom prst="roundRect">
              <a:avLst>
                <a:gd name="adj" fmla="val 0"/>
              </a:avLst>
            </a:prstGeom>
            <a:noFill/>
            <a:ln w="38100">
              <a:noFill/>
              <a:rou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000" kern="0" dirty="0">
                  <a:solidFill>
                    <a:srgbClr val="F4F5F7"/>
                  </a:solidFill>
                  <a:cs typeface="+mn-ea"/>
                  <a:sym typeface="+mn-lt"/>
                </a:rPr>
                <a:t>02</a:t>
              </a:r>
              <a:endParaRPr lang="en-US" sz="8000" kern="0" dirty="0">
                <a:solidFill>
                  <a:srgbClr val="F4F5F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38721" y="2382879"/>
            <a:ext cx="3101929" cy="1132050"/>
            <a:chOff x="566057" y="2063175"/>
            <a:chExt cx="3101929" cy="1132050"/>
          </a:xfrm>
        </p:grpSpPr>
        <p:sp>
          <p:nvSpPr>
            <p:cNvPr id="46" name="TextBox 61"/>
            <p:cNvSpPr txBox="1"/>
            <p:nvPr/>
          </p:nvSpPr>
          <p:spPr>
            <a:xfrm>
              <a:off x="1671689" y="2063175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>
                <a:defRPr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项目来源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Box 62"/>
            <p:cNvSpPr txBox="1"/>
            <p:nvPr/>
          </p:nvSpPr>
          <p:spPr>
            <a:xfrm>
              <a:off x="566057" y="2456604"/>
              <a:ext cx="3101929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565">
                <a:defRPr/>
              </a:pP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详写内容</a:t>
              </a:r>
              <a:r>
                <a:rPr lang="en-US" altLang="zh-CN" sz="1400" kern="0" dirty="0">
                  <a:solidFill>
                    <a:srgbClr val="484849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kern="0" dirty="0">
                <a:solidFill>
                  <a:srgbClr val="48484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253138" y="2456841"/>
            <a:ext cx="3130835" cy="1132049"/>
            <a:chOff x="8291908" y="1998437"/>
            <a:chExt cx="3130835" cy="1132049"/>
          </a:xfrm>
        </p:grpSpPr>
        <p:sp>
          <p:nvSpPr>
            <p:cNvPr id="49" name="TextBox 63"/>
            <p:cNvSpPr txBox="1"/>
            <p:nvPr/>
          </p:nvSpPr>
          <p:spPr>
            <a:xfrm>
              <a:off x="8291909" y="1998437"/>
              <a:ext cx="1996297" cy="400067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项目来源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64"/>
            <p:cNvSpPr txBox="1"/>
            <p:nvPr/>
          </p:nvSpPr>
          <p:spPr>
            <a:xfrm>
              <a:off x="8291908" y="2391865"/>
              <a:ext cx="3130835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565">
                <a:defRPr/>
              </a:pP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详写内容</a:t>
              </a:r>
              <a:r>
                <a:rPr lang="en-US" altLang="zh-CN" sz="1400" kern="0" dirty="0">
                  <a:solidFill>
                    <a:srgbClr val="484849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kern="0" dirty="0">
                <a:solidFill>
                  <a:srgbClr val="48484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38721" y="4325556"/>
            <a:ext cx="3101929" cy="1132050"/>
            <a:chOff x="566057" y="2063175"/>
            <a:chExt cx="3101929" cy="1132050"/>
          </a:xfrm>
        </p:grpSpPr>
        <p:sp>
          <p:nvSpPr>
            <p:cNvPr id="52" name="TextBox 61"/>
            <p:cNvSpPr txBox="1"/>
            <p:nvPr/>
          </p:nvSpPr>
          <p:spPr>
            <a:xfrm>
              <a:off x="1671689" y="2063175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>
                <a:defRPr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项目来源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62"/>
            <p:cNvSpPr txBox="1"/>
            <p:nvPr/>
          </p:nvSpPr>
          <p:spPr>
            <a:xfrm>
              <a:off x="566057" y="2456604"/>
              <a:ext cx="3101929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565">
                <a:defRPr/>
              </a:pP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详写内容</a:t>
              </a:r>
              <a:r>
                <a:rPr lang="en-US" altLang="zh-CN" sz="1400" kern="0" dirty="0">
                  <a:solidFill>
                    <a:srgbClr val="484849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kern="0" dirty="0">
                <a:solidFill>
                  <a:srgbClr val="48484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53138" y="4325557"/>
            <a:ext cx="3130835" cy="1132049"/>
            <a:chOff x="8291908" y="1998437"/>
            <a:chExt cx="3130835" cy="1132049"/>
          </a:xfrm>
        </p:grpSpPr>
        <p:sp>
          <p:nvSpPr>
            <p:cNvPr id="55" name="TextBox 63"/>
            <p:cNvSpPr txBox="1"/>
            <p:nvPr/>
          </p:nvSpPr>
          <p:spPr>
            <a:xfrm>
              <a:off x="8291909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rgbClr val="387600"/>
                  </a:solidFill>
                  <a:cs typeface="+mn-ea"/>
                  <a:sym typeface="+mn-lt"/>
                </a:rPr>
                <a:t>项目来源</a:t>
              </a:r>
              <a:endParaRPr lang="zh-CN" altLang="en-US" sz="2000" dirty="0">
                <a:solidFill>
                  <a:srgbClr val="387600"/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64"/>
            <p:cNvSpPr txBox="1"/>
            <p:nvPr/>
          </p:nvSpPr>
          <p:spPr>
            <a:xfrm>
              <a:off x="8291908" y="2391865"/>
              <a:ext cx="3130835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565">
                <a:defRPr/>
              </a:pP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详写内容</a:t>
              </a:r>
              <a:r>
                <a:rPr lang="en-US" altLang="zh-CN" sz="1400" kern="0" dirty="0">
                  <a:solidFill>
                    <a:srgbClr val="484849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400" kern="0" dirty="0">
                  <a:solidFill>
                    <a:srgbClr val="484849"/>
                  </a:solidFill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kern="0" dirty="0">
                <a:solidFill>
                  <a:srgbClr val="484849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一、项目概况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0" y="2065068"/>
            <a:ext cx="8213722" cy="3830705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002242" y="2065068"/>
            <a:ext cx="4189758" cy="3830705"/>
            <a:chOff x="8002242" y="1932988"/>
            <a:chExt cx="4189758" cy="3830705"/>
          </a:xfrm>
        </p:grpSpPr>
        <p:sp>
          <p:nvSpPr>
            <p:cNvPr id="9" name="矩形 8"/>
            <p:cNvSpPr/>
            <p:nvPr/>
          </p:nvSpPr>
          <p:spPr>
            <a:xfrm>
              <a:off x="8201025" y="1932988"/>
              <a:ext cx="3990975" cy="3830705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6200000">
              <a:off x="7986340" y="2415642"/>
              <a:ext cx="230588" cy="198783"/>
            </a:xfrm>
            <a:prstGeom prst="triangle">
              <a:avLst/>
            </a:prstGeom>
            <a:solidFill>
              <a:srgbClr val="2C6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495725" y="2399739"/>
              <a:ext cx="509051" cy="5090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KSO_Shape"/>
            <p:cNvSpPr/>
            <p:nvPr/>
          </p:nvSpPr>
          <p:spPr bwMode="auto">
            <a:xfrm>
              <a:off x="8575121" y="2553510"/>
              <a:ext cx="350259" cy="206069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084172" y="2396692"/>
              <a:ext cx="2949715" cy="549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495725" y="4845110"/>
              <a:ext cx="509051" cy="5090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084172" y="4842063"/>
              <a:ext cx="2949715" cy="549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KSO_Shape"/>
            <p:cNvSpPr/>
            <p:nvPr/>
          </p:nvSpPr>
          <p:spPr>
            <a:xfrm>
              <a:off x="8655295" y="4968354"/>
              <a:ext cx="207862" cy="262562"/>
            </a:xfrm>
            <a:custGeom>
              <a:avLst/>
              <a:gdLst>
                <a:gd name="connsiteX0" fmla="*/ 1837010 w 4772887"/>
                <a:gd name="connsiteY0" fmla="*/ 5450128 h 6032500"/>
                <a:gd name="connsiteX1" fmla="*/ 2935877 w 4772887"/>
                <a:gd name="connsiteY1" fmla="*/ 5450128 h 6032500"/>
                <a:gd name="connsiteX2" fmla="*/ 2938893 w 4772887"/>
                <a:gd name="connsiteY2" fmla="*/ 5480050 h 6032500"/>
                <a:gd name="connsiteX3" fmla="*/ 2386443 w 4772887"/>
                <a:gd name="connsiteY3" fmla="*/ 6032500 h 6032500"/>
                <a:gd name="connsiteX4" fmla="*/ 1833993 w 4772887"/>
                <a:gd name="connsiteY4" fmla="*/ 5480050 h 6032500"/>
                <a:gd name="connsiteX5" fmla="*/ 2386443 w 4772887"/>
                <a:gd name="connsiteY5" fmla="*/ 0 h 6032500"/>
                <a:gd name="connsiteX6" fmla="*/ 2938893 w 4772887"/>
                <a:gd name="connsiteY6" fmla="*/ 552450 h 6032500"/>
                <a:gd name="connsiteX7" fmla="*/ 2938893 w 4772887"/>
                <a:gd name="connsiteY7" fmla="*/ 667402 h 6032500"/>
                <a:gd name="connsiteX8" fmla="*/ 3023664 w 4772887"/>
                <a:gd name="connsiteY8" fmla="*/ 689199 h 6032500"/>
                <a:gd name="connsiteX9" fmla="*/ 4069193 w 4772887"/>
                <a:gd name="connsiteY9" fmla="*/ 2110322 h 6032500"/>
                <a:gd name="connsiteX10" fmla="*/ 4069193 w 4772887"/>
                <a:gd name="connsiteY10" fmla="*/ 3439578 h 6032500"/>
                <a:gd name="connsiteX11" fmla="*/ 4002295 w 4772887"/>
                <a:gd name="connsiteY11" fmla="*/ 3882070 h 6032500"/>
                <a:gd name="connsiteX12" fmla="*/ 3986838 w 4772887"/>
                <a:gd name="connsiteY12" fmla="*/ 3924300 h 6032500"/>
                <a:gd name="connsiteX13" fmla="*/ 4207737 w 4772887"/>
                <a:gd name="connsiteY13" fmla="*/ 3924300 h 6032500"/>
                <a:gd name="connsiteX14" fmla="*/ 4772887 w 4772887"/>
                <a:gd name="connsiteY14" fmla="*/ 4489450 h 6032500"/>
                <a:gd name="connsiteX15" fmla="*/ 4772887 w 4772887"/>
                <a:gd name="connsiteY15" fmla="*/ 4914895 h 6032500"/>
                <a:gd name="connsiteX16" fmla="*/ 4633182 w 4772887"/>
                <a:gd name="connsiteY16" fmla="*/ 5054600 h 6032500"/>
                <a:gd name="connsiteX17" fmla="*/ 139705 w 4772887"/>
                <a:gd name="connsiteY17" fmla="*/ 5054600 h 6032500"/>
                <a:gd name="connsiteX18" fmla="*/ 0 w 4772887"/>
                <a:gd name="connsiteY18" fmla="*/ 4914895 h 6032500"/>
                <a:gd name="connsiteX19" fmla="*/ 0 w 4772887"/>
                <a:gd name="connsiteY19" fmla="*/ 4489450 h 6032500"/>
                <a:gd name="connsiteX20" fmla="*/ 565150 w 4772887"/>
                <a:gd name="connsiteY20" fmla="*/ 3924300 h 6032500"/>
                <a:gd name="connsiteX21" fmla="*/ 786048 w 4772887"/>
                <a:gd name="connsiteY21" fmla="*/ 3924300 h 6032500"/>
                <a:gd name="connsiteX22" fmla="*/ 770591 w 4772887"/>
                <a:gd name="connsiteY22" fmla="*/ 3882070 h 6032500"/>
                <a:gd name="connsiteX23" fmla="*/ 703693 w 4772887"/>
                <a:gd name="connsiteY23" fmla="*/ 3439578 h 6032500"/>
                <a:gd name="connsiteX24" fmla="*/ 703693 w 4772887"/>
                <a:gd name="connsiteY24" fmla="*/ 2110322 h 6032500"/>
                <a:gd name="connsiteX25" fmla="*/ 1749223 w 4772887"/>
                <a:gd name="connsiteY25" fmla="*/ 689199 h 6032500"/>
                <a:gd name="connsiteX26" fmla="*/ 1833993 w 4772887"/>
                <a:gd name="connsiteY26" fmla="*/ 667402 h 6032500"/>
                <a:gd name="connsiteX27" fmla="*/ 1833993 w 4772887"/>
                <a:gd name="connsiteY27" fmla="*/ 552450 h 6032500"/>
                <a:gd name="connsiteX28" fmla="*/ 2386443 w 4772887"/>
                <a:gd name="connsiteY28" fmla="*/ 0 h 603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72887" h="6032500">
                  <a:moveTo>
                    <a:pt x="1837010" y="5450128"/>
                  </a:moveTo>
                  <a:lnTo>
                    <a:pt x="2935877" y="5450128"/>
                  </a:lnTo>
                  <a:lnTo>
                    <a:pt x="2938893" y="5480050"/>
                  </a:lnTo>
                  <a:cubicBezTo>
                    <a:pt x="2938893" y="5785160"/>
                    <a:pt x="2691553" y="6032500"/>
                    <a:pt x="2386443" y="6032500"/>
                  </a:cubicBezTo>
                  <a:cubicBezTo>
                    <a:pt x="2081333" y="6032500"/>
                    <a:pt x="1833993" y="5785160"/>
                    <a:pt x="1833993" y="5480050"/>
                  </a:cubicBezTo>
                  <a:close/>
                  <a:moveTo>
                    <a:pt x="2386443" y="0"/>
                  </a:moveTo>
                  <a:cubicBezTo>
                    <a:pt x="2691553" y="0"/>
                    <a:pt x="2938893" y="247340"/>
                    <a:pt x="2938893" y="552450"/>
                  </a:cubicBezTo>
                  <a:lnTo>
                    <a:pt x="2938893" y="667402"/>
                  </a:lnTo>
                  <a:lnTo>
                    <a:pt x="3023664" y="689199"/>
                  </a:lnTo>
                  <a:cubicBezTo>
                    <a:pt x="3629391" y="877599"/>
                    <a:pt x="4069193" y="1442600"/>
                    <a:pt x="4069193" y="2110322"/>
                  </a:cubicBezTo>
                  <a:lnTo>
                    <a:pt x="4069193" y="3439578"/>
                  </a:lnTo>
                  <a:cubicBezTo>
                    <a:pt x="4069193" y="3593668"/>
                    <a:pt x="4045772" y="3742287"/>
                    <a:pt x="4002295" y="3882070"/>
                  </a:cubicBezTo>
                  <a:lnTo>
                    <a:pt x="3986838" y="3924300"/>
                  </a:lnTo>
                  <a:lnTo>
                    <a:pt x="4207737" y="3924300"/>
                  </a:lnTo>
                  <a:cubicBezTo>
                    <a:pt x="4519861" y="3924300"/>
                    <a:pt x="4772887" y="4177326"/>
                    <a:pt x="4772887" y="4489450"/>
                  </a:cubicBezTo>
                  <a:lnTo>
                    <a:pt x="4772887" y="4914895"/>
                  </a:lnTo>
                  <a:cubicBezTo>
                    <a:pt x="4772887" y="4992052"/>
                    <a:pt x="4710339" y="5054600"/>
                    <a:pt x="4633182" y="5054600"/>
                  </a:cubicBezTo>
                  <a:lnTo>
                    <a:pt x="139705" y="5054600"/>
                  </a:lnTo>
                  <a:cubicBezTo>
                    <a:pt x="62548" y="5054600"/>
                    <a:pt x="0" y="4992052"/>
                    <a:pt x="0" y="4914895"/>
                  </a:cubicBezTo>
                  <a:lnTo>
                    <a:pt x="0" y="4489450"/>
                  </a:lnTo>
                  <a:cubicBezTo>
                    <a:pt x="0" y="4177326"/>
                    <a:pt x="253026" y="3924300"/>
                    <a:pt x="565150" y="3924300"/>
                  </a:cubicBezTo>
                  <a:lnTo>
                    <a:pt x="786048" y="3924300"/>
                  </a:lnTo>
                  <a:lnTo>
                    <a:pt x="770591" y="3882070"/>
                  </a:lnTo>
                  <a:cubicBezTo>
                    <a:pt x="727114" y="3742287"/>
                    <a:pt x="703693" y="3593668"/>
                    <a:pt x="703693" y="3439578"/>
                  </a:cubicBezTo>
                  <a:lnTo>
                    <a:pt x="703693" y="2110322"/>
                  </a:lnTo>
                  <a:cubicBezTo>
                    <a:pt x="703693" y="1442600"/>
                    <a:pt x="1143496" y="877599"/>
                    <a:pt x="1749223" y="689199"/>
                  </a:cubicBezTo>
                  <a:lnTo>
                    <a:pt x="1833993" y="667402"/>
                  </a:lnTo>
                  <a:lnTo>
                    <a:pt x="1833993" y="552450"/>
                  </a:lnTo>
                  <a:cubicBezTo>
                    <a:pt x="1833993" y="247340"/>
                    <a:pt x="2081333" y="0"/>
                    <a:pt x="2386443" y="0"/>
                  </a:cubicBez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8495725" y="3605154"/>
              <a:ext cx="509051" cy="5090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084172" y="3602107"/>
              <a:ext cx="2949715" cy="549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KSO_Shape"/>
            <p:cNvSpPr/>
            <p:nvPr/>
          </p:nvSpPr>
          <p:spPr bwMode="auto">
            <a:xfrm>
              <a:off x="8605288" y="3731646"/>
              <a:ext cx="289923" cy="233388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3876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09303" y="356659"/>
            <a:ext cx="7863029" cy="440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935" b="0" i="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32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一、项目概况</a:t>
            </a:r>
            <a:endParaRPr lang="zh-CN" altLang="en-US" sz="32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70838" y="872085"/>
            <a:ext cx="10504602" cy="1"/>
          </a:xfrm>
          <a:prstGeom prst="line">
            <a:avLst/>
          </a:prstGeom>
          <a:ln w="15875" cmpd="sng">
            <a:solidFill>
              <a:srgbClr val="387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27435" y="331259"/>
            <a:ext cx="528000" cy="528000"/>
            <a:chOff x="406574" y="236732"/>
            <a:chExt cx="612048" cy="593261"/>
          </a:xfrm>
        </p:grpSpPr>
        <p:sp>
          <p:nvSpPr>
            <p:cNvPr id="5" name="矩形 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rgbClr val="387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rgbClr val="3876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10800000" flipV="1">
            <a:off x="3445194" y="3548063"/>
            <a:ext cx="2431415" cy="796290"/>
            <a:chOff x="11671" y="5032"/>
            <a:chExt cx="3829" cy="1254"/>
          </a:xfrm>
        </p:grpSpPr>
        <p:sp>
          <p:nvSpPr>
            <p:cNvPr id="8" name="椭圆 7"/>
            <p:cNvSpPr/>
            <p:nvPr/>
          </p:nvSpPr>
          <p:spPr>
            <a:xfrm>
              <a:off x="11671" y="600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11809" y="5032"/>
              <a:ext cx="3691" cy="1234"/>
            </a:xfrm>
            <a:custGeom>
              <a:avLst/>
              <a:gdLst>
                <a:gd name="connsiteX0" fmla="*/ 0 w 2040"/>
                <a:gd name="connsiteY0" fmla="*/ 1 h 1741"/>
                <a:gd name="connsiteX1" fmla="*/ 2019 w 2040"/>
                <a:gd name="connsiteY1" fmla="*/ 12 h 1741"/>
                <a:gd name="connsiteX2" fmla="*/ 2040 w 2040"/>
                <a:gd name="connsiteY2" fmla="*/ 1741 h 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0" h="1741">
                  <a:moveTo>
                    <a:pt x="0" y="1"/>
                  </a:moveTo>
                  <a:cubicBezTo>
                    <a:pt x="19" y="-5"/>
                    <a:pt x="1977" y="12"/>
                    <a:pt x="2019" y="12"/>
                  </a:cubicBezTo>
                  <a:cubicBezTo>
                    <a:pt x="2036" y="1756"/>
                    <a:pt x="2027" y="950"/>
                    <a:pt x="2040" y="1741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10800000" flipH="1" flipV="1">
            <a:off x="6304599" y="3548063"/>
            <a:ext cx="2431415" cy="796290"/>
            <a:chOff x="11671" y="5032"/>
            <a:chExt cx="3829" cy="1254"/>
          </a:xfrm>
        </p:grpSpPr>
        <p:sp>
          <p:nvSpPr>
            <p:cNvPr id="11" name="椭圆 10"/>
            <p:cNvSpPr/>
            <p:nvPr/>
          </p:nvSpPr>
          <p:spPr>
            <a:xfrm>
              <a:off x="11671" y="600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11809" y="5032"/>
              <a:ext cx="3691" cy="1234"/>
            </a:xfrm>
            <a:custGeom>
              <a:avLst/>
              <a:gdLst>
                <a:gd name="connsiteX0" fmla="*/ 0 w 2040"/>
                <a:gd name="connsiteY0" fmla="*/ 1 h 1741"/>
                <a:gd name="connsiteX1" fmla="*/ 2019 w 2040"/>
                <a:gd name="connsiteY1" fmla="*/ 12 h 1741"/>
                <a:gd name="connsiteX2" fmla="*/ 2040 w 2040"/>
                <a:gd name="connsiteY2" fmla="*/ 1741 h 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0" h="1741">
                  <a:moveTo>
                    <a:pt x="0" y="1"/>
                  </a:moveTo>
                  <a:cubicBezTo>
                    <a:pt x="19" y="-5"/>
                    <a:pt x="1977" y="12"/>
                    <a:pt x="2019" y="12"/>
                  </a:cubicBezTo>
                  <a:cubicBezTo>
                    <a:pt x="2036" y="1756"/>
                    <a:pt x="2027" y="950"/>
                    <a:pt x="2040" y="1741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6000116" y="2974975"/>
            <a:ext cx="179705" cy="1329690"/>
            <a:chOff x="11671" y="4172"/>
            <a:chExt cx="283" cy="2094"/>
          </a:xfrm>
        </p:grpSpPr>
        <p:sp>
          <p:nvSpPr>
            <p:cNvPr id="14" name="椭圆 13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11819" y="4172"/>
              <a:ext cx="0" cy="1871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rot="16200000" flipH="1">
            <a:off x="3987801" y="4635500"/>
            <a:ext cx="179705" cy="1329690"/>
            <a:chOff x="11671" y="4172"/>
            <a:chExt cx="283" cy="2094"/>
          </a:xfrm>
        </p:grpSpPr>
        <p:sp>
          <p:nvSpPr>
            <p:cNvPr id="17" name="椭圆 16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flipH="1">
              <a:off x="11819" y="4172"/>
              <a:ext cx="0" cy="1871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5400000">
            <a:off x="8066406" y="4729480"/>
            <a:ext cx="179705" cy="1329690"/>
            <a:chOff x="11671" y="4172"/>
            <a:chExt cx="283" cy="2094"/>
          </a:xfrm>
        </p:grpSpPr>
        <p:sp>
          <p:nvSpPr>
            <p:cNvPr id="20" name="椭圆 19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flipH="1">
              <a:off x="11819" y="4172"/>
              <a:ext cx="0" cy="1871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2" name="KSO_Shape"/>
          <p:cNvSpPr/>
          <p:nvPr/>
        </p:nvSpPr>
        <p:spPr bwMode="auto">
          <a:xfrm>
            <a:off x="4901974" y="4374249"/>
            <a:ext cx="2380086" cy="1622425"/>
          </a:xfrm>
          <a:custGeom>
            <a:avLst/>
            <a:gdLst/>
            <a:ahLst/>
            <a:cxnLst/>
            <a:rect l="0" t="0" r="r" b="b"/>
            <a:pathLst>
              <a:path w="2608263" h="1778000">
                <a:moveTo>
                  <a:pt x="1956693" y="381000"/>
                </a:moveTo>
                <a:lnTo>
                  <a:pt x="1966217" y="381397"/>
                </a:lnTo>
                <a:lnTo>
                  <a:pt x="1975740" y="382192"/>
                </a:lnTo>
                <a:lnTo>
                  <a:pt x="1986057" y="382986"/>
                </a:lnTo>
                <a:lnTo>
                  <a:pt x="1995581" y="384575"/>
                </a:lnTo>
                <a:lnTo>
                  <a:pt x="2005501" y="386562"/>
                </a:lnTo>
                <a:lnTo>
                  <a:pt x="2015819" y="388548"/>
                </a:lnTo>
                <a:lnTo>
                  <a:pt x="2025739" y="391726"/>
                </a:lnTo>
                <a:lnTo>
                  <a:pt x="2035263" y="394904"/>
                </a:lnTo>
                <a:lnTo>
                  <a:pt x="2045580" y="398876"/>
                </a:lnTo>
                <a:lnTo>
                  <a:pt x="2055500" y="403246"/>
                </a:lnTo>
                <a:lnTo>
                  <a:pt x="2065421" y="408807"/>
                </a:lnTo>
                <a:lnTo>
                  <a:pt x="2075738" y="414766"/>
                </a:lnTo>
                <a:lnTo>
                  <a:pt x="2101927" y="438998"/>
                </a:lnTo>
                <a:lnTo>
                  <a:pt x="2143990" y="446149"/>
                </a:lnTo>
                <a:lnTo>
                  <a:pt x="2147958" y="448929"/>
                </a:lnTo>
                <a:lnTo>
                  <a:pt x="2151926" y="452107"/>
                </a:lnTo>
                <a:lnTo>
                  <a:pt x="2155497" y="455683"/>
                </a:lnTo>
                <a:lnTo>
                  <a:pt x="2158672" y="459655"/>
                </a:lnTo>
                <a:lnTo>
                  <a:pt x="2161847" y="464025"/>
                </a:lnTo>
                <a:lnTo>
                  <a:pt x="2164624" y="468395"/>
                </a:lnTo>
                <a:lnTo>
                  <a:pt x="2169783" y="477531"/>
                </a:lnTo>
                <a:lnTo>
                  <a:pt x="2173751" y="485874"/>
                </a:lnTo>
                <a:lnTo>
                  <a:pt x="2176529" y="493024"/>
                </a:lnTo>
                <a:lnTo>
                  <a:pt x="2179306" y="499380"/>
                </a:lnTo>
                <a:lnTo>
                  <a:pt x="2182878" y="516064"/>
                </a:lnTo>
                <a:lnTo>
                  <a:pt x="2186052" y="532749"/>
                </a:lnTo>
                <a:lnTo>
                  <a:pt x="2188036" y="549433"/>
                </a:lnTo>
                <a:lnTo>
                  <a:pt x="2189623" y="565720"/>
                </a:lnTo>
                <a:lnTo>
                  <a:pt x="2190417" y="582008"/>
                </a:lnTo>
                <a:lnTo>
                  <a:pt x="2190814" y="598692"/>
                </a:lnTo>
                <a:lnTo>
                  <a:pt x="2190814" y="615376"/>
                </a:lnTo>
                <a:lnTo>
                  <a:pt x="2190417" y="632855"/>
                </a:lnTo>
                <a:lnTo>
                  <a:pt x="2190020" y="642389"/>
                </a:lnTo>
                <a:lnTo>
                  <a:pt x="2188830" y="656293"/>
                </a:lnTo>
                <a:lnTo>
                  <a:pt x="2185259" y="692840"/>
                </a:lnTo>
                <a:lnTo>
                  <a:pt x="2183671" y="711908"/>
                </a:lnTo>
                <a:lnTo>
                  <a:pt x="2182878" y="730578"/>
                </a:lnTo>
                <a:lnTo>
                  <a:pt x="2182084" y="746468"/>
                </a:lnTo>
                <a:lnTo>
                  <a:pt x="2182481" y="753221"/>
                </a:lnTo>
                <a:lnTo>
                  <a:pt x="2182878" y="758386"/>
                </a:lnTo>
                <a:lnTo>
                  <a:pt x="2183671" y="765139"/>
                </a:lnTo>
                <a:lnTo>
                  <a:pt x="2184862" y="771098"/>
                </a:lnTo>
                <a:lnTo>
                  <a:pt x="2186449" y="775865"/>
                </a:lnTo>
                <a:lnTo>
                  <a:pt x="2188433" y="779837"/>
                </a:lnTo>
                <a:lnTo>
                  <a:pt x="2192798" y="787782"/>
                </a:lnTo>
                <a:lnTo>
                  <a:pt x="2195179" y="792152"/>
                </a:lnTo>
                <a:lnTo>
                  <a:pt x="2198353" y="798508"/>
                </a:lnTo>
                <a:lnTo>
                  <a:pt x="2200734" y="804069"/>
                </a:lnTo>
                <a:lnTo>
                  <a:pt x="2202719" y="810028"/>
                </a:lnTo>
                <a:lnTo>
                  <a:pt x="2204306" y="815987"/>
                </a:lnTo>
                <a:lnTo>
                  <a:pt x="2205496" y="822343"/>
                </a:lnTo>
                <a:lnTo>
                  <a:pt x="2206687" y="829096"/>
                </a:lnTo>
                <a:lnTo>
                  <a:pt x="2207480" y="835452"/>
                </a:lnTo>
                <a:lnTo>
                  <a:pt x="2207877" y="842205"/>
                </a:lnTo>
                <a:lnTo>
                  <a:pt x="2207877" y="848561"/>
                </a:lnTo>
                <a:lnTo>
                  <a:pt x="2207480" y="862465"/>
                </a:lnTo>
                <a:lnTo>
                  <a:pt x="2206290" y="875177"/>
                </a:lnTo>
                <a:lnTo>
                  <a:pt x="2204306" y="887889"/>
                </a:lnTo>
                <a:lnTo>
                  <a:pt x="2202321" y="899806"/>
                </a:lnTo>
                <a:lnTo>
                  <a:pt x="2199544" y="913312"/>
                </a:lnTo>
                <a:lnTo>
                  <a:pt x="2197560" y="920463"/>
                </a:lnTo>
                <a:lnTo>
                  <a:pt x="2195179" y="927613"/>
                </a:lnTo>
                <a:lnTo>
                  <a:pt x="2192798" y="934367"/>
                </a:lnTo>
                <a:lnTo>
                  <a:pt x="2190020" y="941517"/>
                </a:lnTo>
                <a:lnTo>
                  <a:pt x="2186846" y="947873"/>
                </a:lnTo>
                <a:lnTo>
                  <a:pt x="2183275" y="953037"/>
                </a:lnTo>
                <a:lnTo>
                  <a:pt x="2181291" y="955818"/>
                </a:lnTo>
                <a:lnTo>
                  <a:pt x="2178909" y="958201"/>
                </a:lnTo>
                <a:lnTo>
                  <a:pt x="2176132" y="960188"/>
                </a:lnTo>
                <a:lnTo>
                  <a:pt x="2173354" y="961777"/>
                </a:lnTo>
                <a:lnTo>
                  <a:pt x="2167799" y="965749"/>
                </a:lnTo>
                <a:lnTo>
                  <a:pt x="2162243" y="968530"/>
                </a:lnTo>
                <a:lnTo>
                  <a:pt x="2156291" y="971708"/>
                </a:lnTo>
                <a:lnTo>
                  <a:pt x="2151133" y="975283"/>
                </a:lnTo>
                <a:lnTo>
                  <a:pt x="2147958" y="977269"/>
                </a:lnTo>
                <a:lnTo>
                  <a:pt x="2145974" y="979653"/>
                </a:lnTo>
                <a:lnTo>
                  <a:pt x="2143593" y="982434"/>
                </a:lnTo>
                <a:lnTo>
                  <a:pt x="2142006" y="985612"/>
                </a:lnTo>
                <a:lnTo>
                  <a:pt x="2139625" y="990379"/>
                </a:lnTo>
                <a:lnTo>
                  <a:pt x="2137641" y="995543"/>
                </a:lnTo>
                <a:lnTo>
                  <a:pt x="2136450" y="1000707"/>
                </a:lnTo>
                <a:lnTo>
                  <a:pt x="2135260" y="1005871"/>
                </a:lnTo>
                <a:lnTo>
                  <a:pt x="2134466" y="1011433"/>
                </a:lnTo>
                <a:lnTo>
                  <a:pt x="2133673" y="1016597"/>
                </a:lnTo>
                <a:lnTo>
                  <a:pt x="2132879" y="1028514"/>
                </a:lnTo>
                <a:lnTo>
                  <a:pt x="2132085" y="1039637"/>
                </a:lnTo>
                <a:lnTo>
                  <a:pt x="2131292" y="1051158"/>
                </a:lnTo>
                <a:lnTo>
                  <a:pt x="2130895" y="1056719"/>
                </a:lnTo>
                <a:lnTo>
                  <a:pt x="2130101" y="1061883"/>
                </a:lnTo>
                <a:lnTo>
                  <a:pt x="2128911" y="1067445"/>
                </a:lnTo>
                <a:lnTo>
                  <a:pt x="2127721" y="1072212"/>
                </a:lnTo>
                <a:lnTo>
                  <a:pt x="2125736" y="1078170"/>
                </a:lnTo>
                <a:lnTo>
                  <a:pt x="2123355" y="1082937"/>
                </a:lnTo>
                <a:lnTo>
                  <a:pt x="2120578" y="1087307"/>
                </a:lnTo>
                <a:lnTo>
                  <a:pt x="2117800" y="1091280"/>
                </a:lnTo>
                <a:lnTo>
                  <a:pt x="2112245" y="1098430"/>
                </a:lnTo>
                <a:lnTo>
                  <a:pt x="2106293" y="1105183"/>
                </a:lnTo>
                <a:lnTo>
                  <a:pt x="2103515" y="1109156"/>
                </a:lnTo>
                <a:lnTo>
                  <a:pt x="2101134" y="1112731"/>
                </a:lnTo>
                <a:lnTo>
                  <a:pt x="2098356" y="1116703"/>
                </a:lnTo>
                <a:lnTo>
                  <a:pt x="2096372" y="1121470"/>
                </a:lnTo>
                <a:lnTo>
                  <a:pt x="2093991" y="1126237"/>
                </a:lnTo>
                <a:lnTo>
                  <a:pt x="2092801" y="1131799"/>
                </a:lnTo>
                <a:lnTo>
                  <a:pt x="2091610" y="1138155"/>
                </a:lnTo>
                <a:lnTo>
                  <a:pt x="2090817" y="1145305"/>
                </a:lnTo>
                <a:lnTo>
                  <a:pt x="2127721" y="1150470"/>
                </a:lnTo>
                <a:lnTo>
                  <a:pt x="2138435" y="1173907"/>
                </a:lnTo>
                <a:lnTo>
                  <a:pt x="2144783" y="1187016"/>
                </a:lnTo>
                <a:lnTo>
                  <a:pt x="2152323" y="1201317"/>
                </a:lnTo>
                <a:lnTo>
                  <a:pt x="2159863" y="1214426"/>
                </a:lnTo>
                <a:lnTo>
                  <a:pt x="2163831" y="1220782"/>
                </a:lnTo>
                <a:lnTo>
                  <a:pt x="2167799" y="1226741"/>
                </a:lnTo>
                <a:lnTo>
                  <a:pt x="2171767" y="1231905"/>
                </a:lnTo>
                <a:lnTo>
                  <a:pt x="2175735" y="1236672"/>
                </a:lnTo>
                <a:lnTo>
                  <a:pt x="2180497" y="1240645"/>
                </a:lnTo>
                <a:lnTo>
                  <a:pt x="2184862" y="1243823"/>
                </a:lnTo>
                <a:lnTo>
                  <a:pt x="2241606" y="1259713"/>
                </a:lnTo>
                <a:lnTo>
                  <a:pt x="2293192" y="1281164"/>
                </a:lnTo>
                <a:lnTo>
                  <a:pt x="2345572" y="1303807"/>
                </a:lnTo>
                <a:lnTo>
                  <a:pt x="2397951" y="1326053"/>
                </a:lnTo>
                <a:lnTo>
                  <a:pt x="2449140" y="1347902"/>
                </a:lnTo>
                <a:lnTo>
                  <a:pt x="2461045" y="1352669"/>
                </a:lnTo>
                <a:lnTo>
                  <a:pt x="2472552" y="1356641"/>
                </a:lnTo>
                <a:lnTo>
                  <a:pt x="2496361" y="1365381"/>
                </a:lnTo>
                <a:lnTo>
                  <a:pt x="2519773" y="1373723"/>
                </a:lnTo>
                <a:lnTo>
                  <a:pt x="2530884" y="1378093"/>
                </a:lnTo>
                <a:lnTo>
                  <a:pt x="2541995" y="1382860"/>
                </a:lnTo>
                <a:lnTo>
                  <a:pt x="2552312" y="1388421"/>
                </a:lnTo>
                <a:lnTo>
                  <a:pt x="2562233" y="1394380"/>
                </a:lnTo>
                <a:lnTo>
                  <a:pt x="2566597" y="1397558"/>
                </a:lnTo>
                <a:lnTo>
                  <a:pt x="2571756" y="1400736"/>
                </a:lnTo>
                <a:lnTo>
                  <a:pt x="2576121" y="1404311"/>
                </a:lnTo>
                <a:lnTo>
                  <a:pt x="2580089" y="1407886"/>
                </a:lnTo>
                <a:lnTo>
                  <a:pt x="2584057" y="1411859"/>
                </a:lnTo>
                <a:lnTo>
                  <a:pt x="2587629" y="1416228"/>
                </a:lnTo>
                <a:lnTo>
                  <a:pt x="2591200" y="1420598"/>
                </a:lnTo>
                <a:lnTo>
                  <a:pt x="2594375" y="1425365"/>
                </a:lnTo>
                <a:lnTo>
                  <a:pt x="2597946" y="1430132"/>
                </a:lnTo>
                <a:lnTo>
                  <a:pt x="2600723" y="1435296"/>
                </a:lnTo>
                <a:lnTo>
                  <a:pt x="2603105" y="1440858"/>
                </a:lnTo>
                <a:lnTo>
                  <a:pt x="2605089" y="1446817"/>
                </a:lnTo>
                <a:lnTo>
                  <a:pt x="2605485" y="1465487"/>
                </a:lnTo>
                <a:lnTo>
                  <a:pt x="2605882" y="1488528"/>
                </a:lnTo>
                <a:lnTo>
                  <a:pt x="2607073" y="1542951"/>
                </a:lnTo>
                <a:lnTo>
                  <a:pt x="2608263" y="1599757"/>
                </a:lnTo>
                <a:lnTo>
                  <a:pt x="2608263" y="1625975"/>
                </a:lnTo>
                <a:lnTo>
                  <a:pt x="2608263" y="1649413"/>
                </a:lnTo>
                <a:lnTo>
                  <a:pt x="2308271" y="1649413"/>
                </a:lnTo>
                <a:lnTo>
                  <a:pt x="2307081" y="1594196"/>
                </a:lnTo>
                <a:lnTo>
                  <a:pt x="2305493" y="1538581"/>
                </a:lnTo>
                <a:lnTo>
                  <a:pt x="2305097" y="1494486"/>
                </a:lnTo>
                <a:lnTo>
                  <a:pt x="2305097" y="1482172"/>
                </a:lnTo>
                <a:lnTo>
                  <a:pt x="2301129" y="1470651"/>
                </a:lnTo>
                <a:lnTo>
                  <a:pt x="2297557" y="1461117"/>
                </a:lnTo>
                <a:lnTo>
                  <a:pt x="2293986" y="1451981"/>
                </a:lnTo>
                <a:lnTo>
                  <a:pt x="2289224" y="1443241"/>
                </a:lnTo>
                <a:lnTo>
                  <a:pt x="2284859" y="1434899"/>
                </a:lnTo>
                <a:lnTo>
                  <a:pt x="2280097" y="1426954"/>
                </a:lnTo>
                <a:lnTo>
                  <a:pt x="2275335" y="1419406"/>
                </a:lnTo>
                <a:lnTo>
                  <a:pt x="2270177" y="1411859"/>
                </a:lnTo>
                <a:lnTo>
                  <a:pt x="2264621" y="1405106"/>
                </a:lnTo>
                <a:lnTo>
                  <a:pt x="2258669" y="1398352"/>
                </a:lnTo>
                <a:lnTo>
                  <a:pt x="2252717" y="1391996"/>
                </a:lnTo>
                <a:lnTo>
                  <a:pt x="2246765" y="1386435"/>
                </a:lnTo>
                <a:lnTo>
                  <a:pt x="2240416" y="1380079"/>
                </a:lnTo>
                <a:lnTo>
                  <a:pt x="2234067" y="1374915"/>
                </a:lnTo>
                <a:lnTo>
                  <a:pt x="2226924" y="1369750"/>
                </a:lnTo>
                <a:lnTo>
                  <a:pt x="2220178" y="1364983"/>
                </a:lnTo>
                <a:lnTo>
                  <a:pt x="2213433" y="1360217"/>
                </a:lnTo>
                <a:lnTo>
                  <a:pt x="2206290" y="1355450"/>
                </a:lnTo>
                <a:lnTo>
                  <a:pt x="2198750" y="1351080"/>
                </a:lnTo>
                <a:lnTo>
                  <a:pt x="2184465" y="1343532"/>
                </a:lnTo>
                <a:lnTo>
                  <a:pt x="2169386" y="1336382"/>
                </a:lnTo>
                <a:lnTo>
                  <a:pt x="2154307" y="1330026"/>
                </a:lnTo>
                <a:lnTo>
                  <a:pt x="2139228" y="1323670"/>
                </a:lnTo>
                <a:lnTo>
                  <a:pt x="2124546" y="1318108"/>
                </a:lnTo>
                <a:lnTo>
                  <a:pt x="2095578" y="1307780"/>
                </a:lnTo>
                <a:lnTo>
                  <a:pt x="2067405" y="1297849"/>
                </a:lnTo>
                <a:lnTo>
                  <a:pt x="2053913" y="1293082"/>
                </a:lnTo>
                <a:lnTo>
                  <a:pt x="2041215" y="1287917"/>
                </a:lnTo>
                <a:lnTo>
                  <a:pt x="1985264" y="1263685"/>
                </a:lnTo>
                <a:lnTo>
                  <a:pt x="1926932" y="1239056"/>
                </a:lnTo>
                <a:lnTo>
                  <a:pt x="1840427" y="1202112"/>
                </a:lnTo>
                <a:lnTo>
                  <a:pt x="1797571" y="1183441"/>
                </a:lnTo>
                <a:lnTo>
                  <a:pt x="1755111" y="1166359"/>
                </a:lnTo>
                <a:lnTo>
                  <a:pt x="1762651" y="1150470"/>
                </a:lnTo>
                <a:lnTo>
                  <a:pt x="1790031" y="1143716"/>
                </a:lnTo>
                <a:lnTo>
                  <a:pt x="1788047" y="1138155"/>
                </a:lnTo>
                <a:lnTo>
                  <a:pt x="1786460" y="1132196"/>
                </a:lnTo>
                <a:lnTo>
                  <a:pt x="1784873" y="1127429"/>
                </a:lnTo>
                <a:lnTo>
                  <a:pt x="1782492" y="1123457"/>
                </a:lnTo>
                <a:lnTo>
                  <a:pt x="1780111" y="1119484"/>
                </a:lnTo>
                <a:lnTo>
                  <a:pt x="1777730" y="1115909"/>
                </a:lnTo>
                <a:lnTo>
                  <a:pt x="1772571" y="1109950"/>
                </a:lnTo>
                <a:lnTo>
                  <a:pt x="1767413" y="1103594"/>
                </a:lnTo>
                <a:lnTo>
                  <a:pt x="1762254" y="1097636"/>
                </a:lnTo>
                <a:lnTo>
                  <a:pt x="1759476" y="1094458"/>
                </a:lnTo>
                <a:lnTo>
                  <a:pt x="1757095" y="1091280"/>
                </a:lnTo>
                <a:lnTo>
                  <a:pt x="1755111" y="1087307"/>
                </a:lnTo>
                <a:lnTo>
                  <a:pt x="1753524" y="1082937"/>
                </a:lnTo>
                <a:lnTo>
                  <a:pt x="1743207" y="973694"/>
                </a:lnTo>
                <a:lnTo>
                  <a:pt x="1743207" y="974091"/>
                </a:lnTo>
                <a:lnTo>
                  <a:pt x="1742413" y="974091"/>
                </a:lnTo>
                <a:lnTo>
                  <a:pt x="1739636" y="973694"/>
                </a:lnTo>
                <a:lnTo>
                  <a:pt x="1730112" y="972105"/>
                </a:lnTo>
                <a:lnTo>
                  <a:pt x="1720985" y="969324"/>
                </a:lnTo>
                <a:lnTo>
                  <a:pt x="1717414" y="968133"/>
                </a:lnTo>
                <a:lnTo>
                  <a:pt x="1715033" y="967338"/>
                </a:lnTo>
                <a:lnTo>
                  <a:pt x="1711065" y="963763"/>
                </a:lnTo>
                <a:lnTo>
                  <a:pt x="1707097" y="960188"/>
                </a:lnTo>
                <a:lnTo>
                  <a:pt x="1703129" y="955818"/>
                </a:lnTo>
                <a:lnTo>
                  <a:pt x="1699954" y="950654"/>
                </a:lnTo>
                <a:lnTo>
                  <a:pt x="1697177" y="945490"/>
                </a:lnTo>
                <a:lnTo>
                  <a:pt x="1694399" y="939531"/>
                </a:lnTo>
                <a:lnTo>
                  <a:pt x="1692018" y="932778"/>
                </a:lnTo>
                <a:lnTo>
                  <a:pt x="1689637" y="926422"/>
                </a:lnTo>
                <a:lnTo>
                  <a:pt x="1688050" y="919668"/>
                </a:lnTo>
                <a:lnTo>
                  <a:pt x="1686066" y="912518"/>
                </a:lnTo>
                <a:lnTo>
                  <a:pt x="1683288" y="897423"/>
                </a:lnTo>
                <a:lnTo>
                  <a:pt x="1681304" y="882327"/>
                </a:lnTo>
                <a:lnTo>
                  <a:pt x="1679717" y="867232"/>
                </a:lnTo>
                <a:lnTo>
                  <a:pt x="1684875" y="862465"/>
                </a:lnTo>
                <a:lnTo>
                  <a:pt x="1689637" y="857698"/>
                </a:lnTo>
                <a:lnTo>
                  <a:pt x="1694796" y="851739"/>
                </a:lnTo>
                <a:lnTo>
                  <a:pt x="1699161" y="845780"/>
                </a:lnTo>
                <a:lnTo>
                  <a:pt x="1703525" y="839424"/>
                </a:lnTo>
                <a:lnTo>
                  <a:pt x="1707891" y="832671"/>
                </a:lnTo>
                <a:lnTo>
                  <a:pt x="1711462" y="825918"/>
                </a:lnTo>
                <a:lnTo>
                  <a:pt x="1715033" y="818767"/>
                </a:lnTo>
                <a:lnTo>
                  <a:pt x="1718208" y="811617"/>
                </a:lnTo>
                <a:lnTo>
                  <a:pt x="1720985" y="804466"/>
                </a:lnTo>
                <a:lnTo>
                  <a:pt x="1726144" y="790166"/>
                </a:lnTo>
                <a:lnTo>
                  <a:pt x="1730509" y="776262"/>
                </a:lnTo>
                <a:lnTo>
                  <a:pt x="1734080" y="762755"/>
                </a:lnTo>
                <a:lnTo>
                  <a:pt x="1736858" y="750838"/>
                </a:lnTo>
                <a:lnTo>
                  <a:pt x="1738842" y="740510"/>
                </a:lnTo>
                <a:lnTo>
                  <a:pt x="1742413" y="720647"/>
                </a:lnTo>
                <a:lnTo>
                  <a:pt x="1743604" y="709524"/>
                </a:lnTo>
                <a:lnTo>
                  <a:pt x="1745191" y="698798"/>
                </a:lnTo>
                <a:lnTo>
                  <a:pt x="1746381" y="687278"/>
                </a:lnTo>
                <a:lnTo>
                  <a:pt x="1747175" y="675361"/>
                </a:lnTo>
                <a:lnTo>
                  <a:pt x="1747572" y="663443"/>
                </a:lnTo>
                <a:lnTo>
                  <a:pt x="1747572" y="651129"/>
                </a:lnTo>
                <a:lnTo>
                  <a:pt x="1747175" y="638814"/>
                </a:lnTo>
                <a:lnTo>
                  <a:pt x="1746381" y="626102"/>
                </a:lnTo>
                <a:lnTo>
                  <a:pt x="1744794" y="613787"/>
                </a:lnTo>
                <a:lnTo>
                  <a:pt x="1742810" y="601473"/>
                </a:lnTo>
                <a:lnTo>
                  <a:pt x="1740033" y="589158"/>
                </a:lnTo>
                <a:lnTo>
                  <a:pt x="1736461" y="576843"/>
                </a:lnTo>
                <a:lnTo>
                  <a:pt x="1732096" y="564529"/>
                </a:lnTo>
                <a:lnTo>
                  <a:pt x="1726937" y="553008"/>
                </a:lnTo>
                <a:lnTo>
                  <a:pt x="1723366" y="546255"/>
                </a:lnTo>
                <a:lnTo>
                  <a:pt x="1720192" y="539899"/>
                </a:lnTo>
                <a:lnTo>
                  <a:pt x="1715033" y="530365"/>
                </a:lnTo>
                <a:lnTo>
                  <a:pt x="1712652" y="526393"/>
                </a:lnTo>
                <a:lnTo>
                  <a:pt x="1711859" y="521229"/>
                </a:lnTo>
                <a:lnTo>
                  <a:pt x="1711859" y="516064"/>
                </a:lnTo>
                <a:lnTo>
                  <a:pt x="1711462" y="509708"/>
                </a:lnTo>
                <a:lnTo>
                  <a:pt x="1712255" y="493421"/>
                </a:lnTo>
                <a:lnTo>
                  <a:pt x="1716223" y="486271"/>
                </a:lnTo>
                <a:lnTo>
                  <a:pt x="1720192" y="479915"/>
                </a:lnTo>
                <a:lnTo>
                  <a:pt x="1724557" y="473559"/>
                </a:lnTo>
                <a:lnTo>
                  <a:pt x="1728922" y="467600"/>
                </a:lnTo>
                <a:lnTo>
                  <a:pt x="1734080" y="462039"/>
                </a:lnTo>
                <a:lnTo>
                  <a:pt x="1738842" y="456477"/>
                </a:lnTo>
                <a:lnTo>
                  <a:pt x="1743604" y="451313"/>
                </a:lnTo>
                <a:lnTo>
                  <a:pt x="1748762" y="446546"/>
                </a:lnTo>
                <a:lnTo>
                  <a:pt x="1754318" y="442176"/>
                </a:lnTo>
                <a:lnTo>
                  <a:pt x="1759476" y="438204"/>
                </a:lnTo>
                <a:lnTo>
                  <a:pt x="1765429" y="434231"/>
                </a:lnTo>
                <a:lnTo>
                  <a:pt x="1771381" y="430259"/>
                </a:lnTo>
                <a:lnTo>
                  <a:pt x="1776936" y="427081"/>
                </a:lnTo>
                <a:lnTo>
                  <a:pt x="1782888" y="424300"/>
                </a:lnTo>
                <a:lnTo>
                  <a:pt x="1789634" y="421917"/>
                </a:lnTo>
                <a:lnTo>
                  <a:pt x="1795587" y="419533"/>
                </a:lnTo>
                <a:lnTo>
                  <a:pt x="1820983" y="409999"/>
                </a:lnTo>
                <a:lnTo>
                  <a:pt x="1834871" y="404438"/>
                </a:lnTo>
                <a:lnTo>
                  <a:pt x="1849950" y="399273"/>
                </a:lnTo>
                <a:lnTo>
                  <a:pt x="1865823" y="394506"/>
                </a:lnTo>
                <a:lnTo>
                  <a:pt x="1882886" y="390137"/>
                </a:lnTo>
                <a:lnTo>
                  <a:pt x="1900742" y="386562"/>
                </a:lnTo>
                <a:lnTo>
                  <a:pt x="1909472" y="384973"/>
                </a:lnTo>
                <a:lnTo>
                  <a:pt x="1918599" y="383384"/>
                </a:lnTo>
                <a:lnTo>
                  <a:pt x="1927726" y="382589"/>
                </a:lnTo>
                <a:lnTo>
                  <a:pt x="1937249" y="381795"/>
                </a:lnTo>
                <a:lnTo>
                  <a:pt x="1946773" y="381397"/>
                </a:lnTo>
                <a:lnTo>
                  <a:pt x="1956693" y="381000"/>
                </a:lnTo>
                <a:close/>
                <a:moveTo>
                  <a:pt x="674585" y="381000"/>
                </a:moveTo>
                <a:lnTo>
                  <a:pt x="684505" y="381397"/>
                </a:lnTo>
                <a:lnTo>
                  <a:pt x="694029" y="382192"/>
                </a:lnTo>
                <a:lnTo>
                  <a:pt x="703552" y="382986"/>
                </a:lnTo>
                <a:lnTo>
                  <a:pt x="713870" y="384575"/>
                </a:lnTo>
                <a:lnTo>
                  <a:pt x="723790" y="386562"/>
                </a:lnTo>
                <a:lnTo>
                  <a:pt x="733710" y="388548"/>
                </a:lnTo>
                <a:lnTo>
                  <a:pt x="743631" y="391726"/>
                </a:lnTo>
                <a:lnTo>
                  <a:pt x="753551" y="394904"/>
                </a:lnTo>
                <a:lnTo>
                  <a:pt x="763868" y="398876"/>
                </a:lnTo>
                <a:lnTo>
                  <a:pt x="773789" y="403246"/>
                </a:lnTo>
                <a:lnTo>
                  <a:pt x="783709" y="408807"/>
                </a:lnTo>
                <a:lnTo>
                  <a:pt x="793629" y="414766"/>
                </a:lnTo>
                <a:lnTo>
                  <a:pt x="820216" y="438998"/>
                </a:lnTo>
                <a:lnTo>
                  <a:pt x="861088" y="446149"/>
                </a:lnTo>
                <a:lnTo>
                  <a:pt x="863866" y="468792"/>
                </a:lnTo>
                <a:lnTo>
                  <a:pt x="867040" y="491832"/>
                </a:lnTo>
                <a:lnTo>
                  <a:pt x="871008" y="514873"/>
                </a:lnTo>
                <a:lnTo>
                  <a:pt x="876167" y="539105"/>
                </a:lnTo>
                <a:lnTo>
                  <a:pt x="871405" y="548241"/>
                </a:lnTo>
                <a:lnTo>
                  <a:pt x="868231" y="554200"/>
                </a:lnTo>
                <a:lnTo>
                  <a:pt x="864659" y="560556"/>
                </a:lnTo>
                <a:lnTo>
                  <a:pt x="861088" y="568501"/>
                </a:lnTo>
                <a:lnTo>
                  <a:pt x="858310" y="577241"/>
                </a:lnTo>
                <a:lnTo>
                  <a:pt x="855533" y="586377"/>
                </a:lnTo>
                <a:lnTo>
                  <a:pt x="854342" y="591144"/>
                </a:lnTo>
                <a:lnTo>
                  <a:pt x="853548" y="596309"/>
                </a:lnTo>
                <a:lnTo>
                  <a:pt x="853152" y="602267"/>
                </a:lnTo>
                <a:lnTo>
                  <a:pt x="852755" y="607431"/>
                </a:lnTo>
                <a:lnTo>
                  <a:pt x="852755" y="613390"/>
                </a:lnTo>
                <a:lnTo>
                  <a:pt x="853152" y="619349"/>
                </a:lnTo>
                <a:lnTo>
                  <a:pt x="854739" y="642786"/>
                </a:lnTo>
                <a:lnTo>
                  <a:pt x="856723" y="670991"/>
                </a:lnTo>
                <a:lnTo>
                  <a:pt x="857913" y="686087"/>
                </a:lnTo>
                <a:lnTo>
                  <a:pt x="859501" y="700785"/>
                </a:lnTo>
                <a:lnTo>
                  <a:pt x="861485" y="716675"/>
                </a:lnTo>
                <a:lnTo>
                  <a:pt x="863469" y="732167"/>
                </a:lnTo>
                <a:lnTo>
                  <a:pt x="866247" y="748057"/>
                </a:lnTo>
                <a:lnTo>
                  <a:pt x="869818" y="763153"/>
                </a:lnTo>
                <a:lnTo>
                  <a:pt x="873786" y="779043"/>
                </a:lnTo>
                <a:lnTo>
                  <a:pt x="878548" y="793741"/>
                </a:lnTo>
                <a:lnTo>
                  <a:pt x="883706" y="808439"/>
                </a:lnTo>
                <a:lnTo>
                  <a:pt x="886881" y="815589"/>
                </a:lnTo>
                <a:lnTo>
                  <a:pt x="890055" y="822343"/>
                </a:lnTo>
                <a:lnTo>
                  <a:pt x="893230" y="829493"/>
                </a:lnTo>
                <a:lnTo>
                  <a:pt x="896801" y="835849"/>
                </a:lnTo>
                <a:lnTo>
                  <a:pt x="901166" y="842205"/>
                </a:lnTo>
                <a:lnTo>
                  <a:pt x="905134" y="848561"/>
                </a:lnTo>
                <a:lnTo>
                  <a:pt x="909896" y="854520"/>
                </a:lnTo>
                <a:lnTo>
                  <a:pt x="914261" y="860081"/>
                </a:lnTo>
                <a:lnTo>
                  <a:pt x="919420" y="865643"/>
                </a:lnTo>
                <a:lnTo>
                  <a:pt x="924578" y="870807"/>
                </a:lnTo>
                <a:lnTo>
                  <a:pt x="922594" y="885902"/>
                </a:lnTo>
                <a:lnTo>
                  <a:pt x="920213" y="899806"/>
                </a:lnTo>
                <a:lnTo>
                  <a:pt x="917436" y="913312"/>
                </a:lnTo>
                <a:lnTo>
                  <a:pt x="915451" y="920463"/>
                </a:lnTo>
                <a:lnTo>
                  <a:pt x="913467" y="927613"/>
                </a:lnTo>
                <a:lnTo>
                  <a:pt x="911087" y="934367"/>
                </a:lnTo>
                <a:lnTo>
                  <a:pt x="908309" y="941517"/>
                </a:lnTo>
                <a:lnTo>
                  <a:pt x="905134" y="947873"/>
                </a:lnTo>
                <a:lnTo>
                  <a:pt x="901563" y="953037"/>
                </a:lnTo>
                <a:lnTo>
                  <a:pt x="899182" y="955818"/>
                </a:lnTo>
                <a:lnTo>
                  <a:pt x="896801" y="958201"/>
                </a:lnTo>
                <a:lnTo>
                  <a:pt x="894420" y="960188"/>
                </a:lnTo>
                <a:lnTo>
                  <a:pt x="891643" y="961777"/>
                </a:lnTo>
                <a:lnTo>
                  <a:pt x="886087" y="965749"/>
                </a:lnTo>
                <a:lnTo>
                  <a:pt x="880532" y="968530"/>
                </a:lnTo>
                <a:lnTo>
                  <a:pt x="874580" y="971708"/>
                </a:lnTo>
                <a:lnTo>
                  <a:pt x="869024" y="975283"/>
                </a:lnTo>
                <a:lnTo>
                  <a:pt x="866247" y="977269"/>
                </a:lnTo>
                <a:lnTo>
                  <a:pt x="863866" y="979653"/>
                </a:lnTo>
                <a:lnTo>
                  <a:pt x="861881" y="982434"/>
                </a:lnTo>
                <a:lnTo>
                  <a:pt x="859897" y="985612"/>
                </a:lnTo>
                <a:lnTo>
                  <a:pt x="857913" y="990379"/>
                </a:lnTo>
                <a:lnTo>
                  <a:pt x="855929" y="995543"/>
                </a:lnTo>
                <a:lnTo>
                  <a:pt x="854342" y="1000707"/>
                </a:lnTo>
                <a:lnTo>
                  <a:pt x="853152" y="1005871"/>
                </a:lnTo>
                <a:lnTo>
                  <a:pt x="852358" y="1011433"/>
                </a:lnTo>
                <a:lnTo>
                  <a:pt x="851961" y="1016597"/>
                </a:lnTo>
                <a:lnTo>
                  <a:pt x="851167" y="1028514"/>
                </a:lnTo>
                <a:lnTo>
                  <a:pt x="850374" y="1039637"/>
                </a:lnTo>
                <a:lnTo>
                  <a:pt x="849580" y="1051158"/>
                </a:lnTo>
                <a:lnTo>
                  <a:pt x="849183" y="1056719"/>
                </a:lnTo>
                <a:lnTo>
                  <a:pt x="848390" y="1061883"/>
                </a:lnTo>
                <a:lnTo>
                  <a:pt x="847199" y="1067445"/>
                </a:lnTo>
                <a:lnTo>
                  <a:pt x="845612" y="1072212"/>
                </a:lnTo>
                <a:lnTo>
                  <a:pt x="843231" y="1078170"/>
                </a:lnTo>
                <a:lnTo>
                  <a:pt x="841247" y="1082937"/>
                </a:lnTo>
                <a:lnTo>
                  <a:pt x="838469" y="1087307"/>
                </a:lnTo>
                <a:lnTo>
                  <a:pt x="836089" y="1091280"/>
                </a:lnTo>
                <a:lnTo>
                  <a:pt x="830136" y="1098430"/>
                </a:lnTo>
                <a:lnTo>
                  <a:pt x="824581" y="1105183"/>
                </a:lnTo>
                <a:lnTo>
                  <a:pt x="821803" y="1109156"/>
                </a:lnTo>
                <a:lnTo>
                  <a:pt x="819026" y="1112731"/>
                </a:lnTo>
                <a:lnTo>
                  <a:pt x="816248" y="1116703"/>
                </a:lnTo>
                <a:lnTo>
                  <a:pt x="814264" y="1121470"/>
                </a:lnTo>
                <a:lnTo>
                  <a:pt x="812280" y="1126237"/>
                </a:lnTo>
                <a:lnTo>
                  <a:pt x="810692" y="1131799"/>
                </a:lnTo>
                <a:lnTo>
                  <a:pt x="809899" y="1138155"/>
                </a:lnTo>
                <a:lnTo>
                  <a:pt x="809105" y="1145305"/>
                </a:lnTo>
                <a:lnTo>
                  <a:pt x="845612" y="1150470"/>
                </a:lnTo>
                <a:lnTo>
                  <a:pt x="853152" y="1166757"/>
                </a:lnTo>
                <a:lnTo>
                  <a:pt x="811089" y="1183838"/>
                </a:lnTo>
                <a:lnTo>
                  <a:pt x="768233" y="1202112"/>
                </a:lnTo>
                <a:lnTo>
                  <a:pt x="682521" y="1239056"/>
                </a:lnTo>
                <a:lnTo>
                  <a:pt x="624586" y="1263685"/>
                </a:lnTo>
                <a:lnTo>
                  <a:pt x="568635" y="1287917"/>
                </a:lnTo>
                <a:lnTo>
                  <a:pt x="555541" y="1293082"/>
                </a:lnTo>
                <a:lnTo>
                  <a:pt x="542446" y="1297849"/>
                </a:lnTo>
                <a:lnTo>
                  <a:pt x="514669" y="1307780"/>
                </a:lnTo>
                <a:lnTo>
                  <a:pt x="485304" y="1318108"/>
                </a:lnTo>
                <a:lnTo>
                  <a:pt x="470225" y="1323670"/>
                </a:lnTo>
                <a:lnTo>
                  <a:pt x="455146" y="1330026"/>
                </a:lnTo>
                <a:lnTo>
                  <a:pt x="440464" y="1336382"/>
                </a:lnTo>
                <a:lnTo>
                  <a:pt x="425385" y="1343532"/>
                </a:lnTo>
                <a:lnTo>
                  <a:pt x="410703" y="1351080"/>
                </a:lnTo>
                <a:lnTo>
                  <a:pt x="403561" y="1355450"/>
                </a:lnTo>
                <a:lnTo>
                  <a:pt x="396418" y="1360217"/>
                </a:lnTo>
                <a:lnTo>
                  <a:pt x="389275" y="1364983"/>
                </a:lnTo>
                <a:lnTo>
                  <a:pt x="382529" y="1369750"/>
                </a:lnTo>
                <a:lnTo>
                  <a:pt x="376180" y="1374915"/>
                </a:lnTo>
                <a:lnTo>
                  <a:pt x="369038" y="1380079"/>
                </a:lnTo>
                <a:lnTo>
                  <a:pt x="363085" y="1386435"/>
                </a:lnTo>
                <a:lnTo>
                  <a:pt x="356736" y="1391996"/>
                </a:lnTo>
                <a:lnTo>
                  <a:pt x="350784" y="1398352"/>
                </a:lnTo>
                <a:lnTo>
                  <a:pt x="345229" y="1405106"/>
                </a:lnTo>
                <a:lnTo>
                  <a:pt x="339277" y="1411859"/>
                </a:lnTo>
                <a:lnTo>
                  <a:pt x="334118" y="1419406"/>
                </a:lnTo>
                <a:lnTo>
                  <a:pt x="329356" y="1426954"/>
                </a:lnTo>
                <a:lnTo>
                  <a:pt x="324594" y="1434899"/>
                </a:lnTo>
                <a:lnTo>
                  <a:pt x="320229" y="1443241"/>
                </a:lnTo>
                <a:lnTo>
                  <a:pt x="315865" y="1451981"/>
                </a:lnTo>
                <a:lnTo>
                  <a:pt x="311896" y="1461117"/>
                </a:lnTo>
                <a:lnTo>
                  <a:pt x="308325" y="1470651"/>
                </a:lnTo>
                <a:lnTo>
                  <a:pt x="304357" y="1482172"/>
                </a:lnTo>
                <a:lnTo>
                  <a:pt x="304357" y="1494486"/>
                </a:lnTo>
                <a:lnTo>
                  <a:pt x="303960" y="1538581"/>
                </a:lnTo>
                <a:lnTo>
                  <a:pt x="302770" y="1594196"/>
                </a:lnTo>
                <a:lnTo>
                  <a:pt x="301182" y="1649413"/>
                </a:lnTo>
                <a:lnTo>
                  <a:pt x="0" y="1649413"/>
                </a:lnTo>
                <a:lnTo>
                  <a:pt x="0" y="1625975"/>
                </a:lnTo>
                <a:lnTo>
                  <a:pt x="0" y="1599757"/>
                </a:lnTo>
                <a:lnTo>
                  <a:pt x="1190" y="1542951"/>
                </a:lnTo>
                <a:lnTo>
                  <a:pt x="2381" y="1488528"/>
                </a:lnTo>
                <a:lnTo>
                  <a:pt x="2778" y="1465487"/>
                </a:lnTo>
                <a:lnTo>
                  <a:pt x="2778" y="1446817"/>
                </a:lnTo>
                <a:lnTo>
                  <a:pt x="5159" y="1440858"/>
                </a:lnTo>
                <a:lnTo>
                  <a:pt x="7539" y="1435296"/>
                </a:lnTo>
                <a:lnTo>
                  <a:pt x="10317" y="1430132"/>
                </a:lnTo>
                <a:lnTo>
                  <a:pt x="13889" y="1425365"/>
                </a:lnTo>
                <a:lnTo>
                  <a:pt x="17063" y="1420598"/>
                </a:lnTo>
                <a:lnTo>
                  <a:pt x="20634" y="1416228"/>
                </a:lnTo>
                <a:lnTo>
                  <a:pt x="24206" y="1411859"/>
                </a:lnTo>
                <a:lnTo>
                  <a:pt x="28174" y="1407886"/>
                </a:lnTo>
                <a:lnTo>
                  <a:pt x="32142" y="1404311"/>
                </a:lnTo>
                <a:lnTo>
                  <a:pt x="36507" y="1400736"/>
                </a:lnTo>
                <a:lnTo>
                  <a:pt x="41269" y="1397558"/>
                </a:lnTo>
                <a:lnTo>
                  <a:pt x="46031" y="1394380"/>
                </a:lnTo>
                <a:lnTo>
                  <a:pt x="55951" y="1388421"/>
                </a:lnTo>
                <a:lnTo>
                  <a:pt x="66665" y="1382860"/>
                </a:lnTo>
                <a:lnTo>
                  <a:pt x="77379" y="1378093"/>
                </a:lnTo>
                <a:lnTo>
                  <a:pt x="88490" y="1373723"/>
                </a:lnTo>
                <a:lnTo>
                  <a:pt x="111902" y="1365381"/>
                </a:lnTo>
                <a:lnTo>
                  <a:pt x="135711" y="1356641"/>
                </a:lnTo>
                <a:lnTo>
                  <a:pt x="147218" y="1352669"/>
                </a:lnTo>
                <a:lnTo>
                  <a:pt x="158726" y="1347902"/>
                </a:lnTo>
                <a:lnTo>
                  <a:pt x="210312" y="1326053"/>
                </a:lnTo>
                <a:lnTo>
                  <a:pt x="263088" y="1303807"/>
                </a:lnTo>
                <a:lnTo>
                  <a:pt x="315071" y="1281164"/>
                </a:lnTo>
                <a:lnTo>
                  <a:pt x="366260" y="1259713"/>
                </a:lnTo>
                <a:lnTo>
                  <a:pt x="423401" y="1243823"/>
                </a:lnTo>
                <a:lnTo>
                  <a:pt x="428163" y="1240645"/>
                </a:lnTo>
                <a:lnTo>
                  <a:pt x="432131" y="1236672"/>
                </a:lnTo>
                <a:lnTo>
                  <a:pt x="436496" y="1231905"/>
                </a:lnTo>
                <a:lnTo>
                  <a:pt x="440464" y="1226741"/>
                </a:lnTo>
                <a:lnTo>
                  <a:pt x="444432" y="1220782"/>
                </a:lnTo>
                <a:lnTo>
                  <a:pt x="448401" y="1214426"/>
                </a:lnTo>
                <a:lnTo>
                  <a:pt x="456337" y="1201317"/>
                </a:lnTo>
                <a:lnTo>
                  <a:pt x="463480" y="1187016"/>
                </a:lnTo>
                <a:lnTo>
                  <a:pt x="469829" y="1173907"/>
                </a:lnTo>
                <a:lnTo>
                  <a:pt x="480543" y="1150470"/>
                </a:lnTo>
                <a:lnTo>
                  <a:pt x="507526" y="1143716"/>
                </a:lnTo>
                <a:lnTo>
                  <a:pt x="506336" y="1138155"/>
                </a:lnTo>
                <a:lnTo>
                  <a:pt x="504748" y="1132196"/>
                </a:lnTo>
                <a:lnTo>
                  <a:pt x="502764" y="1127429"/>
                </a:lnTo>
                <a:lnTo>
                  <a:pt x="500780" y="1123457"/>
                </a:lnTo>
                <a:lnTo>
                  <a:pt x="498399" y="1119484"/>
                </a:lnTo>
                <a:lnTo>
                  <a:pt x="496018" y="1115909"/>
                </a:lnTo>
                <a:lnTo>
                  <a:pt x="490860" y="1109950"/>
                </a:lnTo>
                <a:lnTo>
                  <a:pt x="485701" y="1103594"/>
                </a:lnTo>
                <a:lnTo>
                  <a:pt x="480146" y="1097636"/>
                </a:lnTo>
                <a:lnTo>
                  <a:pt x="477765" y="1094458"/>
                </a:lnTo>
                <a:lnTo>
                  <a:pt x="475384" y="1091280"/>
                </a:lnTo>
                <a:lnTo>
                  <a:pt x="473400" y="1087307"/>
                </a:lnTo>
                <a:lnTo>
                  <a:pt x="471813" y="1082937"/>
                </a:lnTo>
                <a:lnTo>
                  <a:pt x="461495" y="973694"/>
                </a:lnTo>
                <a:lnTo>
                  <a:pt x="461099" y="974091"/>
                </a:lnTo>
                <a:lnTo>
                  <a:pt x="460305" y="974091"/>
                </a:lnTo>
                <a:lnTo>
                  <a:pt x="457527" y="973694"/>
                </a:lnTo>
                <a:lnTo>
                  <a:pt x="448401" y="972105"/>
                </a:lnTo>
                <a:lnTo>
                  <a:pt x="438877" y="969324"/>
                </a:lnTo>
                <a:lnTo>
                  <a:pt x="435306" y="968133"/>
                </a:lnTo>
                <a:lnTo>
                  <a:pt x="433322" y="967338"/>
                </a:lnTo>
                <a:lnTo>
                  <a:pt x="430147" y="964557"/>
                </a:lnTo>
                <a:lnTo>
                  <a:pt x="426973" y="962174"/>
                </a:lnTo>
                <a:lnTo>
                  <a:pt x="424195" y="958996"/>
                </a:lnTo>
                <a:lnTo>
                  <a:pt x="421417" y="955818"/>
                </a:lnTo>
                <a:lnTo>
                  <a:pt x="419036" y="952243"/>
                </a:lnTo>
                <a:lnTo>
                  <a:pt x="416655" y="948270"/>
                </a:lnTo>
                <a:lnTo>
                  <a:pt x="414671" y="944298"/>
                </a:lnTo>
                <a:lnTo>
                  <a:pt x="412687" y="939928"/>
                </a:lnTo>
                <a:lnTo>
                  <a:pt x="409116" y="929997"/>
                </a:lnTo>
                <a:lnTo>
                  <a:pt x="406338" y="920066"/>
                </a:lnTo>
                <a:lnTo>
                  <a:pt x="403957" y="908943"/>
                </a:lnTo>
                <a:lnTo>
                  <a:pt x="401576" y="898217"/>
                </a:lnTo>
                <a:lnTo>
                  <a:pt x="399989" y="887094"/>
                </a:lnTo>
                <a:lnTo>
                  <a:pt x="398402" y="875574"/>
                </a:lnTo>
                <a:lnTo>
                  <a:pt x="396418" y="854122"/>
                </a:lnTo>
                <a:lnTo>
                  <a:pt x="394831" y="834260"/>
                </a:lnTo>
                <a:lnTo>
                  <a:pt x="393640" y="817576"/>
                </a:lnTo>
                <a:lnTo>
                  <a:pt x="393640" y="814795"/>
                </a:lnTo>
                <a:lnTo>
                  <a:pt x="394037" y="811617"/>
                </a:lnTo>
                <a:lnTo>
                  <a:pt x="395227" y="808439"/>
                </a:lnTo>
                <a:lnTo>
                  <a:pt x="396418" y="805261"/>
                </a:lnTo>
                <a:lnTo>
                  <a:pt x="399989" y="798905"/>
                </a:lnTo>
                <a:lnTo>
                  <a:pt x="403561" y="791755"/>
                </a:lnTo>
                <a:lnTo>
                  <a:pt x="407132" y="784604"/>
                </a:lnTo>
                <a:lnTo>
                  <a:pt x="408322" y="780234"/>
                </a:lnTo>
                <a:lnTo>
                  <a:pt x="409513" y="776262"/>
                </a:lnTo>
                <a:lnTo>
                  <a:pt x="410306" y="771495"/>
                </a:lnTo>
                <a:lnTo>
                  <a:pt x="410703" y="766331"/>
                </a:lnTo>
                <a:lnTo>
                  <a:pt x="410306" y="761166"/>
                </a:lnTo>
                <a:lnTo>
                  <a:pt x="409513" y="755605"/>
                </a:lnTo>
                <a:lnTo>
                  <a:pt x="406338" y="738126"/>
                </a:lnTo>
                <a:lnTo>
                  <a:pt x="403561" y="721839"/>
                </a:lnTo>
                <a:lnTo>
                  <a:pt x="401180" y="705552"/>
                </a:lnTo>
                <a:lnTo>
                  <a:pt x="399196" y="689662"/>
                </a:lnTo>
                <a:lnTo>
                  <a:pt x="397608" y="673772"/>
                </a:lnTo>
                <a:lnTo>
                  <a:pt x="397211" y="659074"/>
                </a:lnTo>
                <a:lnTo>
                  <a:pt x="396815" y="643978"/>
                </a:lnTo>
                <a:lnTo>
                  <a:pt x="396815" y="629677"/>
                </a:lnTo>
                <a:lnTo>
                  <a:pt x="397608" y="615774"/>
                </a:lnTo>
                <a:lnTo>
                  <a:pt x="398799" y="602267"/>
                </a:lnTo>
                <a:lnTo>
                  <a:pt x="400386" y="588761"/>
                </a:lnTo>
                <a:lnTo>
                  <a:pt x="402370" y="576446"/>
                </a:lnTo>
                <a:lnTo>
                  <a:pt x="404751" y="563734"/>
                </a:lnTo>
                <a:lnTo>
                  <a:pt x="407529" y="552214"/>
                </a:lnTo>
                <a:lnTo>
                  <a:pt x="410703" y="540297"/>
                </a:lnTo>
                <a:lnTo>
                  <a:pt x="414275" y="529571"/>
                </a:lnTo>
                <a:lnTo>
                  <a:pt x="418243" y="519242"/>
                </a:lnTo>
                <a:lnTo>
                  <a:pt x="422211" y="508914"/>
                </a:lnTo>
                <a:lnTo>
                  <a:pt x="426973" y="499380"/>
                </a:lnTo>
                <a:lnTo>
                  <a:pt x="432131" y="490243"/>
                </a:lnTo>
                <a:lnTo>
                  <a:pt x="437290" y="481504"/>
                </a:lnTo>
                <a:lnTo>
                  <a:pt x="442845" y="473162"/>
                </a:lnTo>
                <a:lnTo>
                  <a:pt x="448797" y="465614"/>
                </a:lnTo>
                <a:lnTo>
                  <a:pt x="454750" y="458066"/>
                </a:lnTo>
                <a:lnTo>
                  <a:pt x="461495" y="451710"/>
                </a:lnTo>
                <a:lnTo>
                  <a:pt x="468241" y="445752"/>
                </a:lnTo>
                <a:lnTo>
                  <a:pt x="474987" y="440190"/>
                </a:lnTo>
                <a:lnTo>
                  <a:pt x="482130" y="435026"/>
                </a:lnTo>
                <a:lnTo>
                  <a:pt x="490066" y="429862"/>
                </a:lnTo>
                <a:lnTo>
                  <a:pt x="497606" y="425889"/>
                </a:lnTo>
                <a:lnTo>
                  <a:pt x="505542" y="422711"/>
                </a:lnTo>
                <a:lnTo>
                  <a:pt x="513875" y="419533"/>
                </a:lnTo>
                <a:lnTo>
                  <a:pt x="538478" y="409999"/>
                </a:lnTo>
                <a:lnTo>
                  <a:pt x="553160" y="404438"/>
                </a:lnTo>
                <a:lnTo>
                  <a:pt x="568239" y="399273"/>
                </a:lnTo>
                <a:lnTo>
                  <a:pt x="584111" y="394506"/>
                </a:lnTo>
                <a:lnTo>
                  <a:pt x="601174" y="390137"/>
                </a:lnTo>
                <a:lnTo>
                  <a:pt x="618634" y="386562"/>
                </a:lnTo>
                <a:lnTo>
                  <a:pt x="627761" y="384973"/>
                </a:lnTo>
                <a:lnTo>
                  <a:pt x="636888" y="383384"/>
                </a:lnTo>
                <a:lnTo>
                  <a:pt x="646014" y="382589"/>
                </a:lnTo>
                <a:lnTo>
                  <a:pt x="655538" y="381795"/>
                </a:lnTo>
                <a:lnTo>
                  <a:pt x="665061" y="381397"/>
                </a:lnTo>
                <a:lnTo>
                  <a:pt x="674585" y="381000"/>
                </a:lnTo>
                <a:close/>
                <a:moveTo>
                  <a:pt x="1307704" y="0"/>
                </a:moveTo>
                <a:lnTo>
                  <a:pt x="1321601" y="0"/>
                </a:lnTo>
                <a:lnTo>
                  <a:pt x="1335100" y="0"/>
                </a:lnTo>
                <a:lnTo>
                  <a:pt x="1348997" y="1191"/>
                </a:lnTo>
                <a:lnTo>
                  <a:pt x="1362496" y="2381"/>
                </a:lnTo>
                <a:lnTo>
                  <a:pt x="1376790" y="4366"/>
                </a:lnTo>
                <a:lnTo>
                  <a:pt x="1390289" y="7144"/>
                </a:lnTo>
                <a:lnTo>
                  <a:pt x="1404583" y="10319"/>
                </a:lnTo>
                <a:lnTo>
                  <a:pt x="1418480" y="14684"/>
                </a:lnTo>
                <a:lnTo>
                  <a:pt x="1432773" y="19447"/>
                </a:lnTo>
                <a:lnTo>
                  <a:pt x="1446670" y="25003"/>
                </a:lnTo>
                <a:lnTo>
                  <a:pt x="1460566" y="31353"/>
                </a:lnTo>
                <a:lnTo>
                  <a:pt x="1474463" y="38497"/>
                </a:lnTo>
                <a:lnTo>
                  <a:pt x="1488757" y="46831"/>
                </a:lnTo>
                <a:lnTo>
                  <a:pt x="1525285" y="80963"/>
                </a:lnTo>
                <a:lnTo>
                  <a:pt x="1584841" y="90884"/>
                </a:lnTo>
                <a:lnTo>
                  <a:pt x="1590400" y="94853"/>
                </a:lnTo>
                <a:lnTo>
                  <a:pt x="1595958" y="99616"/>
                </a:lnTo>
                <a:lnTo>
                  <a:pt x="1600723" y="104775"/>
                </a:lnTo>
                <a:lnTo>
                  <a:pt x="1605487" y="110331"/>
                </a:lnTo>
                <a:lnTo>
                  <a:pt x="1609855" y="115888"/>
                </a:lnTo>
                <a:lnTo>
                  <a:pt x="1613825" y="122238"/>
                </a:lnTo>
                <a:lnTo>
                  <a:pt x="1617399" y="128984"/>
                </a:lnTo>
                <a:lnTo>
                  <a:pt x="1620575" y="134938"/>
                </a:lnTo>
                <a:lnTo>
                  <a:pt x="1626531" y="146447"/>
                </a:lnTo>
                <a:lnTo>
                  <a:pt x="1630898" y="156766"/>
                </a:lnTo>
                <a:lnTo>
                  <a:pt x="1634075" y="165894"/>
                </a:lnTo>
                <a:lnTo>
                  <a:pt x="1636854" y="177403"/>
                </a:lnTo>
                <a:lnTo>
                  <a:pt x="1639236" y="189309"/>
                </a:lnTo>
                <a:lnTo>
                  <a:pt x="1641619" y="200819"/>
                </a:lnTo>
                <a:lnTo>
                  <a:pt x="1643207" y="212725"/>
                </a:lnTo>
                <a:lnTo>
                  <a:pt x="1644795" y="223838"/>
                </a:lnTo>
                <a:lnTo>
                  <a:pt x="1646383" y="235347"/>
                </a:lnTo>
                <a:lnTo>
                  <a:pt x="1648368" y="258366"/>
                </a:lnTo>
                <a:lnTo>
                  <a:pt x="1649559" y="281781"/>
                </a:lnTo>
                <a:lnTo>
                  <a:pt x="1649957" y="304800"/>
                </a:lnTo>
                <a:lnTo>
                  <a:pt x="1649957" y="328613"/>
                </a:lnTo>
                <a:lnTo>
                  <a:pt x="1649559" y="352822"/>
                </a:lnTo>
                <a:lnTo>
                  <a:pt x="1648765" y="365919"/>
                </a:lnTo>
                <a:lnTo>
                  <a:pt x="1647177" y="385763"/>
                </a:lnTo>
                <a:lnTo>
                  <a:pt x="1642413" y="436959"/>
                </a:lnTo>
                <a:lnTo>
                  <a:pt x="1640427" y="464344"/>
                </a:lnTo>
                <a:lnTo>
                  <a:pt x="1638839" y="490141"/>
                </a:lnTo>
                <a:lnTo>
                  <a:pt x="1638442" y="501650"/>
                </a:lnTo>
                <a:lnTo>
                  <a:pt x="1638045" y="511969"/>
                </a:lnTo>
                <a:lnTo>
                  <a:pt x="1638442" y="521494"/>
                </a:lnTo>
                <a:lnTo>
                  <a:pt x="1638839" y="529034"/>
                </a:lnTo>
                <a:lnTo>
                  <a:pt x="1640030" y="538559"/>
                </a:lnTo>
                <a:lnTo>
                  <a:pt x="1642016" y="546497"/>
                </a:lnTo>
                <a:lnTo>
                  <a:pt x="1644001" y="553244"/>
                </a:lnTo>
                <a:lnTo>
                  <a:pt x="1646780" y="558800"/>
                </a:lnTo>
                <a:lnTo>
                  <a:pt x="1649559" y="563959"/>
                </a:lnTo>
                <a:lnTo>
                  <a:pt x="1653133" y="569516"/>
                </a:lnTo>
                <a:lnTo>
                  <a:pt x="1656706" y="576659"/>
                </a:lnTo>
                <a:lnTo>
                  <a:pt x="1661074" y="584597"/>
                </a:lnTo>
                <a:lnTo>
                  <a:pt x="1664250" y="592534"/>
                </a:lnTo>
                <a:lnTo>
                  <a:pt x="1667029" y="600869"/>
                </a:lnTo>
                <a:lnTo>
                  <a:pt x="1669412" y="609600"/>
                </a:lnTo>
                <a:lnTo>
                  <a:pt x="1671397" y="618331"/>
                </a:lnTo>
                <a:lnTo>
                  <a:pt x="1672588" y="627459"/>
                </a:lnTo>
                <a:lnTo>
                  <a:pt x="1673382" y="636984"/>
                </a:lnTo>
                <a:lnTo>
                  <a:pt x="1673779" y="646113"/>
                </a:lnTo>
                <a:lnTo>
                  <a:pt x="1674176" y="655241"/>
                </a:lnTo>
                <a:lnTo>
                  <a:pt x="1673779" y="665163"/>
                </a:lnTo>
                <a:lnTo>
                  <a:pt x="1673382" y="674291"/>
                </a:lnTo>
                <a:lnTo>
                  <a:pt x="1671794" y="692547"/>
                </a:lnTo>
                <a:lnTo>
                  <a:pt x="1669412" y="710009"/>
                </a:lnTo>
                <a:lnTo>
                  <a:pt x="1666632" y="726678"/>
                </a:lnTo>
                <a:lnTo>
                  <a:pt x="1664647" y="735806"/>
                </a:lnTo>
                <a:lnTo>
                  <a:pt x="1662662" y="745728"/>
                </a:lnTo>
                <a:lnTo>
                  <a:pt x="1659883" y="755650"/>
                </a:lnTo>
                <a:lnTo>
                  <a:pt x="1656706" y="765572"/>
                </a:lnTo>
                <a:lnTo>
                  <a:pt x="1653133" y="775891"/>
                </a:lnTo>
                <a:lnTo>
                  <a:pt x="1649162" y="785416"/>
                </a:lnTo>
                <a:lnTo>
                  <a:pt x="1644795" y="793750"/>
                </a:lnTo>
                <a:lnTo>
                  <a:pt x="1642413" y="798116"/>
                </a:lnTo>
                <a:lnTo>
                  <a:pt x="1639633" y="802084"/>
                </a:lnTo>
                <a:lnTo>
                  <a:pt x="1636854" y="805656"/>
                </a:lnTo>
                <a:lnTo>
                  <a:pt x="1633678" y="808831"/>
                </a:lnTo>
                <a:lnTo>
                  <a:pt x="1630104" y="811609"/>
                </a:lnTo>
                <a:lnTo>
                  <a:pt x="1626531" y="814388"/>
                </a:lnTo>
                <a:lnTo>
                  <a:pt x="1618193" y="818753"/>
                </a:lnTo>
                <a:lnTo>
                  <a:pt x="1610252" y="823119"/>
                </a:lnTo>
                <a:lnTo>
                  <a:pt x="1602311" y="827881"/>
                </a:lnTo>
                <a:lnTo>
                  <a:pt x="1598341" y="830263"/>
                </a:lnTo>
                <a:lnTo>
                  <a:pt x="1593973" y="832644"/>
                </a:lnTo>
                <a:lnTo>
                  <a:pt x="1590797" y="835819"/>
                </a:lnTo>
                <a:lnTo>
                  <a:pt x="1587223" y="838994"/>
                </a:lnTo>
                <a:lnTo>
                  <a:pt x="1584444" y="842963"/>
                </a:lnTo>
                <a:lnTo>
                  <a:pt x="1581665" y="846931"/>
                </a:lnTo>
                <a:lnTo>
                  <a:pt x="1578489" y="854075"/>
                </a:lnTo>
                <a:lnTo>
                  <a:pt x="1576106" y="860822"/>
                </a:lnTo>
                <a:lnTo>
                  <a:pt x="1574121" y="867966"/>
                </a:lnTo>
                <a:lnTo>
                  <a:pt x="1572533" y="875506"/>
                </a:lnTo>
                <a:lnTo>
                  <a:pt x="1571342" y="883444"/>
                </a:lnTo>
                <a:lnTo>
                  <a:pt x="1570151" y="890984"/>
                </a:lnTo>
                <a:lnTo>
                  <a:pt x="1568959" y="906859"/>
                </a:lnTo>
                <a:lnTo>
                  <a:pt x="1568165" y="923131"/>
                </a:lnTo>
                <a:lnTo>
                  <a:pt x="1566974" y="939006"/>
                </a:lnTo>
                <a:lnTo>
                  <a:pt x="1565783" y="946944"/>
                </a:lnTo>
                <a:lnTo>
                  <a:pt x="1564989" y="954484"/>
                </a:lnTo>
                <a:lnTo>
                  <a:pt x="1563401" y="961628"/>
                </a:lnTo>
                <a:lnTo>
                  <a:pt x="1561415" y="969169"/>
                </a:lnTo>
                <a:lnTo>
                  <a:pt x="1558636" y="976709"/>
                </a:lnTo>
                <a:lnTo>
                  <a:pt x="1555460" y="983456"/>
                </a:lnTo>
                <a:lnTo>
                  <a:pt x="1551887" y="989409"/>
                </a:lnTo>
                <a:lnTo>
                  <a:pt x="1548313" y="995363"/>
                </a:lnTo>
                <a:lnTo>
                  <a:pt x="1544343" y="1000522"/>
                </a:lnTo>
                <a:lnTo>
                  <a:pt x="1539578" y="1005284"/>
                </a:lnTo>
                <a:lnTo>
                  <a:pt x="1531637" y="1014809"/>
                </a:lnTo>
                <a:lnTo>
                  <a:pt x="1527667" y="1019969"/>
                </a:lnTo>
                <a:lnTo>
                  <a:pt x="1524093" y="1025525"/>
                </a:lnTo>
                <a:lnTo>
                  <a:pt x="1520520" y="1031081"/>
                </a:lnTo>
                <a:lnTo>
                  <a:pt x="1517741" y="1037431"/>
                </a:lnTo>
                <a:lnTo>
                  <a:pt x="1514961" y="1044178"/>
                </a:lnTo>
                <a:lnTo>
                  <a:pt x="1512976" y="1052513"/>
                </a:lnTo>
                <a:lnTo>
                  <a:pt x="1510991" y="1061244"/>
                </a:lnTo>
                <a:lnTo>
                  <a:pt x="1510197" y="1070769"/>
                </a:lnTo>
                <a:lnTo>
                  <a:pt x="1561415" y="1078309"/>
                </a:lnTo>
                <a:lnTo>
                  <a:pt x="1576900" y="1111250"/>
                </a:lnTo>
                <a:lnTo>
                  <a:pt x="1585635" y="1129903"/>
                </a:lnTo>
                <a:lnTo>
                  <a:pt x="1596355" y="1149350"/>
                </a:lnTo>
                <a:lnTo>
                  <a:pt x="1601517" y="1158478"/>
                </a:lnTo>
                <a:lnTo>
                  <a:pt x="1606679" y="1168003"/>
                </a:lnTo>
                <a:lnTo>
                  <a:pt x="1612237" y="1176734"/>
                </a:lnTo>
                <a:lnTo>
                  <a:pt x="1617796" y="1184672"/>
                </a:lnTo>
                <a:lnTo>
                  <a:pt x="1624149" y="1192609"/>
                </a:lnTo>
                <a:lnTo>
                  <a:pt x="1629707" y="1198959"/>
                </a:lnTo>
                <a:lnTo>
                  <a:pt x="1635663" y="1204516"/>
                </a:lnTo>
                <a:lnTo>
                  <a:pt x="1641619" y="1209278"/>
                </a:lnTo>
                <a:lnTo>
                  <a:pt x="1721821" y="1231106"/>
                </a:lnTo>
                <a:lnTo>
                  <a:pt x="1793687" y="1261269"/>
                </a:lnTo>
                <a:lnTo>
                  <a:pt x="1867537" y="1292622"/>
                </a:lnTo>
                <a:lnTo>
                  <a:pt x="1941387" y="1324372"/>
                </a:lnTo>
                <a:lnTo>
                  <a:pt x="2013649" y="1354931"/>
                </a:lnTo>
                <a:lnTo>
                  <a:pt x="2029531" y="1361678"/>
                </a:lnTo>
                <a:lnTo>
                  <a:pt x="2046207" y="1367631"/>
                </a:lnTo>
                <a:lnTo>
                  <a:pt x="2079161" y="1379141"/>
                </a:lnTo>
                <a:lnTo>
                  <a:pt x="2095440" y="1385094"/>
                </a:lnTo>
                <a:lnTo>
                  <a:pt x="2112116" y="1391444"/>
                </a:lnTo>
                <a:lnTo>
                  <a:pt x="2127998" y="1397397"/>
                </a:lnTo>
                <a:lnTo>
                  <a:pt x="2143085" y="1404144"/>
                </a:lnTo>
                <a:lnTo>
                  <a:pt x="2150232" y="1407716"/>
                </a:lnTo>
                <a:lnTo>
                  <a:pt x="2157776" y="1411684"/>
                </a:lnTo>
                <a:lnTo>
                  <a:pt x="2164923" y="1416050"/>
                </a:lnTo>
                <a:lnTo>
                  <a:pt x="2171673" y="1420019"/>
                </a:lnTo>
                <a:lnTo>
                  <a:pt x="2178423" y="1424384"/>
                </a:lnTo>
                <a:lnTo>
                  <a:pt x="2184775" y="1429147"/>
                </a:lnTo>
                <a:lnTo>
                  <a:pt x="2191128" y="1433909"/>
                </a:lnTo>
                <a:lnTo>
                  <a:pt x="2196687" y="1439069"/>
                </a:lnTo>
                <a:lnTo>
                  <a:pt x="2202245" y="1445022"/>
                </a:lnTo>
                <a:lnTo>
                  <a:pt x="2207804" y="1450578"/>
                </a:lnTo>
                <a:lnTo>
                  <a:pt x="2212965" y="1456928"/>
                </a:lnTo>
                <a:lnTo>
                  <a:pt x="2217333" y="1463278"/>
                </a:lnTo>
                <a:lnTo>
                  <a:pt x="2221700" y="1470422"/>
                </a:lnTo>
                <a:lnTo>
                  <a:pt x="2225274" y="1477566"/>
                </a:lnTo>
                <a:lnTo>
                  <a:pt x="2228847" y="1485503"/>
                </a:lnTo>
                <a:lnTo>
                  <a:pt x="2232023" y="1493441"/>
                </a:lnTo>
                <a:lnTo>
                  <a:pt x="2232023" y="1519634"/>
                </a:lnTo>
                <a:lnTo>
                  <a:pt x="2232817" y="1552178"/>
                </a:lnTo>
                <a:lnTo>
                  <a:pt x="2234406" y="1628378"/>
                </a:lnTo>
                <a:lnTo>
                  <a:pt x="2235597" y="1668859"/>
                </a:lnTo>
                <a:lnTo>
                  <a:pt x="2236391" y="1708150"/>
                </a:lnTo>
                <a:lnTo>
                  <a:pt x="2236788" y="1745059"/>
                </a:lnTo>
                <a:lnTo>
                  <a:pt x="2236391" y="1778000"/>
                </a:lnTo>
                <a:lnTo>
                  <a:pt x="374650" y="1778000"/>
                </a:lnTo>
                <a:lnTo>
                  <a:pt x="374650" y="1745059"/>
                </a:lnTo>
                <a:lnTo>
                  <a:pt x="374650" y="1708150"/>
                </a:lnTo>
                <a:lnTo>
                  <a:pt x="375444" y="1668859"/>
                </a:lnTo>
                <a:lnTo>
                  <a:pt x="376238" y="1628378"/>
                </a:lnTo>
                <a:lnTo>
                  <a:pt x="377826" y="1552178"/>
                </a:lnTo>
                <a:lnTo>
                  <a:pt x="378620" y="1519634"/>
                </a:lnTo>
                <a:lnTo>
                  <a:pt x="379017" y="1493441"/>
                </a:lnTo>
                <a:lnTo>
                  <a:pt x="381797" y="1485503"/>
                </a:lnTo>
                <a:lnTo>
                  <a:pt x="385370" y="1477566"/>
                </a:lnTo>
                <a:lnTo>
                  <a:pt x="389341" y="1470422"/>
                </a:lnTo>
                <a:lnTo>
                  <a:pt x="393311" y="1463278"/>
                </a:lnTo>
                <a:lnTo>
                  <a:pt x="398076" y="1456928"/>
                </a:lnTo>
                <a:lnTo>
                  <a:pt x="403237" y="1450578"/>
                </a:lnTo>
                <a:lnTo>
                  <a:pt x="408399" y="1445022"/>
                </a:lnTo>
                <a:lnTo>
                  <a:pt x="413957" y="1439069"/>
                </a:lnTo>
                <a:lnTo>
                  <a:pt x="419516" y="1433909"/>
                </a:lnTo>
                <a:lnTo>
                  <a:pt x="425869" y="1429147"/>
                </a:lnTo>
                <a:lnTo>
                  <a:pt x="432618" y="1424384"/>
                </a:lnTo>
                <a:lnTo>
                  <a:pt x="438971" y="1420019"/>
                </a:lnTo>
                <a:lnTo>
                  <a:pt x="445721" y="1416050"/>
                </a:lnTo>
                <a:lnTo>
                  <a:pt x="452868" y="1411684"/>
                </a:lnTo>
                <a:lnTo>
                  <a:pt x="460412" y="1407716"/>
                </a:lnTo>
                <a:lnTo>
                  <a:pt x="467558" y="1404144"/>
                </a:lnTo>
                <a:lnTo>
                  <a:pt x="482646" y="1397397"/>
                </a:lnTo>
                <a:lnTo>
                  <a:pt x="498925" y="1391444"/>
                </a:lnTo>
                <a:lnTo>
                  <a:pt x="515204" y="1385094"/>
                </a:lnTo>
                <a:lnTo>
                  <a:pt x="531483" y="1379141"/>
                </a:lnTo>
                <a:lnTo>
                  <a:pt x="564437" y="1367631"/>
                </a:lnTo>
                <a:lnTo>
                  <a:pt x="581113" y="1361678"/>
                </a:lnTo>
                <a:lnTo>
                  <a:pt x="597392" y="1354931"/>
                </a:lnTo>
                <a:lnTo>
                  <a:pt x="669257" y="1324372"/>
                </a:lnTo>
                <a:lnTo>
                  <a:pt x="743504" y="1292622"/>
                </a:lnTo>
                <a:lnTo>
                  <a:pt x="817354" y="1261269"/>
                </a:lnTo>
                <a:lnTo>
                  <a:pt x="888822" y="1231106"/>
                </a:lnTo>
                <a:lnTo>
                  <a:pt x="969025" y="1209278"/>
                </a:lnTo>
                <a:lnTo>
                  <a:pt x="974981" y="1204516"/>
                </a:lnTo>
                <a:lnTo>
                  <a:pt x="980937" y="1198959"/>
                </a:lnTo>
                <a:lnTo>
                  <a:pt x="986892" y="1192609"/>
                </a:lnTo>
                <a:lnTo>
                  <a:pt x="992848" y="1184672"/>
                </a:lnTo>
                <a:lnTo>
                  <a:pt x="998407" y="1176734"/>
                </a:lnTo>
                <a:lnTo>
                  <a:pt x="1003965" y="1168003"/>
                </a:lnTo>
                <a:lnTo>
                  <a:pt x="1009524" y="1158478"/>
                </a:lnTo>
                <a:lnTo>
                  <a:pt x="1015083" y="1149350"/>
                </a:lnTo>
                <a:lnTo>
                  <a:pt x="1025009" y="1129903"/>
                </a:lnTo>
                <a:lnTo>
                  <a:pt x="1034141" y="1111250"/>
                </a:lnTo>
                <a:lnTo>
                  <a:pt x="1049228" y="1078309"/>
                </a:lnTo>
                <a:lnTo>
                  <a:pt x="1087345" y="1068784"/>
                </a:lnTo>
                <a:lnTo>
                  <a:pt x="1085359" y="1060450"/>
                </a:lnTo>
                <a:lnTo>
                  <a:pt x="1082977" y="1053306"/>
                </a:lnTo>
                <a:lnTo>
                  <a:pt x="1080595" y="1046163"/>
                </a:lnTo>
                <a:lnTo>
                  <a:pt x="1077419" y="1040209"/>
                </a:lnTo>
                <a:lnTo>
                  <a:pt x="1074242" y="1034653"/>
                </a:lnTo>
                <a:lnTo>
                  <a:pt x="1071066" y="1029891"/>
                </a:lnTo>
                <a:lnTo>
                  <a:pt x="1067492" y="1025525"/>
                </a:lnTo>
                <a:lnTo>
                  <a:pt x="1063125" y="1020763"/>
                </a:lnTo>
                <a:lnTo>
                  <a:pt x="1055978" y="1012825"/>
                </a:lnTo>
                <a:lnTo>
                  <a:pt x="1048434" y="1004491"/>
                </a:lnTo>
                <a:lnTo>
                  <a:pt x="1045258" y="1000125"/>
                </a:lnTo>
                <a:lnTo>
                  <a:pt x="1042082" y="995363"/>
                </a:lnTo>
                <a:lnTo>
                  <a:pt x="1038905" y="989409"/>
                </a:lnTo>
                <a:lnTo>
                  <a:pt x="1036523" y="983456"/>
                </a:lnTo>
                <a:lnTo>
                  <a:pt x="1022229" y="830659"/>
                </a:lnTo>
                <a:lnTo>
                  <a:pt x="1021832" y="831056"/>
                </a:lnTo>
                <a:lnTo>
                  <a:pt x="1020641" y="831056"/>
                </a:lnTo>
                <a:lnTo>
                  <a:pt x="1016671" y="830659"/>
                </a:lnTo>
                <a:lnTo>
                  <a:pt x="1010715" y="829469"/>
                </a:lnTo>
                <a:lnTo>
                  <a:pt x="1003965" y="828278"/>
                </a:lnTo>
                <a:lnTo>
                  <a:pt x="990863" y="824309"/>
                </a:lnTo>
                <a:lnTo>
                  <a:pt x="985701" y="822325"/>
                </a:lnTo>
                <a:lnTo>
                  <a:pt x="982525" y="821134"/>
                </a:lnTo>
                <a:lnTo>
                  <a:pt x="978157" y="817959"/>
                </a:lnTo>
                <a:lnTo>
                  <a:pt x="973790" y="814388"/>
                </a:lnTo>
                <a:lnTo>
                  <a:pt x="969819" y="810419"/>
                </a:lnTo>
                <a:lnTo>
                  <a:pt x="966246" y="805656"/>
                </a:lnTo>
                <a:lnTo>
                  <a:pt x="962673" y="800497"/>
                </a:lnTo>
                <a:lnTo>
                  <a:pt x="959496" y="794941"/>
                </a:lnTo>
                <a:lnTo>
                  <a:pt x="956717" y="788988"/>
                </a:lnTo>
                <a:lnTo>
                  <a:pt x="953541" y="783034"/>
                </a:lnTo>
                <a:lnTo>
                  <a:pt x="951158" y="776684"/>
                </a:lnTo>
                <a:lnTo>
                  <a:pt x="948776" y="769541"/>
                </a:lnTo>
                <a:lnTo>
                  <a:pt x="944409" y="755253"/>
                </a:lnTo>
                <a:lnTo>
                  <a:pt x="941232" y="740172"/>
                </a:lnTo>
                <a:lnTo>
                  <a:pt x="938056" y="724694"/>
                </a:lnTo>
                <a:lnTo>
                  <a:pt x="935674" y="708819"/>
                </a:lnTo>
                <a:lnTo>
                  <a:pt x="934085" y="693341"/>
                </a:lnTo>
                <a:lnTo>
                  <a:pt x="932497" y="677466"/>
                </a:lnTo>
                <a:lnTo>
                  <a:pt x="931306" y="662781"/>
                </a:lnTo>
                <a:lnTo>
                  <a:pt x="929321" y="635000"/>
                </a:lnTo>
                <a:lnTo>
                  <a:pt x="926939" y="611981"/>
                </a:lnTo>
                <a:lnTo>
                  <a:pt x="926939" y="607616"/>
                </a:lnTo>
                <a:lnTo>
                  <a:pt x="927733" y="603250"/>
                </a:lnTo>
                <a:lnTo>
                  <a:pt x="929321" y="598884"/>
                </a:lnTo>
                <a:lnTo>
                  <a:pt x="931306" y="594519"/>
                </a:lnTo>
                <a:lnTo>
                  <a:pt x="935674" y="585391"/>
                </a:lnTo>
                <a:lnTo>
                  <a:pt x="940835" y="575866"/>
                </a:lnTo>
                <a:lnTo>
                  <a:pt x="943217" y="570706"/>
                </a:lnTo>
                <a:lnTo>
                  <a:pt x="945600" y="565150"/>
                </a:lnTo>
                <a:lnTo>
                  <a:pt x="947585" y="559594"/>
                </a:lnTo>
                <a:lnTo>
                  <a:pt x="949173" y="553641"/>
                </a:lnTo>
                <a:lnTo>
                  <a:pt x="950364" y="547291"/>
                </a:lnTo>
                <a:lnTo>
                  <a:pt x="950761" y="539750"/>
                </a:lnTo>
                <a:lnTo>
                  <a:pt x="950364" y="532606"/>
                </a:lnTo>
                <a:lnTo>
                  <a:pt x="949173" y="524669"/>
                </a:lnTo>
                <a:lnTo>
                  <a:pt x="944409" y="500856"/>
                </a:lnTo>
                <a:lnTo>
                  <a:pt x="940438" y="477441"/>
                </a:lnTo>
                <a:lnTo>
                  <a:pt x="937262" y="454422"/>
                </a:lnTo>
                <a:lnTo>
                  <a:pt x="934880" y="432197"/>
                </a:lnTo>
                <a:lnTo>
                  <a:pt x="933291" y="410766"/>
                </a:lnTo>
                <a:lnTo>
                  <a:pt x="932100" y="389334"/>
                </a:lnTo>
                <a:lnTo>
                  <a:pt x="931703" y="368300"/>
                </a:lnTo>
                <a:lnTo>
                  <a:pt x="932100" y="348059"/>
                </a:lnTo>
                <a:lnTo>
                  <a:pt x="932894" y="328613"/>
                </a:lnTo>
                <a:lnTo>
                  <a:pt x="934483" y="309563"/>
                </a:lnTo>
                <a:lnTo>
                  <a:pt x="936468" y="290909"/>
                </a:lnTo>
                <a:lnTo>
                  <a:pt x="939247" y="273447"/>
                </a:lnTo>
                <a:lnTo>
                  <a:pt x="942423" y="255984"/>
                </a:lnTo>
                <a:lnTo>
                  <a:pt x="946394" y="239713"/>
                </a:lnTo>
                <a:lnTo>
                  <a:pt x="950761" y="223441"/>
                </a:lnTo>
                <a:lnTo>
                  <a:pt x="956320" y="207566"/>
                </a:lnTo>
                <a:lnTo>
                  <a:pt x="961482" y="193278"/>
                </a:lnTo>
                <a:lnTo>
                  <a:pt x="967437" y="178991"/>
                </a:lnTo>
                <a:lnTo>
                  <a:pt x="973790" y="165497"/>
                </a:lnTo>
                <a:lnTo>
                  <a:pt x="980937" y="152400"/>
                </a:lnTo>
                <a:lnTo>
                  <a:pt x="988481" y="140494"/>
                </a:lnTo>
                <a:lnTo>
                  <a:pt x="996421" y="129381"/>
                </a:lnTo>
                <a:lnTo>
                  <a:pt x="1004362" y="118269"/>
                </a:lnTo>
                <a:lnTo>
                  <a:pt x="1013494" y="108347"/>
                </a:lnTo>
                <a:lnTo>
                  <a:pt x="1022229" y="99219"/>
                </a:lnTo>
                <a:lnTo>
                  <a:pt x="1031758" y="90091"/>
                </a:lnTo>
                <a:lnTo>
                  <a:pt x="1041685" y="82550"/>
                </a:lnTo>
                <a:lnTo>
                  <a:pt x="1051611" y="75406"/>
                </a:lnTo>
                <a:lnTo>
                  <a:pt x="1061934" y="68659"/>
                </a:lnTo>
                <a:lnTo>
                  <a:pt x="1073051" y="63103"/>
                </a:lnTo>
                <a:lnTo>
                  <a:pt x="1084168" y="58341"/>
                </a:lnTo>
                <a:lnTo>
                  <a:pt x="1095683" y="53975"/>
                </a:lnTo>
                <a:lnTo>
                  <a:pt x="1112358" y="47228"/>
                </a:lnTo>
                <a:lnTo>
                  <a:pt x="1131019" y="40084"/>
                </a:lnTo>
                <a:lnTo>
                  <a:pt x="1150872" y="32544"/>
                </a:lnTo>
                <a:lnTo>
                  <a:pt x="1171915" y="25400"/>
                </a:lnTo>
                <a:lnTo>
                  <a:pt x="1194547" y="18653"/>
                </a:lnTo>
                <a:lnTo>
                  <a:pt x="1206458" y="15875"/>
                </a:lnTo>
                <a:lnTo>
                  <a:pt x="1218369" y="12303"/>
                </a:lnTo>
                <a:lnTo>
                  <a:pt x="1230281" y="9525"/>
                </a:lnTo>
                <a:lnTo>
                  <a:pt x="1242986" y="7144"/>
                </a:lnTo>
                <a:lnTo>
                  <a:pt x="1255294" y="5159"/>
                </a:lnTo>
                <a:lnTo>
                  <a:pt x="1268397" y="3175"/>
                </a:lnTo>
                <a:lnTo>
                  <a:pt x="1281102" y="1588"/>
                </a:lnTo>
                <a:lnTo>
                  <a:pt x="1294602" y="794"/>
                </a:lnTo>
                <a:lnTo>
                  <a:pt x="1307704" y="0"/>
                </a:lnTo>
                <a:close/>
              </a:path>
            </a:pathLst>
          </a:custGeom>
          <a:solidFill>
            <a:srgbClr val="3876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770305" y="3116167"/>
            <a:ext cx="3052126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770305" y="4847496"/>
            <a:ext cx="3052126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3067" y="4847496"/>
            <a:ext cx="3052126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9252" y="3116168"/>
            <a:ext cx="3052126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85815" y="1988727"/>
            <a:ext cx="3052126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此处添加详细文本描述，建议与标题相关并符合整体语言风格，语言描述尽量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endParaRPr lang="en-US" altLang="zh-CN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839413" y="3244569"/>
            <a:ext cx="52432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spc="600" dirty="0">
                <a:solidFill>
                  <a:srgbClr val="387600"/>
                </a:solidFill>
                <a:latin typeface="+mn-lt"/>
                <a:ea typeface="+mn-ea"/>
                <a:cs typeface="+mn-ea"/>
                <a:sym typeface="+mn-lt"/>
              </a:rPr>
              <a:t>市场透视</a:t>
            </a:r>
            <a:endParaRPr lang="zh-CN" altLang="en-US" sz="4000" spc="600" dirty="0">
              <a:solidFill>
                <a:srgbClr val="3876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516030" y="4001495"/>
            <a:ext cx="589004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We have many PowerPoint 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templates</a:t>
            </a:r>
            <a:r>
              <a:rPr lang="en-US" altLang="zh-CN" sz="1400" dirty="0">
                <a:latin typeface="+mn-lt"/>
                <a:ea typeface="+mn-ea"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96286" y="1662780"/>
            <a:ext cx="2929530" cy="186204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11500" dirty="0">
                <a:solidFill>
                  <a:srgbClr val="387600"/>
                </a:solidFill>
                <a:cs typeface="+mn-ea"/>
                <a:sym typeface="+mn-lt"/>
              </a:rPr>
              <a:t>02</a:t>
            </a:r>
            <a:endParaRPr lang="zh-CN" altLang="en-US" sz="11500" dirty="0">
              <a:solidFill>
                <a:srgbClr val="3876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9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8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c86b541b-c5ac-45a9-bcde-68219a4ed5aa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vnbpxfe">
      <a:majorFont>
        <a:latin typeface="微软雅黑 Light"/>
        <a:ea typeface="微软雅黑 Light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3825</Words>
  <Application>WPS 演示</Application>
  <PresentationFormat>宽屏</PresentationFormat>
  <Paragraphs>354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inpin heiti</vt:lpstr>
      <vt:lpstr>微软雅黑</vt:lpstr>
      <vt:lpstr>Calibri</vt:lpstr>
      <vt:lpstr>Kontrapunkt Bob Bold</vt:lpstr>
      <vt:lpstr>微软雅黑 Light</vt:lpstr>
      <vt:lpstr>Arial Unicode MS</vt:lpstr>
      <vt:lpstr>Lato Light</vt:lpstr>
      <vt:lpstr>Segoe Print</vt:lpstr>
      <vt:lpstr>MS PGothic</vt:lpstr>
      <vt:lpstr>Arial</vt:lpstr>
      <vt:lpstr>汉仪中圆简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餐厅商业计划书</dc:title>
  <dc:creator>第一PPT</dc:creator>
  <cp:keywords>www.1ppt.com</cp:keywords>
  <dc:description>www.1ppt.com</dc:description>
  <cp:lastModifiedBy>吴为</cp:lastModifiedBy>
  <cp:revision>18</cp:revision>
  <dcterms:created xsi:type="dcterms:W3CDTF">2017-10-03T03:55:00Z</dcterms:created>
  <dcterms:modified xsi:type="dcterms:W3CDTF">2023-03-14T06:12:36Z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4C2B82E6BA0F4A6CA5B5BA18F8F35BBC</vt:lpwstr>
  </property>
  <property fmtid="{D5CDD505-2E9C-101B-9397-08002B2CF9AE}" pid="3" name="KSOProductBuildVer">
    <vt:lpwstr>2052-11.1.0.13703</vt:lpwstr>
  </property>
</Properties>
</file>