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43"/>
  </p:handoutMasterIdLst>
  <p:sldIdLst>
    <p:sldId id="256" r:id="rId4"/>
    <p:sldId id="258" r:id="rId6"/>
    <p:sldId id="259" r:id="rId7"/>
    <p:sldId id="286" r:id="rId8"/>
    <p:sldId id="287" r:id="rId9"/>
    <p:sldId id="261" r:id="rId10"/>
    <p:sldId id="288" r:id="rId11"/>
    <p:sldId id="289" r:id="rId12"/>
    <p:sldId id="257" r:id="rId13"/>
    <p:sldId id="269" r:id="rId14"/>
    <p:sldId id="267" r:id="rId15"/>
    <p:sldId id="270" r:id="rId16"/>
    <p:sldId id="284" r:id="rId17"/>
    <p:sldId id="290" r:id="rId18"/>
    <p:sldId id="263" r:id="rId19"/>
    <p:sldId id="291" r:id="rId20"/>
    <p:sldId id="292" r:id="rId21"/>
    <p:sldId id="293" r:id="rId22"/>
    <p:sldId id="294" r:id="rId23"/>
    <p:sldId id="274" r:id="rId24"/>
    <p:sldId id="295" r:id="rId25"/>
    <p:sldId id="296" r:id="rId26"/>
    <p:sldId id="282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271" r:id="rId38"/>
    <p:sldId id="278" r:id="rId39"/>
    <p:sldId id="307" r:id="rId40"/>
    <p:sldId id="308" r:id="rId41"/>
    <p:sldId id="285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6B1F"/>
    <a:srgbClr val="FF8050"/>
    <a:srgbClr val="F4B183"/>
    <a:srgbClr val="9CD5CB"/>
    <a:srgbClr val="B5554D"/>
    <a:srgbClr val="F8CBAD"/>
    <a:srgbClr val="5BB9AA"/>
    <a:srgbClr val="A9D18E"/>
    <a:srgbClr val="FFC000"/>
    <a:srgbClr val="96D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8" autoAdjust="0"/>
    <p:restoredTop sz="94660"/>
  </p:normalViewPr>
  <p:slideViewPr>
    <p:cSldViewPr snapToGrid="0">
      <p:cViewPr>
        <p:scale>
          <a:sx n="100" d="100"/>
          <a:sy n="100" d="100"/>
        </p:scale>
        <p:origin x="102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D0E6D-A224-4FE7-96E7-B9D73B2BA2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2D1CA-73D4-4AF3-BA21-B443727B6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4"/>
          <p:cNvSpPr txBox="1"/>
          <p:nvPr userDrawn="1"/>
        </p:nvSpPr>
        <p:spPr>
          <a:xfrm>
            <a:off x="2698601" y="6071233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2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朗黑体" panose="00000800000000000000" charset="-122"/>
              </a:defRPr>
            </a:lvl1pPr>
          </a:lstStyle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朗黑体" panose="000008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朗黑体" panose="00000800000000000000" charset="-122"/>
              </a:defRPr>
            </a:lvl1pPr>
          </a:lstStyle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200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朗黑体" panose="00000800000000000000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朗黑体" panose="00000800000000000000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朗黑体" panose="00000800000000000000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朗黑体" panose="00000800000000000000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朗黑体" panose="00000800000000000000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朗黑体" panose="00000800000000000000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7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4.emf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18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7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7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2.emf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emf"/><Relationship Id="rId3" Type="http://schemas.openxmlformats.org/officeDocument/2006/relationships/image" Target="../media/image2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emf"/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758097" y="1943906"/>
            <a:ext cx="64299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800" b="1" spc="300" dirty="0">
                <a:solidFill>
                  <a:srgbClr val="FF8050"/>
                </a:solidFill>
                <a:cs typeface="+mn-ea"/>
                <a:sym typeface="+mn-lt"/>
              </a:rPr>
              <a:t>3-6</a:t>
            </a:r>
            <a:r>
              <a:rPr lang="zh-CN" altLang="en-US" sz="4800" b="1" spc="300" dirty="0">
                <a:solidFill>
                  <a:srgbClr val="FF8050"/>
                </a:solidFill>
                <a:cs typeface="+mn-ea"/>
                <a:sym typeface="+mn-lt"/>
              </a:rPr>
              <a:t>岁儿童学习与发展</a:t>
            </a:r>
            <a:endParaRPr lang="en-US" altLang="zh-CN" sz="4800" b="1" spc="300" dirty="0">
              <a:solidFill>
                <a:srgbClr val="FF8050"/>
              </a:solidFill>
              <a:cs typeface="+mn-ea"/>
              <a:sym typeface="+mn-lt"/>
            </a:endParaRPr>
          </a:p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spc="300" dirty="0">
                <a:solidFill>
                  <a:srgbClr val="D96B1F"/>
                </a:solidFill>
                <a:cs typeface="+mn-ea"/>
                <a:sym typeface="+mn-lt"/>
              </a:rPr>
              <a:t>指南培训</a:t>
            </a:r>
            <a:endParaRPr lang="zh-CN" altLang="en-US" sz="4800" b="1" spc="3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150625" y="3831487"/>
            <a:ext cx="5644909" cy="18454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444562" y="395570"/>
            <a:ext cx="780704" cy="8827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23293" y="5369223"/>
            <a:ext cx="780704" cy="8827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4324" y="5810621"/>
            <a:ext cx="780704" cy="8827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2962" y="3710569"/>
            <a:ext cx="780704" cy="8827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733281" y="1140558"/>
            <a:ext cx="780704" cy="882796"/>
          </a:xfrm>
          <a:prstGeom prst="rect">
            <a:avLst/>
          </a:prstGeom>
        </p:spPr>
      </p:pic>
    </p:spTree>
  </p:cSld>
  <p:clrMapOvr>
    <a:masterClrMapping/>
  </p:clrMapOvr>
  <p:transition spd="slow" advTm="2000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4999195" y="1340480"/>
            <a:ext cx="2592731" cy="1226319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D96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五边形 31"/>
          <p:cNvSpPr/>
          <p:nvPr/>
        </p:nvSpPr>
        <p:spPr>
          <a:xfrm flipH="1">
            <a:off x="6530619" y="2441186"/>
            <a:ext cx="4911411" cy="3077947"/>
          </a:xfrm>
          <a:prstGeom prst="homePlate">
            <a:avLst>
              <a:gd name="adj" fmla="val 21973"/>
            </a:avLst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823666" y="2441186"/>
            <a:ext cx="3273313" cy="3077947"/>
          </a:xfrm>
          <a:prstGeom prst="homePlate">
            <a:avLst>
              <a:gd name="adj" fmla="val 21973"/>
            </a:avLst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677546" y="4926856"/>
            <a:ext cx="2451687" cy="197468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28421" y="2556126"/>
            <a:ext cx="2488097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刘老师用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指南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对自己班里的幼儿做了评量之后，说：“我班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的幼儿都通过了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指南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，这下子我轻松了，以后我的任务就是让那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40%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的没通过的不合格的幼儿达标了。”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571" y="1953640"/>
            <a:ext cx="2637753" cy="3433266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269946" y="2550035"/>
            <a:ext cx="3857477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小班张老师与大班的刘老师在一起议论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指南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的内容。张老师说：“啊，你看，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指南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社会领域要求你们大班‘活动时能与同伴分工合作’，我们小班还没有这要求，再过两年我们也要培养‘合作’了。”大班刘老师说：“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9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月份开学后，我就会让小朋友在游戏时分工合作的。”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指南定位：问题出在哪？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17" name="文本框 25"/>
          <p:cNvSpPr txBox="1"/>
          <p:nvPr/>
        </p:nvSpPr>
        <p:spPr>
          <a:xfrm>
            <a:off x="5370363" y="1674193"/>
            <a:ext cx="1850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800" b="1" dirty="0">
                <a:solidFill>
                  <a:srgbClr val="FF8050"/>
                </a:solidFill>
                <a:cs typeface="+mn-ea"/>
                <a:sym typeface="+mn-lt"/>
              </a:rPr>
              <a:t>你怎么看？</a:t>
            </a:r>
            <a:endParaRPr lang="zh-CN" altLang="en-US" sz="28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87355" y="1563005"/>
            <a:ext cx="4879613" cy="2054416"/>
          </a:xfrm>
          <a:prstGeom prst="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66968" y="3617421"/>
            <a:ext cx="4878000" cy="2054416"/>
          </a:xfrm>
          <a:prstGeom prst="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指南定位：指南理解注意点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55860" y="2206668"/>
            <a:ext cx="4965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是发展指南，不是发展标准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是全面发展，不是全体发展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27323" y="4229130"/>
            <a:ext cx="455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是发展目标，不是活动目标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是教育建议，不是活动要求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5192" y="2128416"/>
            <a:ext cx="5032423" cy="50324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402640" y="738010"/>
            <a:ext cx="3113933" cy="24312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770913" y="1541975"/>
            <a:ext cx="780704" cy="882796"/>
          </a:xfrm>
          <a:prstGeom prst="rect">
            <a:avLst/>
          </a:prstGeom>
        </p:spPr>
      </p:pic>
    </p:spTree>
  </p:cSld>
  <p:clrMapOvr>
    <a:masterClrMapping/>
  </p:clrMapOvr>
  <p:transition spd="slow" advTm="2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grpSp>
        <p:nvGrpSpPr>
          <p:cNvPr id="22" name="Group 4"/>
          <p:cNvGrpSpPr/>
          <p:nvPr/>
        </p:nvGrpSpPr>
        <p:grpSpPr>
          <a:xfrm>
            <a:off x="4173538" y="1349808"/>
            <a:ext cx="2547938" cy="4048126"/>
            <a:chOff x="4173538" y="1820863"/>
            <a:chExt cx="2547938" cy="4048126"/>
          </a:xfrm>
          <a:solidFill>
            <a:srgbClr val="FF8050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4173538" y="2146301"/>
              <a:ext cx="1968500" cy="3722688"/>
            </a:xfrm>
            <a:custGeom>
              <a:avLst/>
              <a:gdLst>
                <a:gd name="T0" fmla="*/ 564 w 907"/>
                <a:gd name="T1" fmla="*/ 1635 h 1715"/>
                <a:gd name="T2" fmla="*/ 633 w 907"/>
                <a:gd name="T3" fmla="*/ 1436 h 1715"/>
                <a:gd name="T4" fmla="*/ 280 w 907"/>
                <a:gd name="T5" fmla="*/ 886 h 1715"/>
                <a:gd name="T6" fmla="*/ 885 w 907"/>
                <a:gd name="T7" fmla="*/ 280 h 1715"/>
                <a:gd name="T8" fmla="*/ 907 w 907"/>
                <a:gd name="T9" fmla="*/ 281 h 1715"/>
                <a:gd name="T10" fmla="*/ 907 w 907"/>
                <a:gd name="T11" fmla="*/ 1 h 1715"/>
                <a:gd name="T12" fmla="*/ 885 w 907"/>
                <a:gd name="T13" fmla="*/ 0 h 1715"/>
                <a:gd name="T14" fmla="*/ 259 w 907"/>
                <a:gd name="T15" fmla="*/ 260 h 1715"/>
                <a:gd name="T16" fmla="*/ 0 w 907"/>
                <a:gd name="T17" fmla="*/ 886 h 1715"/>
                <a:gd name="T18" fmla="*/ 259 w 907"/>
                <a:gd name="T19" fmla="*/ 1512 h 1715"/>
                <a:gd name="T20" fmla="*/ 574 w 907"/>
                <a:gd name="T21" fmla="*/ 1715 h 1715"/>
                <a:gd name="T22" fmla="*/ 564 w 907"/>
                <a:gd name="T23" fmla="*/ 1635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7" h="1715">
                  <a:moveTo>
                    <a:pt x="564" y="1635"/>
                  </a:moveTo>
                  <a:cubicBezTo>
                    <a:pt x="564" y="1560"/>
                    <a:pt x="590" y="1491"/>
                    <a:pt x="633" y="1436"/>
                  </a:cubicBezTo>
                  <a:cubicBezTo>
                    <a:pt x="425" y="1340"/>
                    <a:pt x="280" y="1130"/>
                    <a:pt x="280" y="886"/>
                  </a:cubicBezTo>
                  <a:cubicBezTo>
                    <a:pt x="280" y="552"/>
                    <a:pt x="551" y="280"/>
                    <a:pt x="885" y="280"/>
                  </a:cubicBezTo>
                  <a:cubicBezTo>
                    <a:pt x="892" y="280"/>
                    <a:pt x="900" y="280"/>
                    <a:pt x="907" y="281"/>
                  </a:cubicBezTo>
                  <a:cubicBezTo>
                    <a:pt x="907" y="1"/>
                    <a:pt x="907" y="1"/>
                    <a:pt x="907" y="1"/>
                  </a:cubicBezTo>
                  <a:cubicBezTo>
                    <a:pt x="900" y="0"/>
                    <a:pt x="892" y="0"/>
                    <a:pt x="885" y="0"/>
                  </a:cubicBezTo>
                  <a:cubicBezTo>
                    <a:pt x="648" y="0"/>
                    <a:pt x="426" y="92"/>
                    <a:pt x="259" y="260"/>
                  </a:cubicBezTo>
                  <a:cubicBezTo>
                    <a:pt x="92" y="427"/>
                    <a:pt x="0" y="649"/>
                    <a:pt x="0" y="886"/>
                  </a:cubicBezTo>
                  <a:cubicBezTo>
                    <a:pt x="0" y="1122"/>
                    <a:pt x="92" y="1345"/>
                    <a:pt x="259" y="1512"/>
                  </a:cubicBezTo>
                  <a:cubicBezTo>
                    <a:pt x="350" y="1603"/>
                    <a:pt x="457" y="1671"/>
                    <a:pt x="574" y="1715"/>
                  </a:cubicBezTo>
                  <a:cubicBezTo>
                    <a:pt x="567" y="1689"/>
                    <a:pt x="564" y="1663"/>
                    <a:pt x="564" y="16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5465763" y="1820863"/>
              <a:ext cx="1255713" cy="12541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5" name="Group 5"/>
          <p:cNvGrpSpPr/>
          <p:nvPr/>
        </p:nvGrpSpPr>
        <p:grpSpPr>
          <a:xfrm>
            <a:off x="5465763" y="1797483"/>
            <a:ext cx="2549525" cy="4054475"/>
            <a:chOff x="5465763" y="2268538"/>
            <a:chExt cx="2549525" cy="4054475"/>
          </a:xfrm>
          <a:solidFill>
            <a:srgbClr val="FF8050"/>
          </a:solidFill>
        </p:grpSpPr>
        <p:sp>
          <p:nvSpPr>
            <p:cNvPr id="26" name="Freeform 6"/>
            <p:cNvSpPr/>
            <p:nvPr/>
          </p:nvSpPr>
          <p:spPr bwMode="auto">
            <a:xfrm>
              <a:off x="5915025" y="2268538"/>
              <a:ext cx="2100263" cy="3721100"/>
            </a:xfrm>
            <a:custGeom>
              <a:avLst/>
              <a:gdLst>
                <a:gd name="T0" fmla="*/ 708 w 967"/>
                <a:gd name="T1" fmla="*/ 204 h 1715"/>
                <a:gd name="T2" fmla="*/ 392 w 967"/>
                <a:gd name="T3" fmla="*/ 0 h 1715"/>
                <a:gd name="T4" fmla="*/ 403 w 967"/>
                <a:gd name="T5" fmla="*/ 83 h 1715"/>
                <a:gd name="T6" fmla="*/ 336 w 967"/>
                <a:gd name="T7" fmla="*/ 280 h 1715"/>
                <a:gd name="T8" fmla="*/ 687 w 967"/>
                <a:gd name="T9" fmla="*/ 830 h 1715"/>
                <a:gd name="T10" fmla="*/ 82 w 967"/>
                <a:gd name="T11" fmla="*/ 1435 h 1715"/>
                <a:gd name="T12" fmla="*/ 0 w 967"/>
                <a:gd name="T13" fmla="*/ 1430 h 1715"/>
                <a:gd name="T14" fmla="*/ 0 w 967"/>
                <a:gd name="T15" fmla="*/ 1711 h 1715"/>
                <a:gd name="T16" fmla="*/ 82 w 967"/>
                <a:gd name="T17" fmla="*/ 1715 h 1715"/>
                <a:gd name="T18" fmla="*/ 708 w 967"/>
                <a:gd name="T19" fmla="*/ 1456 h 1715"/>
                <a:gd name="T20" fmla="*/ 967 w 967"/>
                <a:gd name="T21" fmla="*/ 830 h 1715"/>
                <a:gd name="T22" fmla="*/ 708 w 967"/>
                <a:gd name="T23" fmla="*/ 204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7" h="1715">
                  <a:moveTo>
                    <a:pt x="708" y="204"/>
                  </a:moveTo>
                  <a:cubicBezTo>
                    <a:pt x="617" y="112"/>
                    <a:pt x="510" y="44"/>
                    <a:pt x="392" y="0"/>
                  </a:cubicBezTo>
                  <a:cubicBezTo>
                    <a:pt x="399" y="26"/>
                    <a:pt x="403" y="54"/>
                    <a:pt x="403" y="83"/>
                  </a:cubicBezTo>
                  <a:cubicBezTo>
                    <a:pt x="403" y="157"/>
                    <a:pt x="378" y="226"/>
                    <a:pt x="336" y="280"/>
                  </a:cubicBezTo>
                  <a:cubicBezTo>
                    <a:pt x="543" y="376"/>
                    <a:pt x="687" y="586"/>
                    <a:pt x="687" y="830"/>
                  </a:cubicBezTo>
                  <a:cubicBezTo>
                    <a:pt x="687" y="1164"/>
                    <a:pt x="416" y="1435"/>
                    <a:pt x="82" y="1435"/>
                  </a:cubicBezTo>
                  <a:cubicBezTo>
                    <a:pt x="54" y="1435"/>
                    <a:pt x="27" y="1433"/>
                    <a:pt x="0" y="1430"/>
                  </a:cubicBezTo>
                  <a:cubicBezTo>
                    <a:pt x="0" y="1711"/>
                    <a:pt x="0" y="1711"/>
                    <a:pt x="0" y="1711"/>
                  </a:cubicBezTo>
                  <a:cubicBezTo>
                    <a:pt x="27" y="1714"/>
                    <a:pt x="55" y="1715"/>
                    <a:pt x="82" y="1715"/>
                  </a:cubicBezTo>
                  <a:cubicBezTo>
                    <a:pt x="319" y="1715"/>
                    <a:pt x="541" y="1623"/>
                    <a:pt x="708" y="1456"/>
                  </a:cubicBezTo>
                  <a:cubicBezTo>
                    <a:pt x="875" y="1289"/>
                    <a:pt x="967" y="1066"/>
                    <a:pt x="967" y="830"/>
                  </a:cubicBezTo>
                  <a:cubicBezTo>
                    <a:pt x="967" y="593"/>
                    <a:pt x="875" y="371"/>
                    <a:pt x="708" y="2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65763" y="5067300"/>
              <a:ext cx="1255713" cy="12557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8" name="Oval 9"/>
          <p:cNvSpPr>
            <a:spLocks noChangeArrowheads="1"/>
          </p:cNvSpPr>
          <p:nvPr/>
        </p:nvSpPr>
        <p:spPr bwMode="auto">
          <a:xfrm>
            <a:off x="5613400" y="1497445"/>
            <a:ext cx="960438" cy="960438"/>
          </a:xfrm>
          <a:prstGeom prst="ellipse">
            <a:avLst/>
          </a:prstGeom>
          <a:solidFill>
            <a:srgbClr val="F8CB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9" name="Oval 10"/>
          <p:cNvSpPr>
            <a:spLocks noChangeArrowheads="1"/>
          </p:cNvSpPr>
          <p:nvPr/>
        </p:nvSpPr>
        <p:spPr bwMode="auto">
          <a:xfrm>
            <a:off x="5613400" y="4743883"/>
            <a:ext cx="960438" cy="96043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A19574"/>
              </a:solidFill>
              <a:cs typeface="+mn-ea"/>
              <a:sym typeface="+mn-lt"/>
            </a:endParaRPr>
          </a:p>
        </p:txBody>
      </p:sp>
      <p:sp>
        <p:nvSpPr>
          <p:cNvPr id="30" name="TextBox 16"/>
          <p:cNvSpPr txBox="1"/>
          <p:nvPr/>
        </p:nvSpPr>
        <p:spPr>
          <a:xfrm rot="16200000">
            <a:off x="4109593" y="3276753"/>
            <a:ext cx="1476000" cy="57600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科学保教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17"/>
          <p:cNvSpPr txBox="1"/>
          <p:nvPr/>
        </p:nvSpPr>
        <p:spPr>
          <a:xfrm rot="5400000">
            <a:off x="6610351" y="3276753"/>
            <a:ext cx="1476000" cy="57600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和谐发展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24"/>
          <p:cNvSpPr txBox="1">
            <a:spLocks noChangeAspect="1"/>
          </p:cNvSpPr>
          <p:nvPr/>
        </p:nvSpPr>
        <p:spPr>
          <a:xfrm>
            <a:off x="5854065" y="1743190"/>
            <a:ext cx="467995" cy="46799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25"/>
          <p:cNvSpPr txBox="1">
            <a:spLocks noChangeAspect="1"/>
          </p:cNvSpPr>
          <p:nvPr/>
        </p:nvSpPr>
        <p:spPr>
          <a:xfrm>
            <a:off x="5854237" y="4997785"/>
            <a:ext cx="468000" cy="468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ru-RU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8316913" y="3274980"/>
            <a:ext cx="3312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8050"/>
                </a:solidFill>
                <a:cs typeface="+mn-ea"/>
                <a:sym typeface="+mn-lt"/>
              </a:rPr>
              <a:t>建立合理期望</a:t>
            </a:r>
            <a:endParaRPr lang="id-ID" sz="24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708769" y="3303142"/>
            <a:ext cx="3163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FF8050"/>
                </a:solidFill>
                <a:cs typeface="+mn-ea"/>
                <a:sym typeface="+mn-lt"/>
              </a:rPr>
              <a:t>了解规律特点</a:t>
            </a:r>
            <a:endParaRPr lang="id-ID" sz="24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指南定位：指南理解注意点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2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4635" y="1845462"/>
            <a:ext cx="6567988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延展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什么才是一个人发展中最重要的？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b="1" dirty="0">
              <a:solidFill>
                <a:srgbClr val="FF960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1988年，75名诺贝尔奖获得者在巴黎聚会。有人问一位诺贝尔奖金获得者：“您在哪所大学、哪个实验室学到了您认为最主要的东西呢？”</a:t>
            </a:r>
            <a:endParaRPr lang="en-US" altLang="zh-CN" sz="16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这位白发苍苍的学者答道：“是在幼儿园。”“在幼儿园学到些什么呢？”“把自己的东西分一半给小伙伴们；不是自己的东西不拿；东西要放整齐；吃饭前要洗手；做错了事情要表示歉意；午饭后要休息；要仔细观察周围的大自然。从根本上说，我学到的全部东西就是这些。”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1621" y="1510844"/>
            <a:ext cx="7356159" cy="4088378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66" y="3233202"/>
            <a:ext cx="2313985" cy="36247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4635" y="1845462"/>
            <a:ext cx="656798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延展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霍金言论带来的思考</a:t>
            </a:r>
            <a:endParaRPr lang="zh-CN" altLang="en-US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b="1" dirty="0">
              <a:solidFill>
                <a:srgbClr val="FF960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如果科学知识仍以现在的速度增长的话，到</a:t>
            </a:r>
            <a:r>
              <a:rPr lang="en-US" altLang="zh-CN" sz="1600" dirty="0">
                <a:cs typeface="+mn-ea"/>
                <a:sym typeface="+mn-lt"/>
              </a:rPr>
              <a:t>2600</a:t>
            </a:r>
            <a:r>
              <a:rPr lang="zh-CN" altLang="en-US" sz="1600" dirty="0">
                <a:cs typeface="+mn-ea"/>
                <a:sym typeface="+mn-lt"/>
              </a:rPr>
              <a:t>年，“如果你将新书依次摆放的话，你要以每小时</a:t>
            </a:r>
            <a:r>
              <a:rPr lang="en-US" altLang="zh-CN" sz="1600" dirty="0">
                <a:cs typeface="+mn-ea"/>
                <a:sym typeface="+mn-lt"/>
              </a:rPr>
              <a:t>90</a:t>
            </a:r>
            <a:r>
              <a:rPr lang="zh-CN" altLang="en-US" sz="1600" dirty="0">
                <a:cs typeface="+mn-ea"/>
                <a:sym typeface="+mn-lt"/>
              </a:rPr>
              <a:t>英里的速度行走才能跟上新书出版的速度。当然，到那时，电子书籍可能取代目前的纸质书籍。即使这样，如果科学知识仍按这种几何级数的速度增长的话，在我所研究的理论物理领域，每秒就有</a:t>
            </a:r>
            <a:r>
              <a:rPr lang="en-US" altLang="zh-CN" sz="1600" dirty="0">
                <a:cs typeface="+mn-ea"/>
                <a:sym typeface="+mn-lt"/>
              </a:rPr>
              <a:t>10</a:t>
            </a:r>
            <a:r>
              <a:rPr lang="zh-CN" altLang="en-US" sz="1600" dirty="0">
                <a:cs typeface="+mn-ea"/>
                <a:sym typeface="+mn-lt"/>
              </a:rPr>
              <a:t>页的信息增加，而人们根本来不及阅读这些内容。”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1621" y="1510844"/>
            <a:ext cx="7356159" cy="3553598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66" y="3233202"/>
            <a:ext cx="2313985" cy="36247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94826" y="4771756"/>
            <a:ext cx="2397174" cy="208624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952034" y="2113297"/>
            <a:ext cx="2044359" cy="2044359"/>
            <a:chOff x="4952034" y="2113297"/>
            <a:chExt cx="2044359" cy="2044359"/>
          </a:xfrm>
          <a:solidFill>
            <a:srgbClr val="FF8050">
              <a:alpha val="50000"/>
            </a:srgbClr>
          </a:solidFill>
        </p:grpSpPr>
        <p:sp>
          <p:nvSpPr>
            <p:cNvPr id="12" name="椭圆 11"/>
            <p:cNvSpPr/>
            <p:nvPr/>
          </p:nvSpPr>
          <p:spPr>
            <a:xfrm>
              <a:off x="4952034" y="2113297"/>
              <a:ext cx="2044359" cy="20443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8050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24960" y="2513692"/>
              <a:ext cx="15288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以幼儿为本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8408" y="3534462"/>
            <a:ext cx="2044359" cy="2044359"/>
            <a:chOff x="4128408" y="3534462"/>
            <a:chExt cx="2044359" cy="2044359"/>
          </a:xfrm>
          <a:solidFill>
            <a:srgbClr val="FF8050">
              <a:alpha val="50000"/>
            </a:srgbClr>
          </a:solidFill>
        </p:grpSpPr>
        <p:sp>
          <p:nvSpPr>
            <p:cNvPr id="15" name="椭圆 14"/>
            <p:cNvSpPr/>
            <p:nvPr/>
          </p:nvSpPr>
          <p:spPr>
            <a:xfrm>
              <a:off x="4128408" y="3534462"/>
              <a:ext cx="2044359" cy="20443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1140" y="4111958"/>
              <a:ext cx="15288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构建的学习观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36899" y="3499507"/>
            <a:ext cx="2172849" cy="2044359"/>
            <a:chOff x="5836899" y="3499507"/>
            <a:chExt cx="2172849" cy="2044359"/>
          </a:xfrm>
          <a:solidFill>
            <a:srgbClr val="F8CBAD"/>
          </a:solidFill>
        </p:grpSpPr>
        <p:sp>
          <p:nvSpPr>
            <p:cNvPr id="21" name="椭圆 20"/>
            <p:cNvSpPr/>
            <p:nvPr/>
          </p:nvSpPr>
          <p:spPr>
            <a:xfrm>
              <a:off x="5836899" y="3499507"/>
              <a:ext cx="2044359" cy="2044359"/>
            </a:xfrm>
            <a:prstGeom prst="ellipse">
              <a:avLst/>
            </a:prstGeom>
            <a:solidFill>
              <a:srgbClr val="FF8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80891" y="4151342"/>
              <a:ext cx="152885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家园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合作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" name="直接箭头连接符 7"/>
          <p:cNvCxnSpPr>
            <a:stCxn id="12" idx="6"/>
          </p:cNvCxnSpPr>
          <p:nvPr/>
        </p:nvCxnSpPr>
        <p:spPr>
          <a:xfrm flipV="1">
            <a:off x="6996393" y="3135476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3546029" y="4527612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指南定位：三个理念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7668427" y="1788244"/>
            <a:ext cx="42527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尊重幼儿主体性；    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尊重幼儿兴趣需要；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想象和创造；           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尊重幼儿发展规律；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-97623" y="4340224"/>
            <a:ext cx="3717147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幼儿是学习主动者；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学习中幼儿自主建构；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教师是积极支持者；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5799222" y="3173539"/>
            <a:ext cx="2044359" cy="2044359"/>
          </a:xfrm>
          <a:prstGeom prst="ellipse">
            <a:avLst/>
          </a:prstGeom>
          <a:solidFill>
            <a:srgbClr val="FF805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799222" y="1468873"/>
            <a:ext cx="2044359" cy="2044359"/>
          </a:xfrm>
          <a:prstGeom prst="ellipse">
            <a:avLst/>
          </a:prstGeom>
          <a:solidFill>
            <a:srgbClr val="FF805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28408" y="1468873"/>
            <a:ext cx="2044359" cy="2044359"/>
          </a:xfrm>
          <a:prstGeom prst="ellipse">
            <a:avLst/>
          </a:prstGeom>
          <a:solidFill>
            <a:srgbClr val="FF805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94826" y="4771756"/>
            <a:ext cx="2397174" cy="208624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73117" y="2006947"/>
            <a:ext cx="1528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整体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发展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28408" y="3179620"/>
            <a:ext cx="2044359" cy="2044359"/>
          </a:xfrm>
          <a:prstGeom prst="ellipse">
            <a:avLst/>
          </a:prstGeom>
          <a:solidFill>
            <a:srgbClr val="FF805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814" y="3757116"/>
            <a:ext cx="10125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学习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品质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80892" y="3796500"/>
            <a:ext cx="936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学习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方式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822520" y="2558378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3546029" y="4172770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指南实践：四个原则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8525796" y="2311439"/>
            <a:ext cx="2610778" cy="72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幼儿发展有阶段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理解尊重差异性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1026343" y="3985382"/>
            <a:ext cx="241852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主动认真并专注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敢于</a:t>
            </a:r>
            <a:r>
              <a:rPr lang="zh-CN" altLang="en-US" sz="1600" b="1" dirty="0">
                <a:solidFill>
                  <a:srgbClr val="000000"/>
                </a:solidFill>
                <a:cs typeface="+mn-ea"/>
                <a:sym typeface="+mn-lt"/>
              </a:rPr>
              <a:t>探究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不畏难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主动创造乐想象</a:t>
            </a:r>
            <a:endParaRPr lang="zh-CN" altLang="en-US" sz="1600" i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71438" y="2014000"/>
            <a:ext cx="1528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个性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差异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7843581" y="4166844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3546029" y="2558378"/>
            <a:ext cx="58105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91570" y="2337087"/>
            <a:ext cx="2653294" cy="72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幼儿发展是整体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r"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领域目标互</a:t>
            </a:r>
            <a:r>
              <a:rPr lang="zh-CN" altLang="en-US" sz="1600" b="1" dirty="0">
                <a:solidFill>
                  <a:srgbClr val="000000"/>
                </a:solidFill>
                <a:cs typeface="+mn-ea"/>
                <a:sym typeface="+mn-lt"/>
              </a:rPr>
              <a:t>渗透</a:t>
            </a:r>
            <a:endParaRPr lang="zh-CN" altLang="en-US" sz="16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8525796" y="3952041"/>
            <a:ext cx="261077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000000"/>
                </a:solidFill>
                <a:cs typeface="+mn-ea"/>
                <a:sym typeface="+mn-lt"/>
              </a:rPr>
              <a:t>直接经验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为基础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生活游戏中进行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感知操作体验重</a:t>
            </a:r>
            <a:endParaRPr lang="en-US" altLang="zh-CN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sp>
        <p:nvSpPr>
          <p:cNvPr id="28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指南实施：五个关键点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32" name="任意多边形 125956"/>
          <p:cNvSpPr/>
          <p:nvPr/>
        </p:nvSpPr>
        <p:spPr>
          <a:xfrm>
            <a:off x="3420226" y="1974257"/>
            <a:ext cx="4819264" cy="4090096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7982"/>
                </a:moveTo>
                <a:lnTo>
                  <a:pt x="10800" y="17982"/>
                </a:lnTo>
                <a:lnTo>
                  <a:pt x="10800" y="21600"/>
                </a:lnTo>
                <a:close/>
              </a:path>
            </a:pathLst>
          </a:custGeom>
          <a:solidFill>
            <a:srgbClr val="728AC8">
              <a:alpha val="50195"/>
            </a:srgb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20226" y="1974257"/>
            <a:ext cx="4819264" cy="4090096"/>
            <a:chOff x="3897897" y="1974257"/>
            <a:chExt cx="4819264" cy="4090096"/>
          </a:xfrm>
        </p:grpSpPr>
        <p:sp>
          <p:nvSpPr>
            <p:cNvPr id="35" name="任意多边形 125955"/>
            <p:cNvSpPr/>
            <p:nvPr/>
          </p:nvSpPr>
          <p:spPr>
            <a:xfrm>
              <a:off x="3897897" y="1974257"/>
              <a:ext cx="4819264" cy="409009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3969" y="13019"/>
                  </a:moveTo>
                  <a:cubicBezTo>
                    <a:pt x="3740" y="12322"/>
                    <a:pt x="3617" y="11575"/>
                    <a:pt x="3617" y="10800"/>
                  </a:cubicBezTo>
                  <a:cubicBezTo>
                    <a:pt x="3617" y="6833"/>
                    <a:pt x="6832" y="3618"/>
                    <a:pt x="10799" y="3618"/>
                  </a:cubicBezTo>
                  <a:cubicBezTo>
                    <a:pt x="14766" y="3618"/>
                    <a:pt x="17981" y="6833"/>
                    <a:pt x="17981" y="10800"/>
                  </a:cubicBezTo>
                  <a:cubicBezTo>
                    <a:pt x="17981" y="11576"/>
                    <a:pt x="17858" y="12323"/>
                    <a:pt x="17631" y="13021"/>
                  </a:cubicBezTo>
                  <a:lnTo>
                    <a:pt x="21071" y="14137"/>
                  </a:lnTo>
                  <a:cubicBezTo>
                    <a:pt x="21415" y="13088"/>
                    <a:pt x="21600" y="11966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1966"/>
                    <a:pt x="185" y="13090"/>
                    <a:pt x="527" y="14142"/>
                  </a:cubicBezTo>
                  <a:close/>
                </a:path>
              </a:pathLst>
            </a:custGeom>
            <a:solidFill>
              <a:srgbClr val="9CD5CB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任意多边形 125957"/>
            <p:cNvSpPr/>
            <p:nvPr/>
          </p:nvSpPr>
          <p:spPr>
            <a:xfrm>
              <a:off x="3897897" y="1974257"/>
              <a:ext cx="4819264" cy="409009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17630" y="13019"/>
                  </a:moveTo>
                  <a:cubicBezTo>
                    <a:pt x="16696" y="15901"/>
                    <a:pt x="13991" y="17982"/>
                    <a:pt x="10800" y="17982"/>
                  </a:cubicBezTo>
                  <a:cubicBezTo>
                    <a:pt x="7609" y="17982"/>
                    <a:pt x="4903" y="15901"/>
                    <a:pt x="3969" y="13023"/>
                  </a:cubicBezTo>
                  <a:lnTo>
                    <a:pt x="528" y="14137"/>
                  </a:lnTo>
                  <a:cubicBezTo>
                    <a:pt x="1933" y="18471"/>
                    <a:pt x="6001" y="21600"/>
                    <a:pt x="10799" y="21600"/>
                  </a:cubicBezTo>
                  <a:cubicBezTo>
                    <a:pt x="15598" y="21600"/>
                    <a:pt x="19666" y="18470"/>
                    <a:pt x="21073" y="1414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6" name="矩形 125962"/>
          <p:cNvSpPr/>
          <p:nvPr/>
        </p:nvSpPr>
        <p:spPr>
          <a:xfrm>
            <a:off x="4260324" y="2272707"/>
            <a:ext cx="543615" cy="4613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1" name="圆角矩形 125960"/>
          <p:cNvSpPr/>
          <p:nvPr/>
        </p:nvSpPr>
        <p:spPr>
          <a:xfrm>
            <a:off x="4964968" y="1411501"/>
            <a:ext cx="1729780" cy="146806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805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圆角矩形 125963"/>
          <p:cNvSpPr/>
          <p:nvPr/>
        </p:nvSpPr>
        <p:spPr>
          <a:xfrm>
            <a:off x="5012537" y="1451873"/>
            <a:ext cx="1634642" cy="1387316"/>
          </a:xfrm>
          <a:prstGeom prst="roundRect">
            <a:avLst>
              <a:gd name="adj" fmla="val 50000"/>
            </a:avLst>
          </a:prstGeom>
          <a:solidFill>
            <a:srgbClr val="F4B183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4" name="矩形 125964"/>
          <p:cNvSpPr/>
          <p:nvPr/>
        </p:nvSpPr>
        <p:spPr>
          <a:xfrm>
            <a:off x="5028153" y="1677817"/>
            <a:ext cx="1594265" cy="9809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语言重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125967"/>
          <p:cNvSpPr/>
          <p:nvPr/>
        </p:nvSpPr>
        <p:spPr>
          <a:xfrm>
            <a:off x="6855776" y="2272707"/>
            <a:ext cx="543615" cy="4613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圆角矩形 125965"/>
          <p:cNvSpPr/>
          <p:nvPr/>
        </p:nvSpPr>
        <p:spPr>
          <a:xfrm>
            <a:off x="7064735" y="2706248"/>
            <a:ext cx="1729780" cy="146806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805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圆角矩形 125968"/>
          <p:cNvSpPr/>
          <p:nvPr/>
        </p:nvSpPr>
        <p:spPr>
          <a:xfrm>
            <a:off x="7112304" y="2746619"/>
            <a:ext cx="1634642" cy="1387316"/>
          </a:xfrm>
          <a:prstGeom prst="roundRect">
            <a:avLst>
              <a:gd name="adj" fmla="val 50000"/>
            </a:avLst>
          </a:prstGeom>
          <a:solidFill>
            <a:srgbClr val="F4B183"/>
          </a:solidFill>
          <a:ln w="9525" cap="flat" cmpd="sng">
            <a:solidFill>
              <a:srgbClr val="FFE6CB">
                <a:alpha val="89018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矩形 125969"/>
          <p:cNvSpPr/>
          <p:nvPr/>
        </p:nvSpPr>
        <p:spPr>
          <a:xfrm>
            <a:off x="7278864" y="2890617"/>
            <a:ext cx="1338887" cy="109931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ts val="2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科学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重探究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2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应用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矩形 125972"/>
          <p:cNvSpPr/>
          <p:nvPr/>
        </p:nvSpPr>
        <p:spPr>
          <a:xfrm>
            <a:off x="7657816" y="4367651"/>
            <a:ext cx="543615" cy="4613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2" name="圆角矩形 125970"/>
          <p:cNvSpPr/>
          <p:nvPr/>
        </p:nvSpPr>
        <p:spPr>
          <a:xfrm>
            <a:off x="6262695" y="4801191"/>
            <a:ext cx="1729780" cy="1468060"/>
          </a:xfrm>
          <a:prstGeom prst="roundRect">
            <a:avLst>
              <a:gd name="adj" fmla="val 50000"/>
            </a:avLst>
          </a:prstGeom>
          <a:solidFill>
            <a:srgbClr val="FFFFFF">
              <a:alpha val="89018"/>
            </a:srgbClr>
          </a:solidFill>
          <a:ln w="9525" cap="flat" cmpd="sng">
            <a:solidFill>
              <a:srgbClr val="FF805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圆角矩形 125973"/>
          <p:cNvSpPr/>
          <p:nvPr/>
        </p:nvSpPr>
        <p:spPr>
          <a:xfrm>
            <a:off x="6310264" y="4841563"/>
            <a:ext cx="1634642" cy="1387316"/>
          </a:xfrm>
          <a:prstGeom prst="roundRect">
            <a:avLst>
              <a:gd name="adj" fmla="val 50000"/>
            </a:avLst>
          </a:prstGeom>
          <a:solidFill>
            <a:srgbClr val="F4B183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矩形 125974"/>
          <p:cNvSpPr/>
          <p:nvPr/>
        </p:nvSpPr>
        <p:spPr>
          <a:xfrm>
            <a:off x="6437438" y="5082238"/>
            <a:ext cx="1428750" cy="9809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艺术重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表现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125977"/>
          <p:cNvSpPr/>
          <p:nvPr/>
        </p:nvSpPr>
        <p:spPr>
          <a:xfrm>
            <a:off x="5558050" y="5662397"/>
            <a:ext cx="543615" cy="46136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5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7" name="圆角矩形 125975"/>
          <p:cNvSpPr/>
          <p:nvPr/>
        </p:nvSpPr>
        <p:spPr>
          <a:xfrm>
            <a:off x="3667242" y="4801191"/>
            <a:ext cx="1729780" cy="146806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805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8" name="圆角矩形 125978"/>
          <p:cNvSpPr/>
          <p:nvPr/>
        </p:nvSpPr>
        <p:spPr>
          <a:xfrm>
            <a:off x="3714810" y="4841563"/>
            <a:ext cx="1634642" cy="1387316"/>
          </a:xfrm>
          <a:prstGeom prst="roundRect">
            <a:avLst>
              <a:gd name="adj" fmla="val 50000"/>
            </a:avLst>
          </a:prstGeom>
          <a:solidFill>
            <a:srgbClr val="F4B183"/>
          </a:solidFill>
          <a:ln w="9525" cap="flat" cmpd="sng">
            <a:noFill/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9" name="矩形 125979"/>
          <p:cNvSpPr/>
          <p:nvPr/>
        </p:nvSpPr>
        <p:spPr>
          <a:xfrm>
            <a:off x="3823121" y="5082238"/>
            <a:ext cx="1428749" cy="98098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社会重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体验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865202" y="2706248"/>
            <a:ext cx="1729780" cy="1468060"/>
            <a:chOff x="3342873" y="2706248"/>
            <a:chExt cx="1729780" cy="1468060"/>
          </a:xfrm>
        </p:grpSpPr>
        <p:sp>
          <p:nvSpPr>
            <p:cNvPr id="71" name="圆角矩形 125980"/>
            <p:cNvSpPr/>
            <p:nvPr/>
          </p:nvSpPr>
          <p:spPr>
            <a:xfrm>
              <a:off x="3342873" y="2706248"/>
              <a:ext cx="1729780" cy="146806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accent2">
                  <a:lumMod val="60000"/>
                  <a:lumOff val="40000"/>
                </a:schemeClr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圆角矩形 125983"/>
            <p:cNvSpPr/>
            <p:nvPr/>
          </p:nvSpPr>
          <p:spPr>
            <a:xfrm>
              <a:off x="3390442" y="2746619"/>
              <a:ext cx="1634642" cy="1387316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noFill/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矩形 125984"/>
            <p:cNvSpPr/>
            <p:nvPr/>
          </p:nvSpPr>
          <p:spPr>
            <a:xfrm>
              <a:off x="3522067" y="3007774"/>
              <a:ext cx="1371389" cy="9809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健康重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落实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71953" y="1952155"/>
            <a:ext cx="2460358" cy="39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600" dirty="0">
                <a:cs typeface="+mn-ea"/>
                <a:sym typeface="+mn-lt"/>
              </a:rPr>
              <a:t>过早识字，机械记忆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6469" y="3229577"/>
            <a:ext cx="1262236" cy="72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过度保护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包办代替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6469" y="5244083"/>
            <a:ext cx="1604290" cy="391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600" dirty="0">
                <a:cs typeface="+mn-ea"/>
                <a:sym typeface="+mn-lt"/>
              </a:rPr>
              <a:t>重宣讲告知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89444" y="2788532"/>
            <a:ext cx="1867902" cy="391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重知识，偏灌输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89444" y="3538952"/>
            <a:ext cx="1667716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提前小学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强化训练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89444" y="5223286"/>
            <a:ext cx="1867902" cy="724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统一有余</a:t>
            </a:r>
            <a:endParaRPr lang="en-US" altLang="zh-CN" sz="1600" dirty="0">
              <a:cs typeface="+mn-ea"/>
              <a:sym typeface="+mn-lt"/>
            </a:endParaRPr>
          </a:p>
          <a:p>
            <a:pPr fontAlgn="base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cs typeface="+mn-ea"/>
                <a:sym typeface="+mn-lt"/>
              </a:rPr>
              <a:t>技能训练</a:t>
            </a: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80" name="直接箭头连接符 79"/>
          <p:cNvCxnSpPr/>
          <p:nvPr/>
        </p:nvCxnSpPr>
        <p:spPr>
          <a:xfrm flipH="1" flipV="1">
            <a:off x="2911097" y="2150896"/>
            <a:ext cx="2101441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箭头连接符 80"/>
          <p:cNvCxnSpPr/>
          <p:nvPr/>
        </p:nvCxnSpPr>
        <p:spPr>
          <a:xfrm flipH="1" flipV="1">
            <a:off x="1962612" y="3444419"/>
            <a:ext cx="893870" cy="1"/>
          </a:xfrm>
          <a:prstGeom prst="straightConnector1">
            <a:avLst/>
          </a:prstGeom>
          <a:ln>
            <a:solidFill>
              <a:srgbClr val="F4B18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/>
          <p:nvPr/>
        </p:nvCxnSpPr>
        <p:spPr>
          <a:xfrm flipH="1">
            <a:off x="2141240" y="5450897"/>
            <a:ext cx="1539714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箭头连接符 82"/>
          <p:cNvCxnSpPr/>
          <p:nvPr/>
        </p:nvCxnSpPr>
        <p:spPr>
          <a:xfrm flipV="1">
            <a:off x="8794514" y="3372981"/>
            <a:ext cx="625274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419788" y="2968725"/>
            <a:ext cx="0" cy="775466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箭头连接符 83"/>
          <p:cNvCxnSpPr/>
          <p:nvPr/>
        </p:nvCxnSpPr>
        <p:spPr>
          <a:xfrm>
            <a:off x="9419788" y="2968726"/>
            <a:ext cx="447336" cy="0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 flipV="1">
            <a:off x="9419788" y="3748722"/>
            <a:ext cx="447336" cy="2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/>
          <p:nvPr/>
        </p:nvCxnSpPr>
        <p:spPr>
          <a:xfrm flipV="1">
            <a:off x="8040044" y="5468148"/>
            <a:ext cx="1827080" cy="1"/>
          </a:xfrm>
          <a:prstGeom prst="straightConnector1">
            <a:avLst/>
          </a:prstGeom>
          <a:ln>
            <a:solidFill>
              <a:srgbClr val="FF8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图片 8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981590" y="112010"/>
            <a:ext cx="780704" cy="88279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1136046" y="1144012"/>
            <a:ext cx="605782" cy="68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052" y="3985146"/>
            <a:ext cx="2323748" cy="2872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85841" y="1845462"/>
            <a:ext cx="4905783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课例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：转起来（中班）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分析课例：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cs typeface="+mn-ea"/>
                <a:sym typeface="+mn-lt"/>
              </a:rPr>
              <a:t>幼儿是如何探究的？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cs typeface="+mn-ea"/>
                <a:sym typeface="+mn-lt"/>
              </a:rPr>
              <a:t>  该活动从哪些方面体现了哪些指南精神</a:t>
            </a:r>
            <a:r>
              <a:rPr lang="en-US" altLang="zh-CN" sz="1600" dirty="0">
                <a:cs typeface="+mn-ea"/>
                <a:sym typeface="+mn-lt"/>
              </a:rPr>
              <a:t>?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cs typeface="+mn-ea"/>
                <a:sym typeface="+mn-lt"/>
              </a:rPr>
              <a:t>  给我们带来哪些启示</a:t>
            </a:r>
            <a:r>
              <a:rPr lang="en-US" altLang="zh-CN" sz="1600" dirty="0">
                <a:cs typeface="+mn-ea"/>
                <a:sym typeface="+mn-lt"/>
              </a:rPr>
              <a:t>?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9110" y="1510844"/>
            <a:ext cx="5580696" cy="322492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指南实施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674" y="3233202"/>
            <a:ext cx="2313985" cy="36247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155245" y="3305525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F8050"/>
                </a:solidFill>
                <a:cs typeface="+mn-ea"/>
                <a:sym typeface="+mn-lt"/>
              </a:rPr>
              <a:t>指南实践原则</a:t>
            </a:r>
            <a:endParaRPr lang="zh-CN" altLang="en-US" sz="48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60046" y="2350803"/>
            <a:ext cx="6687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F8050"/>
                </a:solidFill>
                <a:cs typeface="+mn-ea"/>
                <a:sym typeface="+mn-lt"/>
              </a:rPr>
              <a:t>2</a:t>
            </a:r>
            <a:endParaRPr lang="zh-CN" altLang="en-US" sz="72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40357" y="2813059"/>
            <a:ext cx="623643" cy="14761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080001" y="2813059"/>
            <a:ext cx="623643" cy="14761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876" y="843303"/>
            <a:ext cx="2047500" cy="1507500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/>
          <p:nvPr/>
        </p:nvSpPr>
        <p:spPr>
          <a:xfrm>
            <a:off x="376918" y="976820"/>
            <a:ext cx="58981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923605" y="2284142"/>
            <a:ext cx="4610795" cy="716988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23605" y="3454889"/>
            <a:ext cx="4610795" cy="716988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923605" y="4625637"/>
            <a:ext cx="4610795" cy="716988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3037" y="75331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8050"/>
                </a:solidFill>
                <a:cs typeface="+mn-ea"/>
                <a:sym typeface="+mn-lt"/>
              </a:rPr>
              <a:t>目录</a:t>
            </a:r>
            <a:endParaRPr lang="zh-CN" altLang="en-US" sz="72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23645" y="2356712"/>
            <a:ext cx="2379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、指南定位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3645" y="3517335"/>
            <a:ext cx="3318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、指南实践原则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3645" y="4713066"/>
            <a:ext cx="3331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、指南实践思路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4809" y="4742094"/>
            <a:ext cx="1734960" cy="21449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444562" y="395570"/>
            <a:ext cx="780704" cy="8827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4440" y="1635840"/>
            <a:ext cx="2576250" cy="47362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974" y="3262230"/>
            <a:ext cx="2313985" cy="3624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:circle/>
      </p:transition>
    </mc:Choice>
    <mc:Fallback>
      <p:transition spd="slow" advTm="2000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070338" y="1339144"/>
            <a:ext cx="4076536" cy="4076536"/>
          </a:xfrm>
          <a:prstGeom prst="ellipse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87721" y="213177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426042" y="2899944"/>
            <a:ext cx="3130629" cy="295444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873289" y="1299145"/>
            <a:ext cx="1041614" cy="1041614"/>
            <a:chOff x="4500799" y="1032259"/>
            <a:chExt cx="1041614" cy="1041614"/>
          </a:xfrm>
        </p:grpSpPr>
        <p:sp>
          <p:nvSpPr>
            <p:cNvPr id="29" name="椭圆 28"/>
            <p:cNvSpPr/>
            <p:nvPr/>
          </p:nvSpPr>
          <p:spPr>
            <a:xfrm>
              <a:off x="4500799" y="103225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36111" y="1228723"/>
              <a:ext cx="5453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37603" y="2863464"/>
            <a:ext cx="1041614" cy="1041614"/>
            <a:chOff x="5364426" y="2004949"/>
            <a:chExt cx="1041614" cy="1041614"/>
          </a:xfrm>
        </p:grpSpPr>
        <p:sp>
          <p:nvSpPr>
            <p:cNvPr id="32" name="椭圆 31"/>
            <p:cNvSpPr/>
            <p:nvPr/>
          </p:nvSpPr>
          <p:spPr>
            <a:xfrm>
              <a:off x="5364426" y="200494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542030" y="2175220"/>
              <a:ext cx="6174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11162" y="4502271"/>
            <a:ext cx="1041614" cy="1041614"/>
            <a:chOff x="4861724" y="4240023"/>
            <a:chExt cx="1041614" cy="1041614"/>
          </a:xfrm>
        </p:grpSpPr>
        <p:sp>
          <p:nvSpPr>
            <p:cNvPr id="35" name="椭圆 34"/>
            <p:cNvSpPr/>
            <p:nvPr/>
          </p:nvSpPr>
          <p:spPr>
            <a:xfrm>
              <a:off x="4861724" y="4240023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042439" y="4471496"/>
              <a:ext cx="615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213855" y="1535842"/>
            <a:ext cx="393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积极主动探究</a:t>
            </a:r>
            <a:endParaRPr lang="en-US" altLang="zh-CN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73660" y="3144427"/>
            <a:ext cx="393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操作中与材料互动中建构经验</a:t>
            </a:r>
            <a:endParaRPr lang="en-US" altLang="zh-CN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87940" y="4777826"/>
            <a:ext cx="3809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经历了观察、思考、操作、得出结论、表达等一系列探究过程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56671" y="2263396"/>
            <a:ext cx="800219" cy="2125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FF8050"/>
                </a:solidFill>
                <a:cs typeface="+mn-ea"/>
                <a:sym typeface="+mn-lt"/>
              </a:rPr>
              <a:t>学习方式</a:t>
            </a:r>
            <a:endParaRPr lang="zh-CN" altLang="en-US" sz="4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698086" y="612813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052" y="3985146"/>
            <a:ext cx="2323748" cy="2872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85841" y="1845462"/>
            <a:ext cx="4905783" cy="217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活动目标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1600" kern="0" dirty="0">
                <a:cs typeface="+mn-ea"/>
                <a:sym typeface="+mn-lt"/>
              </a:rPr>
              <a:t>幼儿乐于探究，积极参与活动。</a:t>
            </a:r>
            <a:endParaRPr lang="en-US" altLang="zh-CN" sz="1600" kern="0" dirty="0">
              <a:cs typeface="+mn-ea"/>
              <a:sym typeface="+mn-lt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1600" kern="0" dirty="0">
                <a:cs typeface="+mn-ea"/>
                <a:sym typeface="+mn-lt"/>
              </a:rPr>
              <a:t>能用清晰语言表述“用什么使什么转动起来”。</a:t>
            </a:r>
            <a:endParaRPr lang="en-US" altLang="zh-CN" sz="1600" kern="0" dirty="0">
              <a:cs typeface="+mn-ea"/>
              <a:sym typeface="+mn-lt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1600" kern="0" dirty="0">
                <a:cs typeface="+mn-ea"/>
                <a:sym typeface="+mn-lt"/>
              </a:rPr>
              <a:t>在主动探索中获得力与转动关系的感性经验</a:t>
            </a:r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9110" y="1510844"/>
            <a:ext cx="5580696" cy="322492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674" y="3233202"/>
            <a:ext cx="2313985" cy="36247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74486" y="1190790"/>
            <a:ext cx="8060745" cy="3578914"/>
            <a:chOff x="5161019" y="1927339"/>
            <a:chExt cx="5477528" cy="3798891"/>
          </a:xfrm>
          <a:solidFill>
            <a:srgbClr val="F4B183"/>
          </a:solidFill>
        </p:grpSpPr>
        <p:sp>
          <p:nvSpPr>
            <p:cNvPr id="11" name="圆角矩形 10"/>
            <p:cNvSpPr/>
            <p:nvPr/>
          </p:nvSpPr>
          <p:spPr>
            <a:xfrm>
              <a:off x="8710739" y="1927339"/>
              <a:ext cx="1620000" cy="540000"/>
            </a:xfrm>
            <a:prstGeom prst="roundRect">
              <a:avLst/>
            </a:prstGeom>
            <a:grp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核心价值</a:t>
              </a:r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900740" y="2197338"/>
              <a:ext cx="0" cy="618418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圆角矩形 32"/>
            <p:cNvSpPr/>
            <p:nvPr/>
          </p:nvSpPr>
          <p:spPr>
            <a:xfrm>
              <a:off x="9018547" y="4342714"/>
              <a:ext cx="1620000" cy="1383515"/>
            </a:xfrm>
            <a:prstGeom prst="roundRect">
              <a:avLst/>
            </a:prstGeom>
            <a:grp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5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目标</a:t>
              </a:r>
              <a:r>
                <a:rPr lang="en-US" altLang="zh-CN" sz="200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在探究中认识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周围事物和现象</a:t>
              </a:r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971019" y="2197339"/>
              <a:ext cx="3857528" cy="3528891"/>
              <a:chOff x="6017358" y="2197339"/>
              <a:chExt cx="3857528" cy="3528891"/>
            </a:xfrm>
            <a:grpFill/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6017358" y="3824340"/>
                <a:ext cx="3857528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endCxn id="18" idx="0"/>
              </p:cNvCxnSpPr>
              <p:nvPr/>
            </p:nvCxnSpPr>
            <p:spPr>
              <a:xfrm flipH="1">
                <a:off x="6017358" y="3824339"/>
                <a:ext cx="10261" cy="518377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33" idx="0"/>
              </p:cNvCxnSpPr>
              <p:nvPr/>
            </p:nvCxnSpPr>
            <p:spPr>
              <a:xfrm>
                <a:off x="9874886" y="3824340"/>
                <a:ext cx="0" cy="518374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017358" y="5726229"/>
                <a:ext cx="0" cy="1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7947079" y="2197339"/>
                <a:ext cx="803461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直接连接符 15"/>
            <p:cNvCxnSpPr>
              <a:stCxn id="17" idx="2"/>
            </p:cNvCxnSpPr>
            <p:nvPr/>
          </p:nvCxnSpPr>
          <p:spPr>
            <a:xfrm>
              <a:off x="7900740" y="3355755"/>
              <a:ext cx="0" cy="986961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16"/>
            <p:cNvSpPr/>
            <p:nvPr/>
          </p:nvSpPr>
          <p:spPr>
            <a:xfrm>
              <a:off x="7090740" y="2815756"/>
              <a:ext cx="1620000" cy="539999"/>
            </a:xfrm>
            <a:prstGeom prst="roundRect">
              <a:avLst/>
            </a:prstGeom>
            <a:grp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科学研究</a:t>
              </a:r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161019" y="4342716"/>
              <a:ext cx="1620000" cy="1383513"/>
            </a:xfrm>
            <a:prstGeom prst="roundRect">
              <a:avLst/>
            </a:prstGeom>
            <a:grp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目标</a:t>
              </a:r>
              <a:r>
                <a:rPr lang="en-US" altLang="zh-CN" sz="200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亲近自然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喜欢探究</a:t>
              </a:r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7090740" y="4342715"/>
              <a:ext cx="1620000" cy="1357002"/>
            </a:xfrm>
            <a:prstGeom prst="roundRect">
              <a:avLst/>
            </a:prstGeom>
            <a:grpFill/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目标</a:t>
              </a:r>
              <a:r>
                <a:rPr lang="en-US" altLang="zh-CN" sz="200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具有初步的</a:t>
              </a:r>
              <a:endParaRPr lang="en-US" altLang="zh-CN" sz="20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 defTabSz="913765">
                <a:lnSpc>
                  <a:spcPts val="26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cs typeface="+mn-ea"/>
                  <a:sym typeface="+mn-lt"/>
                </a:rPr>
                <a:t>探究能力</a:t>
              </a:r>
              <a:endParaRPr lang="zh-CN" altLang="en-US" sz="2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3"/>
          <p:cNvSpPr txBox="1"/>
          <p:nvPr/>
        </p:nvSpPr>
        <p:spPr>
          <a:xfrm>
            <a:off x="2497520" y="5095498"/>
            <a:ext cx="1571625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首要目标</a:t>
            </a:r>
            <a:endParaRPr lang="en-US" altLang="zh-CN" sz="2000" dirty="0">
              <a:solidFill>
                <a:srgbClr val="FF8050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（动机）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5350306" y="5095498"/>
            <a:ext cx="1500187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关键目标</a:t>
            </a:r>
            <a:endParaRPr lang="en-US" altLang="zh-CN" sz="2000" dirty="0">
              <a:solidFill>
                <a:srgbClr val="FF8050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（核心）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8319206" y="5095498"/>
            <a:ext cx="1643062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产生目标</a:t>
            </a:r>
            <a:endParaRPr lang="en-US" altLang="zh-CN" sz="2000" dirty="0">
              <a:solidFill>
                <a:srgbClr val="FF8050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（载体）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1282289" y="1691585"/>
            <a:ext cx="8673608" cy="6492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科学探究目标</a:t>
            </a:r>
            <a:r>
              <a:rPr lang="en-US" altLang="zh-CN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亲近自然，喜欢探究</a:t>
            </a:r>
            <a:endParaRPr lang="zh-CN" altLang="en-US" sz="2000" dirty="0">
              <a:solidFill>
                <a:srgbClr val="FF8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405119" y="2354057"/>
          <a:ext cx="10132290" cy="3356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77430"/>
                <a:gridCol w="3377430"/>
                <a:gridCol w="3377430"/>
              </a:tblGrid>
              <a:tr h="5754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3-4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4-5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5-6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</a:tr>
              <a:tr h="2781320"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喜欢接触大自然，对周围的很多事物和现象感兴趣；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经常问各种问题，或好奇地摆弄物品。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喜欢接触新事物，经常问一些与新事物有关的问题；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常常动手动脑探索物体和材料，并乐在其中。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对自己感兴趣的问题总是刨根问底；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能经常动手动脑寻找问题的答案；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lvl="0" indent="-4572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探索中有所发现时感到兴奋和满足。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87642" y="1571840"/>
            <a:ext cx="8089821" cy="4294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科学探究目标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的教育建议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marL="342900" indent="-342900">
              <a:lnSpc>
                <a:spcPts val="3000"/>
              </a:lnSpc>
              <a:buFont typeface="+mj-lt"/>
              <a:buAutoNum type="arabicPeriod"/>
            </a:pPr>
            <a:r>
              <a:rPr lang="zh-CN" altLang="en-US" sz="1600" dirty="0">
                <a:cs typeface="+mn-ea"/>
                <a:sym typeface="+mn-lt"/>
              </a:rPr>
              <a:t>经常带幼儿接触大自然，激发其好奇心与探究欲望。如：为幼儿提供一些有趣的探究工具，用自己的好奇心和探究积极性感染和带动幼儿。 </a:t>
            </a:r>
            <a:endParaRPr lang="zh-CN" altLang="en-US" sz="1600" dirty="0">
              <a:cs typeface="+mn-ea"/>
              <a:sym typeface="+mn-lt"/>
            </a:endParaRPr>
          </a:p>
          <a:p>
            <a:pPr marL="360680">
              <a:lnSpc>
                <a:spcPts val="3000"/>
              </a:lnSpc>
            </a:pPr>
            <a:r>
              <a:rPr lang="zh-CN" altLang="en-US" sz="1600" dirty="0">
                <a:cs typeface="+mn-ea"/>
                <a:sym typeface="+mn-lt"/>
              </a:rPr>
              <a:t>和幼儿一起发现并分享周围新奇、有趣的事物或现象，一起寻找问题的答案。</a:t>
            </a:r>
            <a:endParaRPr lang="zh-CN" altLang="en-US" sz="1600" dirty="0">
              <a:cs typeface="+mn-ea"/>
              <a:sym typeface="+mn-lt"/>
            </a:endParaRPr>
          </a:p>
          <a:p>
            <a:pPr marL="360680" indent="-360680">
              <a:lnSpc>
                <a:spcPts val="3000"/>
              </a:lnSpc>
            </a:pPr>
            <a:r>
              <a:rPr lang="zh-CN" altLang="en-US" sz="1600" dirty="0">
                <a:cs typeface="+mn-ea"/>
                <a:sym typeface="+mn-lt"/>
              </a:rPr>
              <a:t>       通过拍照和画图等方式保留和积累有趣的探索与发现。</a:t>
            </a:r>
            <a:endParaRPr lang="zh-CN" altLang="en-US" sz="1600" dirty="0">
              <a:cs typeface="+mn-ea"/>
              <a:sym typeface="+mn-lt"/>
            </a:endParaRPr>
          </a:p>
          <a:p>
            <a:pPr marL="360680" indent="-360680">
              <a:lnSpc>
                <a:spcPts val="3000"/>
              </a:lnSpc>
            </a:pPr>
            <a:r>
              <a:rPr lang="en-US" altLang="zh-CN" sz="1600" dirty="0">
                <a:cs typeface="+mn-ea"/>
                <a:sym typeface="+mn-lt"/>
              </a:rPr>
              <a:t>2.   </a:t>
            </a:r>
            <a:r>
              <a:rPr lang="zh-CN" altLang="en-US" sz="1600" dirty="0">
                <a:cs typeface="+mn-ea"/>
                <a:sym typeface="+mn-lt"/>
              </a:rPr>
              <a:t>真诚地接纳、多方面支持和鼓励幼儿的探索行为。如：认真对待幼儿的问题，引导他们猜一猜、想一想，有条件时和幼儿一起做一些简易的调查或有趣的小实验。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ts val="3000"/>
              </a:lnSpc>
            </a:pPr>
            <a:r>
              <a:rPr lang="zh-CN" altLang="en-US" sz="1600" dirty="0">
                <a:cs typeface="+mn-ea"/>
                <a:sym typeface="+mn-lt"/>
              </a:rPr>
              <a:t>       容忍幼儿因探究而弄脏、弄乱、甚至破坏物品的行为，引导他们活动后做好收拾整理。</a:t>
            </a:r>
            <a:endParaRPr lang="zh-CN" altLang="en-US" sz="1600" dirty="0">
              <a:cs typeface="+mn-ea"/>
              <a:sym typeface="+mn-lt"/>
            </a:endParaRPr>
          </a:p>
          <a:p>
            <a:pPr marL="360680" indent="-360680">
              <a:lnSpc>
                <a:spcPts val="3000"/>
              </a:lnSpc>
            </a:pPr>
            <a:r>
              <a:rPr lang="en-US" altLang="zh-CN" sz="1600" dirty="0">
                <a:cs typeface="+mn-ea"/>
                <a:sym typeface="+mn-lt"/>
              </a:rPr>
              <a:t>3.   </a:t>
            </a:r>
            <a:r>
              <a:rPr lang="zh-CN" altLang="en-US" sz="1600" dirty="0">
                <a:cs typeface="+mn-ea"/>
                <a:sym typeface="+mn-lt"/>
              </a:rPr>
              <a:t>多为幼儿选择一些能操作、多变化、多功能的玩具材料或废旧材料，在保证安全的前提下，鼓励幼儿拆装或动手自制玩具。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33964" y="1347071"/>
            <a:ext cx="8966579" cy="4780774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97" y="3493826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2741621" y="1057803"/>
            <a:ext cx="8673608" cy="6492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指南目标</a:t>
            </a:r>
            <a:r>
              <a:rPr lang="en-US" altLang="zh-CN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2 </a:t>
            </a:r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具有初步的探究能力</a:t>
            </a:r>
            <a:endParaRPr lang="zh-CN" altLang="en-US" sz="2000" dirty="0">
              <a:solidFill>
                <a:srgbClr val="FF8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05149" y="1770087"/>
          <a:ext cx="10210080" cy="44095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880000"/>
                <a:gridCol w="2880000"/>
                <a:gridCol w="4450080"/>
              </a:tblGrid>
              <a:tr h="5754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3-4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4-5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5-6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</a:tr>
              <a:tr h="3834020">
                <a:tc>
                  <a:txBody>
                    <a:bodyPr/>
                    <a:lstStyle/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对感兴趣的事物能仔细观察，发现其明显特征。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能用多种感官或动作去探索物体，关注动作所产生的结果。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能对事物或现象进行观察比较，发现其相同与不同。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marR="0" lvl="0" indent="-3429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能根据观察结果提出问题，并大胆猜测答案。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marR="0" lvl="0" indent="-3429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能通过简单的调查收集信息。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marR="0" lvl="0" indent="-3429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能用图画或其他符号进行记录。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能通过观察、比较与分析，发现并描述不同种类物体的特征或某个事物前后的变化。</a:t>
                      </a:r>
                      <a:endParaRPr kumimoji="0" lang="zh-CN" alt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能用一定的方法验证自己的猜测。</a:t>
                      </a:r>
                      <a:endParaRPr kumimoji="0" lang="zh-CN" alt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在成人的帮助下能制定简单的调查计划并执行。</a:t>
                      </a:r>
                      <a:endParaRPr kumimoji="0" lang="zh-CN" alt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能用数字、图画、图表或其他符号记录。</a:t>
                      </a:r>
                      <a:endParaRPr kumimoji="0" lang="zh-CN" alt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457200" marR="0" lvl="0" indent="-457200" algn="l" defTabSz="0" rtl="0" eaLnBrk="1" fontAlgn="base" latinLnBrk="0" hangingPunct="1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探究中能与他人合作与交流。</a:t>
                      </a:r>
                      <a:endParaRPr kumimoji="0" lang="zh-CN" alt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指南实践原则：语言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4277455" y="2755725"/>
            <a:ext cx="1796582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7288" y="4423516"/>
            <a:ext cx="0" cy="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02429" y="2061996"/>
            <a:ext cx="0" cy="136549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1972700" y="2501360"/>
            <a:ext cx="2383996" cy="508730"/>
          </a:xfrm>
          <a:prstGeom prst="roundRect">
            <a:avLst/>
          </a:prstGeom>
          <a:solidFill>
            <a:srgbClr val="D96B1F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倾听与表达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2741621" y="1267477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子领域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277455" y="5135873"/>
            <a:ext cx="1796582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4802429" y="2061996"/>
            <a:ext cx="1271608" cy="3738857"/>
            <a:chOff x="4277455" y="2061996"/>
            <a:chExt cx="1796582" cy="373885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277455" y="2061996"/>
              <a:ext cx="179658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277455" y="3427491"/>
              <a:ext cx="179658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7455" y="4455956"/>
              <a:ext cx="179658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277455" y="5800853"/>
              <a:ext cx="179658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直接连接符 45"/>
          <p:cNvCxnSpPr/>
          <p:nvPr/>
        </p:nvCxnSpPr>
        <p:spPr>
          <a:xfrm>
            <a:off x="4802429" y="4466473"/>
            <a:ext cx="0" cy="136549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1972700" y="4874722"/>
            <a:ext cx="2383996" cy="508730"/>
          </a:xfrm>
          <a:prstGeom prst="roundRect">
            <a:avLst/>
          </a:prstGeom>
          <a:solidFill>
            <a:srgbClr val="D96B1F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阅读与书写准备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504319" y="4203956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喜欢听故事，看图书。典型表现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504319" y="1838414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认真听并能听得懂常用语言。典型表现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7775865" y="1267477"/>
            <a:ext cx="1643062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目标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504319" y="2506090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愿意讲话并能清楚地</a:t>
            </a: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表达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504319" y="3175491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具有文明的语言习惯。典型表现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504319" y="4879452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具有初步的阅读理解能力。典型表现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504319" y="5548853"/>
            <a:ext cx="5295350" cy="5040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具有书面表达的愿望和初步技能。典型表现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2741621" y="1057803"/>
            <a:ext cx="8673608" cy="6492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语言目标</a:t>
            </a:r>
            <a:r>
              <a:rPr lang="en-US" altLang="zh-CN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2  </a:t>
            </a:r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愿意讲话并能清楚地表达</a:t>
            </a:r>
            <a:endParaRPr lang="zh-CN" altLang="en-US" sz="2000" dirty="0">
              <a:solidFill>
                <a:srgbClr val="FF8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36926" y="1656020"/>
          <a:ext cx="10248796" cy="44095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83047"/>
                <a:gridCol w="3146156"/>
                <a:gridCol w="3719593"/>
              </a:tblGrid>
              <a:tr h="5754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3-4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4-5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5-6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</a:tr>
              <a:tr h="3834020">
                <a:tc>
                  <a:txBody>
                    <a:bodyPr/>
                    <a:lstStyle/>
                    <a:p>
                      <a:pPr marL="357505" marR="0" lvl="0" indent="-35750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愿意在熟悉的人面前说话，能大方地与人打招呼。 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57505" marR="0" lvl="0" indent="-35750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愿意表达自己的需要和想法，必要时能配以手势动作。 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57505" marR="0" lvl="0" indent="-35750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能口齿清楚地说儿歌、童谣或复述简短的故事。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愿意与他人交谈，喜欢谈论自己感兴趣的话。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基本会说普通话的日常会话。少数民族聚居地区幼儿愿意学说普通话。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能基本完整的讲述自己的所见所闻和经历的事情。</a:t>
                      </a: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 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讲述比较连贯。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愿意与他人讨论问题，敢在众人面前说。 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会说普通话，发音正确、清晰。少数民族聚居地区幼儿会用普通话进行日常简单会话。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能有序、连贯、清楚地讲述一件事情。 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263525" marR="0" lvl="0" indent="-263525" algn="just" defTabSz="914400" rtl="0" eaLnBrk="0" fontAlgn="base" latinLnBrk="0" hangingPunct="0">
                        <a:lnSpc>
                          <a:spcPts val="3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讲述时能使用常见的形容词、同义词等，语言比较生动。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01540" y="1571840"/>
            <a:ext cx="7188621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语言目标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的教育建议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kern="0" dirty="0">
                <a:cs typeface="+mn-ea"/>
                <a:sym typeface="+mn-lt"/>
              </a:rPr>
              <a:t>1</a:t>
            </a:r>
            <a:r>
              <a:rPr lang="zh-CN" altLang="en-US" sz="1600" kern="0" dirty="0">
                <a:cs typeface="+mn-ea"/>
                <a:sym typeface="+mn-lt"/>
              </a:rPr>
              <a:t>、</a:t>
            </a:r>
            <a:r>
              <a:rPr lang="zh-CN" altLang="en-US" sz="1600" b="1" kern="0" dirty="0">
                <a:cs typeface="+mn-ea"/>
                <a:sym typeface="+mn-lt"/>
              </a:rPr>
              <a:t>为幼儿创造说话的机会并体验语言交往的乐趣，如：</a:t>
            </a:r>
            <a:endParaRPr lang="en-US" altLang="zh-CN" sz="1600" b="1" kern="0" dirty="0"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每天有足够的时间与幼儿交谈。</a:t>
            </a:r>
            <a:endParaRPr lang="en-US" altLang="zh-CN" sz="1600" kern="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如，谈论他们感兴趣的话题，询问和听取他们对自己事情的意见等。</a:t>
            </a:r>
            <a:endParaRPr lang="en-US" altLang="zh-CN" sz="1600" kern="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cs typeface="+mn-ea"/>
                <a:sym typeface="+mn-lt"/>
              </a:rPr>
              <a:t>□   尊重和接纳幼儿的说话方式，</a:t>
            </a:r>
            <a:r>
              <a:rPr lang="zh-CN" altLang="en-US" sz="1600" kern="0" dirty="0">
                <a:cs typeface="+mn-ea"/>
                <a:sym typeface="+mn-lt"/>
              </a:rPr>
              <a:t>无论幼儿的表达水平如何，都应认真地倾听并给予积极的回应。 </a:t>
            </a:r>
            <a:endParaRPr lang="en-US" altLang="zh-CN" sz="1600" kern="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□   鼓励和支持幼儿与同伴一起玩耍、交谈，相互讲述见闻、趣事或看过的图书、动画片等。 </a:t>
            </a:r>
            <a:endParaRPr lang="en-US" altLang="zh-CN" sz="1600" kern="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□   在农村和少数民族地区，要积极为幼儿创造用普通话交流的语言环境。</a:t>
            </a:r>
            <a:r>
              <a:rPr lang="zh-CN" altLang="en-US" sz="1600" b="1" kern="0" dirty="0">
                <a:cs typeface="+mn-ea"/>
                <a:sym typeface="+mn-lt"/>
              </a:rPr>
              <a:t> </a:t>
            </a:r>
            <a:endParaRPr lang="en-US" altLang="zh-CN" sz="16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7862" y="1347071"/>
            <a:ext cx="7847015" cy="4780774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95" y="3493826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81" y="3985146"/>
            <a:ext cx="2323748" cy="28728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79713" y="1946397"/>
            <a:ext cx="535982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语言目标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的教育建议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kern="0" dirty="0">
                <a:cs typeface="+mn-ea"/>
                <a:sym typeface="+mn-lt"/>
              </a:rPr>
              <a:t>2</a:t>
            </a:r>
            <a:r>
              <a:rPr lang="zh-CN" altLang="en-US" sz="1600" kern="0" dirty="0">
                <a:cs typeface="+mn-ea"/>
                <a:sym typeface="+mn-lt"/>
              </a:rPr>
              <a:t>、</a:t>
            </a:r>
            <a:r>
              <a:rPr lang="zh-CN" altLang="en-US" sz="1600" b="1" kern="0" dirty="0">
                <a:cs typeface="+mn-ea"/>
                <a:sym typeface="+mn-lt"/>
              </a:rPr>
              <a:t>引导幼儿清楚地表达，如：</a:t>
            </a:r>
            <a:endParaRPr lang="en-US" altLang="zh-CN" sz="1600" b="1" kern="0" dirty="0"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和幼儿讲话时，</a:t>
            </a:r>
            <a:r>
              <a:rPr lang="zh-CN" altLang="en-US" sz="1600" b="1" kern="0" dirty="0">
                <a:cs typeface="+mn-ea"/>
                <a:sym typeface="+mn-lt"/>
              </a:rPr>
              <a:t>成人自身的语言要清楚、简洁。 </a:t>
            </a:r>
            <a:endParaRPr lang="en-US" altLang="zh-CN" sz="1600" b="1" kern="0" dirty="0">
              <a:cs typeface="+mn-ea"/>
              <a:sym typeface="+mn-lt"/>
            </a:endParaRPr>
          </a:p>
          <a:p>
            <a:pPr marL="357505" indent="-357505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cs typeface="+mn-ea"/>
                <a:sym typeface="+mn-lt"/>
              </a:rPr>
              <a:t>□  </a:t>
            </a:r>
            <a:r>
              <a:rPr lang="zh-CN" altLang="en-US" sz="1600" kern="0" dirty="0">
                <a:cs typeface="+mn-ea"/>
                <a:sym typeface="+mn-lt"/>
              </a:rPr>
              <a:t>当幼儿因为急于表达而说不清楚的时候，</a:t>
            </a:r>
            <a:r>
              <a:rPr lang="zh-CN" altLang="en-US" sz="1600" b="1" kern="0" dirty="0">
                <a:cs typeface="+mn-ea"/>
                <a:sym typeface="+mn-lt"/>
              </a:rPr>
              <a:t>提醒他不要着急，</a:t>
            </a:r>
            <a:r>
              <a:rPr lang="zh-CN" altLang="en-US" sz="1600" kern="0" dirty="0">
                <a:cs typeface="+mn-ea"/>
                <a:sym typeface="+mn-lt"/>
              </a:rPr>
              <a:t>慢慢说。</a:t>
            </a:r>
            <a:r>
              <a:rPr lang="zh-CN" altLang="en-US" sz="1600" b="1" kern="0" dirty="0">
                <a:cs typeface="+mn-ea"/>
                <a:sym typeface="+mn-lt"/>
              </a:rPr>
              <a:t>同时要耐心倾听，</a:t>
            </a:r>
            <a:r>
              <a:rPr lang="zh-CN" altLang="en-US" sz="1600" kern="0" dirty="0">
                <a:cs typeface="+mn-ea"/>
                <a:sym typeface="+mn-lt"/>
              </a:rPr>
              <a:t>给予必要的补充，</a:t>
            </a:r>
            <a:r>
              <a:rPr lang="zh-CN" altLang="en-US" sz="1600" b="1" kern="0" dirty="0">
                <a:cs typeface="+mn-ea"/>
                <a:sym typeface="+mn-lt"/>
              </a:rPr>
              <a:t>帮助他们理清思路并清晰地说出来。 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6036" y="1721628"/>
            <a:ext cx="6359410" cy="3388702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938" y="3493827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658938" y="330552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F8050"/>
                </a:solidFill>
                <a:cs typeface="+mn-ea"/>
                <a:sym typeface="+mn-lt"/>
              </a:rPr>
              <a:t>指南定位</a:t>
            </a:r>
            <a:endParaRPr lang="zh-CN" altLang="en-US" sz="48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60046" y="2350803"/>
            <a:ext cx="505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F8050"/>
                </a:solidFill>
                <a:cs typeface="+mn-ea"/>
                <a:sym typeface="+mn-lt"/>
              </a:rPr>
              <a:t>1</a:t>
            </a:r>
            <a:endParaRPr lang="zh-CN" altLang="en-US" sz="72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40357" y="2813059"/>
            <a:ext cx="623643" cy="14761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080001" y="2813059"/>
            <a:ext cx="623643" cy="14761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876" y="843303"/>
            <a:ext cx="2047500" cy="1507500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01540" y="1571840"/>
            <a:ext cx="7188621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语言阅读与书写 目标</a:t>
            </a: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3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教育建议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cs typeface="+mn-ea"/>
                <a:sym typeface="+mn-lt"/>
              </a:rPr>
              <a:t>让幼儿在写写画画的过程中体验文字符号的功能，激发书写的愿望。</a:t>
            </a:r>
            <a:br>
              <a:rPr lang="en-US" altLang="zh-CN" sz="1600" b="1" dirty="0">
                <a:cs typeface="+mn-ea"/>
                <a:sym typeface="+mn-lt"/>
              </a:rPr>
            </a:br>
            <a:r>
              <a:rPr lang="zh-CN" altLang="en-US" sz="1600" kern="0" dirty="0">
                <a:cs typeface="+mn-ea"/>
                <a:sym typeface="+mn-lt"/>
              </a:rPr>
              <a:t>如：准备供幼儿随时取放的纸、笔等材料，也可利用沙地、树枝等自然材料，满足幼儿自由涂画的需要</a:t>
            </a:r>
            <a:r>
              <a:rPr lang="zh-CN" altLang="en-US" sz="1600" dirty="0">
                <a:cs typeface="+mn-ea"/>
                <a:sym typeface="+mn-lt"/>
              </a:rPr>
              <a:t>。 </a:t>
            </a:r>
            <a:endParaRPr lang="en-US" altLang="zh-CN" sz="160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□   鼓励幼儿将自己感兴趣的事情或故事画下来并讲给别人听，让幼儿感受和体会写画的方式可以表达自己的想法和情感。</a:t>
            </a:r>
            <a:endParaRPr lang="en-US" altLang="zh-CN" sz="1600" kern="0" dirty="0">
              <a:cs typeface="+mn-ea"/>
              <a:sym typeface="+mn-lt"/>
            </a:endParaRPr>
          </a:p>
          <a:p>
            <a:pPr marL="355600" indent="-3556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cs typeface="+mn-ea"/>
                <a:sym typeface="+mn-lt"/>
              </a:rPr>
              <a:t>□   把幼儿讲过的事情用文字记录下来，并念给他听，使幼儿知道说的话可以用文字记录下来，从中体会文字的用途。</a:t>
            </a:r>
            <a:endParaRPr lang="en-US" altLang="zh-CN" sz="1600" kern="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7862" y="1347071"/>
            <a:ext cx="7847015" cy="4125681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95" y="3493826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1109379" y="1586833"/>
            <a:ext cx="8673608" cy="6492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数学目标</a:t>
            </a:r>
            <a:r>
              <a:rPr lang="en-US" altLang="zh-CN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2000" dirty="0">
                <a:solidFill>
                  <a:srgbClr val="FF8050"/>
                </a:solidFill>
                <a:latin typeface="+mn-lt"/>
                <a:ea typeface="+mn-ea"/>
                <a:cs typeface="+mn-ea"/>
                <a:sym typeface="+mn-lt"/>
              </a:rPr>
              <a:t>初步感知生活中数学的有用和有趣</a:t>
            </a:r>
            <a:endParaRPr lang="zh-CN" altLang="en-US" sz="2000" dirty="0">
              <a:solidFill>
                <a:srgbClr val="FF8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09379" y="2327534"/>
          <a:ext cx="10248795" cy="32879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16265"/>
                <a:gridCol w="3416265"/>
                <a:gridCol w="3416265"/>
              </a:tblGrid>
              <a:tr h="5754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3-4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4-5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5-6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岁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</a:tr>
              <a:tr h="271245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感知和发现周围物体的形状是多种多样的，对不同的形状感兴趣。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lvl="0" indent="-3429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体验和发现生活中很多地方都用到数。 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在指导下感知和体会有些事物可以用形状来描述。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lvl="0" indent="-342900" algn="l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在指导下感知和体会有些事物可以用数来描述的，对环境中各种数字的含义有进一步探究的兴趣。 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能发现事物简单的排列规律，并尝试创造新的排列规律。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342900" lvl="0" indent="-342900">
                        <a:lnSpc>
                          <a:spcPts val="3000"/>
                        </a:lnSpc>
                        <a:buFont typeface="+mj-lt"/>
                        <a:buAutoNum type="arabicPeriod"/>
                      </a:pP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能发现生活中许多问题都可以用数学的方法来解决，体验解决问题的乐趣。 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155245" y="3305525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F8050"/>
                </a:solidFill>
                <a:cs typeface="+mn-ea"/>
                <a:sym typeface="+mn-lt"/>
              </a:rPr>
              <a:t>指南实践思路</a:t>
            </a:r>
            <a:endParaRPr lang="zh-CN" altLang="en-US" sz="48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60046" y="2350803"/>
            <a:ext cx="6639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F8050"/>
                </a:solidFill>
                <a:cs typeface="+mn-ea"/>
                <a:sym typeface="+mn-lt"/>
              </a:rPr>
              <a:t>3</a:t>
            </a:r>
            <a:endParaRPr lang="zh-CN" altLang="en-US" sz="72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40357" y="2813059"/>
            <a:ext cx="623643" cy="14761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080001" y="2813059"/>
            <a:ext cx="623643" cy="14761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876" y="843303"/>
            <a:ext cx="2047500" cy="1507500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21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指南实践思路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2652160" y="2205524"/>
            <a:ext cx="17745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目标定位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体现核心价值</a:t>
            </a:r>
            <a:endParaRPr lang="zh-CN" altLang="en-US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56"/>
          <p:cNvSpPr txBox="1"/>
          <p:nvPr/>
        </p:nvSpPr>
        <p:spPr>
          <a:xfrm>
            <a:off x="6127173" y="2061555"/>
            <a:ext cx="18423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内容和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材料来源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生活</a:t>
            </a:r>
            <a:endParaRPr lang="zh-CN" altLang="en-US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TextBox 62"/>
          <p:cNvSpPr txBox="1"/>
          <p:nvPr/>
        </p:nvSpPr>
        <p:spPr>
          <a:xfrm>
            <a:off x="9380974" y="1978897"/>
            <a:ext cx="17811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活动方式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适合幼儿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学习方式</a:t>
            </a:r>
            <a:endParaRPr lang="zh-CN" altLang="en-US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50"/>
          <p:cNvSpPr txBox="1"/>
          <p:nvPr/>
        </p:nvSpPr>
        <p:spPr>
          <a:xfrm>
            <a:off x="4089387" y="4025581"/>
            <a:ext cx="17811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整体呈现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以某领域为主渗透其他领域</a:t>
            </a:r>
            <a:endParaRPr lang="zh-CN" altLang="en-US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Box 50"/>
          <p:cNvSpPr txBox="1"/>
          <p:nvPr/>
        </p:nvSpPr>
        <p:spPr>
          <a:xfrm>
            <a:off x="7663755" y="4025581"/>
            <a:ext cx="17811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教师支持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角色转变</a:t>
            </a:r>
            <a:endParaRPr lang="en-US" altLang="zh-CN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8050"/>
                </a:solidFill>
                <a:latin typeface="+mn-lt"/>
                <a:cs typeface="+mn-ea"/>
                <a:sym typeface="+mn-lt"/>
              </a:rPr>
              <a:t>环境创设</a:t>
            </a:r>
            <a:endParaRPr lang="zh-CN" altLang="en-US" sz="2000" b="1" kern="0" dirty="0">
              <a:solidFill>
                <a:srgbClr val="FF8050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588992" y="2134049"/>
            <a:ext cx="908528" cy="850837"/>
            <a:chOff x="3544033" y="2088567"/>
            <a:chExt cx="908528" cy="85083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44033" y="2088567"/>
              <a:ext cx="908528" cy="850837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668794" y="2231518"/>
              <a:ext cx="5485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24021" y="2134049"/>
            <a:ext cx="908528" cy="850837"/>
            <a:chOff x="3544033" y="2088567"/>
            <a:chExt cx="908528" cy="85083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44033" y="2088567"/>
              <a:ext cx="908528" cy="85083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668794" y="2231518"/>
              <a:ext cx="6206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64753" y="2134049"/>
            <a:ext cx="908528" cy="850837"/>
            <a:chOff x="3544033" y="2088567"/>
            <a:chExt cx="908528" cy="85083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44033" y="2088567"/>
              <a:ext cx="908528" cy="850837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668794" y="2231518"/>
              <a:ext cx="6190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23433" y="4087661"/>
            <a:ext cx="908528" cy="850837"/>
            <a:chOff x="3544033" y="2088567"/>
            <a:chExt cx="908528" cy="85083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44033" y="2088567"/>
              <a:ext cx="908528" cy="850837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668794" y="2231518"/>
              <a:ext cx="6319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02998" y="4087661"/>
            <a:ext cx="908528" cy="850837"/>
            <a:chOff x="3544033" y="2088567"/>
            <a:chExt cx="908528" cy="85083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44033" y="2088567"/>
              <a:ext cx="908528" cy="850837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668794" y="2231518"/>
              <a:ext cx="62388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55594" y="1969223"/>
            <a:ext cx="3578249" cy="115046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77706" y="1969223"/>
            <a:ext cx="2957586" cy="115046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79155" y="1969223"/>
            <a:ext cx="2957586" cy="115046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702641" y="3930176"/>
            <a:ext cx="3578249" cy="115046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595971" y="3924531"/>
            <a:ext cx="2957586" cy="1150469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121407" y="4093564"/>
            <a:ext cx="4503977" cy="792000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121407" y="5128635"/>
            <a:ext cx="4503977" cy="792000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121407" y="1962493"/>
            <a:ext cx="4503977" cy="792000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121407" y="3028029"/>
            <a:ext cx="4503977" cy="792000"/>
          </a:xfrm>
          <a:prstGeom prst="roundRect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37909" y="-443679"/>
            <a:ext cx="2430461" cy="1953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10441" y="1991541"/>
            <a:ext cx="722424" cy="720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350031" y="1991541"/>
            <a:ext cx="3929997" cy="743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喜欢自然界与生活中美的事物。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50031" y="4135084"/>
            <a:ext cx="3811330" cy="743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喜欢进行艺术活动并大胆表现。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31535" y="4135084"/>
            <a:ext cx="489044" cy="103216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350031" y="3069548"/>
            <a:ext cx="3929997" cy="743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喜欢欣赏多种多样的艺术形式和作品。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0031" y="5142862"/>
            <a:ext cx="3811330" cy="743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具有初步的艺术表现与创新能力。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典型表现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250253" y="3084744"/>
            <a:ext cx="842800" cy="95263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82609" y="5228212"/>
            <a:ext cx="837970" cy="967868"/>
          </a:xfrm>
          <a:prstGeom prst="rect">
            <a:avLst/>
          </a:prstGeom>
        </p:spPr>
      </p:pic>
      <p:sp>
        <p:nvSpPr>
          <p:cNvPr id="24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指南实践思路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242458" y="1375782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子领域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9640819" y="1375782"/>
            <a:ext cx="1643062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8050"/>
                </a:solidFill>
                <a:cs typeface="+mn-ea"/>
                <a:sym typeface="+mn-lt"/>
              </a:rPr>
              <a:t>目标</a:t>
            </a:r>
            <a:endParaRPr lang="zh-CN" altLang="en-US" sz="2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77322" y="2492799"/>
            <a:ext cx="1788458" cy="792000"/>
          </a:xfrm>
          <a:prstGeom prst="roundRect">
            <a:avLst/>
          </a:prstGeom>
          <a:solidFill>
            <a:srgbClr val="F4B1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77322" y="4614423"/>
            <a:ext cx="1788458" cy="792000"/>
          </a:xfrm>
          <a:prstGeom prst="roundRect">
            <a:avLst/>
          </a:prstGeom>
          <a:solidFill>
            <a:srgbClr val="F4B1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961352" y="2688744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感受与欣赏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961352" y="4810368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表现与创造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203551" y="1991541"/>
            <a:ext cx="1788458" cy="792000"/>
          </a:xfrm>
          <a:prstGeom prst="roundRect">
            <a:avLst/>
          </a:prstGeom>
          <a:solidFill>
            <a:srgbClr val="F4B1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203551" y="3475336"/>
            <a:ext cx="1788458" cy="792000"/>
          </a:xfrm>
          <a:prstGeom prst="roundRect">
            <a:avLst/>
          </a:prstGeom>
          <a:solidFill>
            <a:srgbClr val="F4B1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203551" y="5103035"/>
            <a:ext cx="1788458" cy="792000"/>
          </a:xfrm>
          <a:prstGeom prst="roundRect">
            <a:avLst/>
          </a:prstGeom>
          <a:solidFill>
            <a:srgbClr val="F4B1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9499157" y="2204815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艺术兴趣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9499157" y="3693454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艺术感受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9499157" y="5274877"/>
            <a:ext cx="1500187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艺术表现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>
            <a:stCxn id="36" idx="3"/>
            <a:endCxn id="4" idx="1"/>
          </p:cNvCxnSpPr>
          <p:nvPr/>
        </p:nvCxnSpPr>
        <p:spPr>
          <a:xfrm flipV="1">
            <a:off x="2565780" y="2351541"/>
            <a:ext cx="744661" cy="5372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6" idx="3"/>
          </p:cNvCxnSpPr>
          <p:nvPr/>
        </p:nvCxnSpPr>
        <p:spPr>
          <a:xfrm>
            <a:off x="2565780" y="2888799"/>
            <a:ext cx="744661" cy="39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2565780" y="4453271"/>
            <a:ext cx="744661" cy="53725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2565780" y="4990529"/>
            <a:ext cx="744661" cy="396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910760" y="1746645"/>
            <a:ext cx="603474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kern="0" dirty="0">
                <a:solidFill>
                  <a:srgbClr val="FF8050"/>
                </a:solidFill>
                <a:cs typeface="+mn-ea"/>
                <a:sym typeface="+mn-lt"/>
              </a:rPr>
              <a:t>不能用自己的审美标准去评判幼儿，更不能为追求结果的“完美”而对幼儿进行千篇一律的训练，以免扼杀其想象与创造的萌芽。</a:t>
            </a:r>
            <a:endParaRPr lang="zh-CN" altLang="en-US" kern="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18151" y="1828159"/>
            <a:ext cx="311036" cy="4433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10760" y="3409869"/>
            <a:ext cx="202503" cy="2886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7252" y="1731080"/>
            <a:ext cx="4209326" cy="4692572"/>
          </a:xfrm>
          <a:prstGeom prst="rect">
            <a:avLst/>
          </a:prstGeom>
        </p:spPr>
      </p:pic>
      <p:sp>
        <p:nvSpPr>
          <p:cNvPr id="22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指南实践思路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0466" y="3300687"/>
            <a:ext cx="56650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cs typeface="+mn-ea"/>
                <a:sym typeface="+mn-lt"/>
              </a:rPr>
              <a:t>幼儿自主表达过程中，不做过多干预或把自己的意愿强加给幼儿，在幼儿需要时给予具体帮助。</a:t>
            </a:r>
            <a:endParaRPr lang="en-US" altLang="zh-CN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kern="0" dirty="0">
                <a:cs typeface="+mn-ea"/>
                <a:sym typeface="+mn-lt"/>
              </a:rPr>
              <a:t>了解并倾听幼儿艺术表现的想法，尊重幼儿的创作意图，不简单用“像不像”、“好不好”等成人标准来评价。</a:t>
            </a:r>
            <a:endParaRPr lang="zh-CN" altLang="en-US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kern="0" dirty="0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10760" y="4495178"/>
            <a:ext cx="202503" cy="2886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01540" y="1571840"/>
            <a:ext cx="718862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、尊重幼儿艺术学习的特点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7862" y="1347071"/>
            <a:ext cx="7847015" cy="4780774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95" y="3493826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2859688" y="2434058"/>
            <a:ext cx="2383996" cy="130340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>
              <a:lnSpc>
                <a:spcPts val="2600"/>
              </a:lnSpc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以个体经验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913765">
              <a:lnSpc>
                <a:spcPts val="2600"/>
              </a:lnSpc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为基础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0805" y="2435209"/>
            <a:ext cx="3524513" cy="1278424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>
              <a:lnSpc>
                <a:spcPts val="3000"/>
              </a:lnSpc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幼儿艺术</a:t>
            </a:r>
            <a:r>
              <a:rPr lang="zh-CN" altLang="en-US" dirty="0">
                <a:cs typeface="+mn-ea"/>
                <a:sym typeface="+mn-lt"/>
              </a:rPr>
              <a:t>理解与表达</a:t>
            </a:r>
            <a:endParaRPr lang="en-US" altLang="zh-CN" dirty="0">
              <a:cs typeface="+mn-ea"/>
              <a:sym typeface="+mn-lt"/>
            </a:endParaRPr>
          </a:p>
          <a:p>
            <a:pPr algn="ctr" defTabSz="913765">
              <a:lnSpc>
                <a:spcPts val="3000"/>
              </a:lnSpc>
            </a:pPr>
            <a:r>
              <a:rPr lang="zh-CN" altLang="en-US" dirty="0">
                <a:cs typeface="+mn-ea"/>
                <a:sym typeface="+mn-lt"/>
              </a:rPr>
              <a:t>受制于幼儿的身体发</a:t>
            </a:r>
            <a:endParaRPr lang="en-US" altLang="zh-CN" dirty="0">
              <a:cs typeface="+mn-ea"/>
              <a:sym typeface="+mn-lt"/>
            </a:endParaRPr>
          </a:p>
          <a:p>
            <a:pPr algn="ctr" defTabSz="913765">
              <a:lnSpc>
                <a:spcPts val="3000"/>
              </a:lnSpc>
            </a:pPr>
            <a:r>
              <a:rPr lang="zh-CN" altLang="en-US" dirty="0">
                <a:cs typeface="+mn-ea"/>
                <a:sym typeface="+mn-lt"/>
              </a:rPr>
              <a:t>育水平及认知水平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2064" y="4275874"/>
            <a:ext cx="5319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情境：画一画感到妒忌的事</a:t>
            </a:r>
            <a:endParaRPr lang="zh-CN" altLang="en-US" sz="1600" dirty="0"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C:</a:t>
            </a:r>
            <a:r>
              <a:rPr lang="zh-CN" altLang="en-US" sz="1600" dirty="0">
                <a:cs typeface="+mn-ea"/>
                <a:sym typeface="+mn-lt"/>
              </a:rPr>
              <a:t>老师，可不可以画害怕？</a:t>
            </a:r>
            <a:endParaRPr lang="zh-CN" altLang="en-US" sz="1600" dirty="0"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T:</a:t>
            </a:r>
            <a:r>
              <a:rPr lang="zh-CN" altLang="en-US" sz="1600" dirty="0">
                <a:cs typeface="+mn-ea"/>
                <a:sym typeface="+mn-lt"/>
              </a:rPr>
              <a:t>你想一想什么事情让你妒忌？把它画下来。</a:t>
            </a:r>
            <a:endParaRPr lang="zh-CN" altLang="en-US" sz="1600" dirty="0"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en-US" altLang="zh-CN" sz="1600" dirty="0">
                <a:cs typeface="+mn-ea"/>
                <a:sym typeface="+mn-lt"/>
              </a:rPr>
              <a:t>C</a:t>
            </a:r>
            <a:r>
              <a:rPr lang="zh-CN" altLang="en-US" sz="1600" dirty="0">
                <a:cs typeface="+mn-ea"/>
                <a:sym typeface="+mn-lt"/>
              </a:rPr>
              <a:t>：可是我没有那种事</a:t>
            </a:r>
            <a:r>
              <a:rPr lang="en-US" altLang="zh-CN" sz="1600" dirty="0">
                <a:cs typeface="+mn-ea"/>
                <a:sym typeface="+mn-lt"/>
              </a:rPr>
              <a:t>!</a:t>
            </a:r>
            <a:endParaRPr lang="en-US" altLang="zh-CN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64442"/>
            <a:ext cx="2094220" cy="1822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95298" y="2178409"/>
            <a:ext cx="718862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rgbClr val="FF8050"/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rgbClr val="FF8050"/>
                </a:solidFill>
                <a:cs typeface="+mn-ea"/>
                <a:sym typeface="+mn-lt"/>
              </a:rPr>
              <a:t>、支持幼儿自主表现</a:t>
            </a:r>
            <a:endParaRPr lang="en-US" altLang="zh-CN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1621" y="1953640"/>
            <a:ext cx="6782490" cy="3183986"/>
          </a:xfrm>
          <a:prstGeom prst="rect">
            <a:avLst/>
          </a:prstGeom>
          <a:noFill/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指南实践原则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73" y="3545633"/>
            <a:ext cx="2147608" cy="33641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65822" y="2975668"/>
            <a:ext cx="6613130" cy="1495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dirty="0">
                <a:cs typeface="+mn-ea"/>
                <a:sym typeface="+mn-lt"/>
              </a:rPr>
              <a:t>鼓励幼儿自发表达和表现（不同表现形式）</a:t>
            </a:r>
            <a:endParaRPr lang="en-US" altLang="zh-CN" sz="1600" dirty="0"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dirty="0">
                <a:cs typeface="+mn-ea"/>
                <a:sym typeface="+mn-lt"/>
              </a:rPr>
              <a:t>创设让幼儿自主表达与表现的机会与条件（不同媒介材料）</a:t>
            </a:r>
            <a:endParaRPr lang="en-US" altLang="zh-CN" sz="1600" dirty="0"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600" b="1" dirty="0">
                <a:cs typeface="+mn-ea"/>
                <a:sym typeface="+mn-lt"/>
              </a:rPr>
              <a:t>营造宽松的心理环境使幼儿敢于表达和表现</a:t>
            </a:r>
            <a:endParaRPr lang="zh-CN" altLang="en-US" sz="1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807634" y="494513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D96B1F"/>
                </a:solidFill>
                <a:cs typeface="+mn-ea"/>
                <a:sym typeface="+mn-lt"/>
              </a:rPr>
              <a:t>感谢倾听恳请批评</a:t>
            </a:r>
            <a:endParaRPr lang="zh-CN" altLang="en-US" sz="48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9197" y="2178926"/>
            <a:ext cx="920017" cy="8452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876" y="2936774"/>
            <a:ext cx="787541" cy="7205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30200" y="3100762"/>
            <a:ext cx="333954" cy="482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57216" y="1539587"/>
            <a:ext cx="333954" cy="4823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798" y="1648298"/>
            <a:ext cx="461250" cy="652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892" y="2340888"/>
            <a:ext cx="674608" cy="6832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628521" y="1126179"/>
            <a:ext cx="333954" cy="48237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7572" y="2575883"/>
            <a:ext cx="674608" cy="6832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53378" y="2059609"/>
            <a:ext cx="333954" cy="48237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97215" y="1793671"/>
            <a:ext cx="333954" cy="482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469" y="582254"/>
            <a:ext cx="3197447" cy="424857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820731" y="5751776"/>
            <a:ext cx="2919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8050"/>
                </a:solidFill>
                <a:cs typeface="+mn-ea"/>
                <a:sym typeface="+mn-lt"/>
              </a:rPr>
              <a:t>THANKS YOU</a:t>
            </a:r>
            <a:endParaRPr lang="zh-CN" altLang="en-US" sz="3200" dirty="0">
              <a:solidFill>
                <a:srgbClr val="FF80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2000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94826" y="4771756"/>
            <a:ext cx="2397174" cy="2086244"/>
          </a:xfrm>
          <a:prstGeom prst="rect">
            <a:avLst/>
          </a:prstGeom>
        </p:spPr>
      </p:pic>
      <p:sp>
        <p:nvSpPr>
          <p:cNvPr id="30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纲要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和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的关系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425157" y="1850064"/>
            <a:ext cx="5351213" cy="3724410"/>
          </a:xfrm>
          <a:prstGeom prst="rect">
            <a:avLst/>
          </a:prstGeom>
        </p:spPr>
      </p:pic>
      <p:sp>
        <p:nvSpPr>
          <p:cNvPr id="32" name="TextBox 42"/>
          <p:cNvSpPr txBox="1">
            <a:spLocks noChangeArrowheads="1"/>
          </p:cNvSpPr>
          <p:nvPr/>
        </p:nvSpPr>
        <p:spPr bwMode="auto">
          <a:xfrm>
            <a:off x="324278" y="2029421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总则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33" name="Straight Connector 36"/>
          <p:cNvCxnSpPr/>
          <p:nvPr/>
        </p:nvCxnSpPr>
        <p:spPr>
          <a:xfrm flipH="1" flipV="1">
            <a:off x="5280777" y="4127374"/>
            <a:ext cx="643136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6"/>
          <p:cNvCxnSpPr/>
          <p:nvPr/>
        </p:nvCxnSpPr>
        <p:spPr>
          <a:xfrm flipH="1">
            <a:off x="5280778" y="3549632"/>
            <a:ext cx="1030273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6"/>
          <p:cNvCxnSpPr/>
          <p:nvPr/>
        </p:nvCxnSpPr>
        <p:spPr>
          <a:xfrm flipH="1">
            <a:off x="5280777" y="2895910"/>
            <a:ext cx="1433532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6"/>
          <p:cNvCxnSpPr/>
          <p:nvPr/>
        </p:nvCxnSpPr>
        <p:spPr>
          <a:xfrm flipH="1">
            <a:off x="5280777" y="2275643"/>
            <a:ext cx="2060549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2"/>
          <p:cNvSpPr txBox="1">
            <a:spLocks noChangeArrowheads="1"/>
          </p:cNvSpPr>
          <p:nvPr/>
        </p:nvSpPr>
        <p:spPr bwMode="auto">
          <a:xfrm>
            <a:off x="324278" y="2643482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+mn-ea"/>
                <a:sym typeface="+mn-lt"/>
              </a:rPr>
              <a:t>教育内容和要求</a:t>
            </a:r>
            <a:endParaRPr lang="zh-CN" altLang="en-US" sz="2000" b="1" dirty="0">
              <a:solidFill>
                <a:srgbClr val="FF00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Box 42"/>
          <p:cNvSpPr txBox="1">
            <a:spLocks noChangeArrowheads="1"/>
          </p:cNvSpPr>
          <p:nvPr/>
        </p:nvSpPr>
        <p:spPr bwMode="auto">
          <a:xfrm>
            <a:off x="324278" y="3255086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组织与实施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324278" y="3830054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教育评价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13817" y="5754181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9600"/>
                </a:solidFill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FF9600"/>
                </a:solidFill>
                <a:cs typeface="+mn-ea"/>
                <a:sym typeface="+mn-lt"/>
              </a:rPr>
              <a:t>纲要</a:t>
            </a:r>
            <a:r>
              <a:rPr lang="en-US" altLang="zh-CN" sz="2000" b="1" dirty="0">
                <a:solidFill>
                  <a:srgbClr val="FF9600"/>
                </a:solidFill>
                <a:cs typeface="+mn-ea"/>
                <a:sym typeface="+mn-lt"/>
              </a:rPr>
              <a:t>》</a:t>
            </a:r>
            <a:endParaRPr lang="zh-CN" altLang="en-US" sz="2000" b="1" dirty="0">
              <a:solidFill>
                <a:srgbClr val="FF9600"/>
              </a:solidFill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8320" y="2762643"/>
            <a:ext cx="1525587" cy="3727567"/>
          </a:xfrm>
          <a:prstGeom prst="rect">
            <a:avLst/>
          </a:prstGeom>
        </p:spPr>
      </p:pic>
    </p:spTree>
  </p:cSld>
  <p:clrMapOvr>
    <a:masterClrMapping/>
  </p:clrMapOvr>
  <p:transition spd="slow" advTm="2000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94826" y="4771756"/>
            <a:ext cx="2397174" cy="2086244"/>
          </a:xfrm>
          <a:prstGeom prst="rect">
            <a:avLst/>
          </a:prstGeom>
        </p:spPr>
      </p:pic>
      <p:sp>
        <p:nvSpPr>
          <p:cNvPr id="30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纲要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和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的关系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cxnSp>
        <p:nvCxnSpPr>
          <p:cNvPr id="16" name="Straight Connector 36"/>
          <p:cNvCxnSpPr/>
          <p:nvPr/>
        </p:nvCxnSpPr>
        <p:spPr>
          <a:xfrm flipV="1">
            <a:off x="6249202" y="4362865"/>
            <a:ext cx="643136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6"/>
          <p:cNvCxnSpPr/>
          <p:nvPr/>
        </p:nvCxnSpPr>
        <p:spPr>
          <a:xfrm>
            <a:off x="5824200" y="3731239"/>
            <a:ext cx="1068138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6"/>
          <p:cNvCxnSpPr/>
          <p:nvPr/>
        </p:nvCxnSpPr>
        <p:spPr>
          <a:xfrm>
            <a:off x="5462406" y="3137190"/>
            <a:ext cx="1429932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6"/>
          <p:cNvCxnSpPr/>
          <p:nvPr/>
        </p:nvCxnSpPr>
        <p:spPr>
          <a:xfrm>
            <a:off x="4909800" y="2569599"/>
            <a:ext cx="1982538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95052" y="1611630"/>
            <a:ext cx="4996741" cy="4407966"/>
          </a:xfrm>
          <a:prstGeom prst="rect">
            <a:avLst/>
          </a:prstGeom>
        </p:spPr>
      </p:pic>
      <p:cxnSp>
        <p:nvCxnSpPr>
          <p:cNvPr id="21" name="Straight Connector 36"/>
          <p:cNvCxnSpPr/>
          <p:nvPr/>
        </p:nvCxnSpPr>
        <p:spPr>
          <a:xfrm>
            <a:off x="4459039" y="1976531"/>
            <a:ext cx="2433299" cy="0"/>
          </a:xfrm>
          <a:prstGeom prst="line">
            <a:avLst/>
          </a:prstGeom>
          <a:ln w="25400">
            <a:solidFill>
              <a:schemeClr val="tx2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2"/>
          <p:cNvSpPr txBox="1">
            <a:spLocks noChangeArrowheads="1"/>
          </p:cNvSpPr>
          <p:nvPr/>
        </p:nvSpPr>
        <p:spPr bwMode="auto">
          <a:xfrm>
            <a:off x="7145627" y="1705431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说明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TextBox 42"/>
          <p:cNvSpPr txBox="1">
            <a:spLocks noChangeArrowheads="1"/>
          </p:cNvSpPr>
          <p:nvPr/>
        </p:nvSpPr>
        <p:spPr bwMode="auto">
          <a:xfrm>
            <a:off x="7145627" y="2309276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领域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TextBox 42"/>
          <p:cNvSpPr txBox="1">
            <a:spLocks noChangeArrowheads="1"/>
          </p:cNvSpPr>
          <p:nvPr/>
        </p:nvSpPr>
        <p:spPr bwMode="auto">
          <a:xfrm>
            <a:off x="7145627" y="2898023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子领域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Box 42"/>
          <p:cNvSpPr txBox="1">
            <a:spLocks noChangeArrowheads="1"/>
          </p:cNvSpPr>
          <p:nvPr/>
        </p:nvSpPr>
        <p:spPr bwMode="auto">
          <a:xfrm>
            <a:off x="7145627" y="3486770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典型表现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42"/>
          <p:cNvSpPr txBox="1">
            <a:spLocks noChangeArrowheads="1"/>
          </p:cNvSpPr>
          <p:nvPr/>
        </p:nvSpPr>
        <p:spPr bwMode="auto">
          <a:xfrm>
            <a:off x="7145627" y="4129263"/>
            <a:ext cx="4635242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rgbClr val="FF9600"/>
                </a:solidFill>
                <a:latin typeface="+mn-lt"/>
                <a:cs typeface="+mn-ea"/>
                <a:sym typeface="+mn-lt"/>
              </a:rPr>
              <a:t>教育建议</a:t>
            </a:r>
            <a:endParaRPr lang="zh-CN" altLang="en-US" sz="2000" b="1" dirty="0">
              <a:solidFill>
                <a:srgbClr val="FF960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51712" y="5679699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9600"/>
                </a:solidFill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rgbClr val="FF9600"/>
                </a:solidFill>
                <a:cs typeface="+mn-ea"/>
                <a:sym typeface="+mn-lt"/>
              </a:rPr>
              <a:t>指南</a:t>
            </a:r>
            <a:r>
              <a:rPr lang="en-US" altLang="zh-CN" sz="2000" b="1" dirty="0">
                <a:solidFill>
                  <a:srgbClr val="FF9600"/>
                </a:solidFill>
                <a:cs typeface="+mn-ea"/>
                <a:sym typeface="+mn-lt"/>
              </a:rPr>
              <a:t>》</a:t>
            </a:r>
            <a:endParaRPr lang="zh-CN" altLang="en-US" sz="2000" b="1" dirty="0">
              <a:solidFill>
                <a:srgbClr val="FF96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2000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743767" y="1613464"/>
            <a:ext cx="4076536" cy="40765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174228" y="1306579"/>
            <a:ext cx="1041614" cy="1041614"/>
            <a:chOff x="4500799" y="1032259"/>
            <a:chExt cx="1041614" cy="1041614"/>
          </a:xfrm>
        </p:grpSpPr>
        <p:sp>
          <p:nvSpPr>
            <p:cNvPr id="5" name="椭圆 4"/>
            <p:cNvSpPr/>
            <p:nvPr/>
          </p:nvSpPr>
          <p:spPr>
            <a:xfrm>
              <a:off x="4500799" y="103225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736111" y="1228723"/>
              <a:ext cx="5453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37494" y="2896686"/>
            <a:ext cx="1041614" cy="1041614"/>
            <a:chOff x="5364426" y="2004949"/>
            <a:chExt cx="1041614" cy="1041614"/>
          </a:xfrm>
        </p:grpSpPr>
        <p:sp>
          <p:nvSpPr>
            <p:cNvPr id="17" name="椭圆 16"/>
            <p:cNvSpPr/>
            <p:nvPr/>
          </p:nvSpPr>
          <p:spPr>
            <a:xfrm>
              <a:off x="5364426" y="2004949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42030" y="2175220"/>
              <a:ext cx="6174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35153" y="4514343"/>
            <a:ext cx="1041614" cy="1041614"/>
            <a:chOff x="4861724" y="4240023"/>
            <a:chExt cx="1041614" cy="1041614"/>
          </a:xfrm>
        </p:grpSpPr>
        <p:sp>
          <p:nvSpPr>
            <p:cNvPr id="22" name="椭圆 21"/>
            <p:cNvSpPr/>
            <p:nvPr/>
          </p:nvSpPr>
          <p:spPr>
            <a:xfrm>
              <a:off x="4861724" y="4240023"/>
              <a:ext cx="1041614" cy="1041614"/>
            </a:xfrm>
            <a:prstGeom prst="ellipse">
              <a:avLst/>
            </a:prstGeom>
            <a:solidFill>
              <a:srgbClr val="FF8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42439" y="4471496"/>
              <a:ext cx="615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576767" y="1576561"/>
            <a:ext cx="393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8050"/>
                </a:solidFill>
                <a:cs typeface="+mn-ea"/>
                <a:sym typeface="+mn-lt"/>
              </a:rPr>
              <a:t>学前教育指导性文件</a:t>
            </a:r>
            <a:endParaRPr lang="zh-CN" altLang="en-US" sz="20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56712" y="3150760"/>
            <a:ext cx="3937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8050"/>
                </a:solidFill>
                <a:cs typeface="+mn-ea"/>
                <a:sym typeface="+mn-lt"/>
              </a:rPr>
              <a:t>相同的儿童观、教育观、发展观</a:t>
            </a:r>
            <a:endParaRPr lang="zh-CN" altLang="en-US" sz="20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93128" y="4780961"/>
            <a:ext cx="563712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8050"/>
                </a:solidFill>
                <a:cs typeface="+mn-ea"/>
                <a:sym typeface="+mn-lt"/>
              </a:rPr>
              <a:t>通过五大领域活动促进幼儿的发展，都有目标</a:t>
            </a:r>
            <a:endParaRPr lang="zh-CN" altLang="en-US" sz="2000" b="1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90521" y="2792341"/>
            <a:ext cx="800219" cy="2125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D96B1F"/>
                </a:solidFill>
                <a:cs typeface="+mn-ea"/>
                <a:sym typeface="+mn-lt"/>
              </a:rPr>
              <a:t>共同点</a:t>
            </a:r>
            <a:endParaRPr lang="zh-CN" altLang="en-US" sz="40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8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纲要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和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的关系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-2646403" y="1405687"/>
            <a:ext cx="4076536" cy="40765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9970" y="2746646"/>
            <a:ext cx="800219" cy="2125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>
                <a:solidFill>
                  <a:srgbClr val="FF8050"/>
                </a:solidFill>
                <a:cs typeface="+mn-ea"/>
                <a:sym typeface="+mn-lt"/>
              </a:rPr>
              <a:t>不同点</a:t>
            </a:r>
            <a:endParaRPr lang="zh-CN" altLang="en-US" sz="4000" dirty="0">
              <a:solidFill>
                <a:srgbClr val="FF8050"/>
              </a:solidFill>
              <a:cs typeface="+mn-ea"/>
              <a:sym typeface="+mn-lt"/>
            </a:endParaRPr>
          </a:p>
        </p:txBody>
      </p:sp>
      <p:sp>
        <p:nvSpPr>
          <p:cNvPr id="28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纲要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和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的关系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720076" y="1953640"/>
          <a:ext cx="9709924" cy="334638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93091"/>
                <a:gridCol w="1274618"/>
                <a:gridCol w="1662546"/>
                <a:gridCol w="1634836"/>
                <a:gridCol w="1759527"/>
                <a:gridCol w="2085306"/>
              </a:tblGrid>
              <a:tr h="575480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颁布时间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背景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角度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对象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内容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FF8050"/>
                    </a:solidFill>
                  </a:tcPr>
                </a:tc>
              </a:tr>
              <a:tr h="8845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《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纲要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》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2021.7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新课程改革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宏观纲领性文件（课程）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研究者管理者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目标宏观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实施原则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120748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《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指南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》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2012.10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国家教育发展规划纲要和国十条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实践性强的指导文件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实践者（幼儿教师和家长）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不同年龄段目标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教育建议针对性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和操作性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</a:tr>
              <a:tr h="678873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  细化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——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发展</a:t>
                      </a: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=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推进（桥梁）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 hMerge="1">
                  <a:tcPr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54842" y="1801347"/>
            <a:ext cx="4076536" cy="40765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8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097780" y="5035414"/>
            <a:ext cx="2094220" cy="182258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385298" y="1576561"/>
            <a:ext cx="866455" cy="866456"/>
          </a:xfrm>
          <a:prstGeom prst="ellipse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24487" y="1755789"/>
            <a:ext cx="86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健康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01681" y="1801347"/>
            <a:ext cx="3937348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身心状况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动作发展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生活能力与生活习惯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28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纲要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和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</a:t>
            </a:r>
            <a:r>
              <a:rPr lang="en-US" altLang="zh-CN" sz="2400" dirty="0">
                <a:solidFill>
                  <a:srgbClr val="D96B1F"/>
                </a:solidFill>
                <a:cs typeface="+mn-ea"/>
                <a:sym typeface="+mn-lt"/>
              </a:rPr>
              <a:t>》</a:t>
            </a:r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的关系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98150" y="3303203"/>
            <a:ext cx="866456" cy="866456"/>
          </a:xfrm>
          <a:prstGeom prst="ellipse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385303" y="5129383"/>
            <a:ext cx="866456" cy="866456"/>
          </a:xfrm>
          <a:prstGeom prst="ellipse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51759" y="2309035"/>
            <a:ext cx="866456" cy="866456"/>
          </a:xfrm>
          <a:prstGeom prst="ellipse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251759" y="4298558"/>
            <a:ext cx="866456" cy="866456"/>
          </a:xfrm>
          <a:prstGeom prst="ellipse">
            <a:avLst/>
          </a:prstGeom>
          <a:solidFill>
            <a:srgbClr val="FF8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251753" y="1964596"/>
            <a:ext cx="4421985" cy="22025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289658" y="2474922"/>
            <a:ext cx="86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语言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118215" y="2717205"/>
            <a:ext cx="1498094" cy="0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6744252" y="2522048"/>
            <a:ext cx="3937348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倾听与表达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阅读与书写准备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4988" y="3493668"/>
            <a:ext cx="86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社会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41417" y="3698505"/>
            <a:ext cx="4434103" cy="0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006149" y="3488693"/>
            <a:ext cx="3937348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人际交往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社会适应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89658" y="4484456"/>
            <a:ext cx="86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科学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31378" y="4731786"/>
            <a:ext cx="3290939" cy="0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8395097" y="4501080"/>
            <a:ext cx="3937348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科学探究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数学认知</a:t>
            </a:r>
            <a:endParaRPr lang="id-ID" altLang="zh-CN" sz="1600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10739" y="5347369"/>
            <a:ext cx="866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艺术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152459" y="5594699"/>
            <a:ext cx="2845525" cy="0"/>
          </a:xfrm>
          <a:prstGeom prst="line">
            <a:avLst/>
          </a:prstGeom>
          <a:ln>
            <a:solidFill>
              <a:srgbClr val="FF8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07542" y="5368461"/>
            <a:ext cx="3937348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感受与欣赏</a:t>
            </a:r>
            <a:endParaRPr lang="en-US" altLang="zh-CN" sz="1600" dirty="0">
              <a:cs typeface="+mn-ea"/>
              <a:sym typeface="+mn-lt"/>
            </a:endParaRPr>
          </a:p>
          <a:p>
            <a:pPr marL="285750" indent="-285750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+mn-ea"/>
                <a:sym typeface="+mn-lt"/>
              </a:rPr>
              <a:t>表现与创造</a:t>
            </a:r>
            <a:endParaRPr lang="id-ID" altLang="zh-CN" sz="1600" dirty="0"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324" y="1683391"/>
            <a:ext cx="2735448" cy="3517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00">
        <p15:prstTrans prst="drape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477829" y="4495876"/>
            <a:ext cx="2714171" cy="2362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31460" y="4082802"/>
            <a:ext cx="1387942" cy="1429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9" y="0"/>
            <a:ext cx="2430461" cy="19536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000543" y="955618"/>
            <a:ext cx="780704" cy="882796"/>
          </a:xfrm>
          <a:prstGeom prst="rect">
            <a:avLst/>
          </a:prstGeom>
        </p:spPr>
      </p:pic>
      <p:sp>
        <p:nvSpPr>
          <p:cNvPr id="9" name="文本框 25"/>
          <p:cNvSpPr txBox="1"/>
          <p:nvPr/>
        </p:nvSpPr>
        <p:spPr>
          <a:xfrm>
            <a:off x="2741621" y="533141"/>
            <a:ext cx="5580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400" dirty="0">
                <a:solidFill>
                  <a:srgbClr val="D96B1F"/>
                </a:solidFill>
                <a:cs typeface="+mn-ea"/>
                <a:sym typeface="+mn-lt"/>
              </a:rPr>
              <a:t>指南定位：一个指南</a:t>
            </a:r>
            <a:endParaRPr lang="zh-CN" altLang="en-US" sz="2400" dirty="0">
              <a:solidFill>
                <a:srgbClr val="D96B1F"/>
              </a:solidFill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14268" y="1311011"/>
            <a:ext cx="2383996" cy="508731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说明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006267" y="1703863"/>
            <a:ext cx="0" cy="32389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3163042" y="4528928"/>
            <a:ext cx="2383996" cy="508731"/>
          </a:xfrm>
          <a:prstGeom prst="roundRect">
            <a:avLst/>
          </a:prstGeom>
          <a:solidFill>
            <a:srgbClr val="F4B183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各年龄段典型表现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465498" y="4528927"/>
            <a:ext cx="2383996" cy="508731"/>
          </a:xfrm>
          <a:prstGeom prst="roundRect">
            <a:avLst/>
          </a:prstGeom>
          <a:solidFill>
            <a:srgbClr val="F4B183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教育建议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68018" y="2282127"/>
            <a:ext cx="6293908" cy="2502169"/>
            <a:chOff x="5746588" y="3085756"/>
            <a:chExt cx="4276907" cy="2655965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7947079" y="4784329"/>
              <a:ext cx="0" cy="343808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778680" y="5128136"/>
              <a:ext cx="2336800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778680" y="5128136"/>
              <a:ext cx="0" cy="343807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115480" y="5128136"/>
              <a:ext cx="0" cy="343807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746588" y="3849018"/>
              <a:ext cx="248663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588678" y="4606213"/>
              <a:ext cx="243481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17358" y="5726229"/>
              <a:ext cx="0" cy="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686695" y="3085756"/>
              <a:ext cx="2336800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endCxn id="32" idx="1"/>
            </p:cNvCxnSpPr>
            <p:nvPr/>
          </p:nvCxnSpPr>
          <p:spPr>
            <a:xfrm flipV="1">
              <a:off x="5778525" y="5740657"/>
              <a:ext cx="236494" cy="1064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>
            <a:off x="6006267" y="2408576"/>
            <a:ext cx="0" cy="32389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06267" y="3142403"/>
            <a:ext cx="0" cy="32389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4814268" y="2027762"/>
            <a:ext cx="2383996" cy="50873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领域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814268" y="2732475"/>
            <a:ext cx="2383996" cy="508730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子领域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814268" y="3466301"/>
            <a:ext cx="2383996" cy="508731"/>
          </a:xfrm>
          <a:prstGeom prst="roundRect">
            <a:avLst/>
          </a:prstGeom>
          <a:solidFill>
            <a:srgbClr val="FF8050"/>
          </a:soli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目标</a:t>
            </a:r>
            <a:endParaRPr lang="zh-CN" altLang="en-US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2972" y="4528927"/>
            <a:ext cx="20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cs typeface="+mn-ea"/>
                <a:sym typeface="+mn-lt"/>
              </a:rPr>
              <a:t>各年龄段幼儿各目标下普遍的、具有关键意义的若干表现的例举；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81027" y="3522410"/>
            <a:ext cx="368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幼儿学习与发展的方向</a:t>
            </a:r>
            <a:endParaRPr lang="en-US" altLang="zh-CN" sz="1600" dirty="0"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cs typeface="+mn-ea"/>
                <a:sym typeface="+mn-lt"/>
              </a:rPr>
              <a:t>对幼儿的合理期望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2972" y="2834462"/>
            <a:ext cx="368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幼儿学习与发展的方向；</a:t>
            </a:r>
            <a:endParaRPr lang="en-US" altLang="zh-CN" sz="1600" dirty="0">
              <a:cs typeface="+mn-ea"/>
              <a:sym typeface="+mn-lt"/>
            </a:endParaRPr>
          </a:p>
          <a:p>
            <a:r>
              <a:rPr lang="zh-CN" altLang="en-US" sz="1600" dirty="0">
                <a:cs typeface="+mn-ea"/>
                <a:sym typeface="+mn-lt"/>
              </a:rPr>
              <a:t>对幼儿的合理期望；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02708" y="2117712"/>
            <a:ext cx="2158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幼儿个体发展最重要最基本的五个领域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84065" y="4535381"/>
            <a:ext cx="1977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cs typeface="+mn-ea"/>
                <a:sym typeface="+mn-lt"/>
              </a:rPr>
              <a:t>家长和教师帮助幼儿学习与发展的教育方法与途径</a:t>
            </a:r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2972" y="5676938"/>
            <a:ext cx="780704" cy="882796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 flipV="1">
            <a:off x="8836040" y="4783292"/>
            <a:ext cx="348025" cy="10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3584.pptx"/>
  <p:tag name="KSO_WPP_MARK_KEY" val="fe928a86-3ef7-479f-8676-32b9bc3cadb2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d55bbyc">
      <a:majorFont>
        <a:latin typeface="印品朗黑体"/>
        <a:ea typeface="微软雅黑"/>
        <a:cs typeface=""/>
      </a:majorFont>
      <a:minorFont>
        <a:latin typeface="印品朗黑体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4379</Words>
  <Application>WPS 演示</Application>
  <PresentationFormat>宽屏</PresentationFormat>
  <Paragraphs>602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Calibri</vt:lpstr>
      <vt:lpstr>印品黑体</vt:lpstr>
      <vt:lpstr>黑体</vt:lpstr>
      <vt:lpstr>Arial Unicode MS</vt:lpstr>
      <vt:lpstr>Arial</vt:lpstr>
      <vt:lpstr>印品朗黑体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儿童成长教育</dc:title>
  <dc:creator>第一PPT</dc:creator>
  <cp:keywords>www.1ppt.com</cp:keywords>
  <dc:description>www.1ppt.com</dc:description>
  <cp:lastModifiedBy>吴为</cp:lastModifiedBy>
  <cp:revision>2</cp:revision>
  <dcterms:created xsi:type="dcterms:W3CDTF">2017-03-17T05:19:00Z</dcterms:created>
  <dcterms:modified xsi:type="dcterms:W3CDTF">2023-02-27T15:02:33Z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2206663C815C46449FFC0E87BB1DA188</vt:lpwstr>
  </property>
  <property fmtid="{D5CDD505-2E9C-101B-9397-08002B2CF9AE}" pid="3" name="KSOProductBuildVer">
    <vt:lpwstr>2052-11.1.0.13703</vt:lpwstr>
  </property>
</Properties>
</file>