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4" r:id="rId3"/>
  </p:sldMasterIdLst>
  <p:notesMasterIdLst>
    <p:notesMasterId r:id="rId10"/>
  </p:notesMasterIdLst>
  <p:sldIdLst>
    <p:sldId id="292" r:id="rId4"/>
    <p:sldId id="293" r:id="rId5"/>
    <p:sldId id="290" r:id="rId6"/>
    <p:sldId id="283" r:id="rId7"/>
    <p:sldId id="284" r:id="rId8"/>
    <p:sldId id="267" r:id="rId9"/>
    <p:sldId id="289" r:id="rId11"/>
    <p:sldId id="285" r:id="rId12"/>
    <p:sldId id="286" r:id="rId13"/>
    <p:sldId id="287" r:id="rId14"/>
    <p:sldId id="266" r:id="rId15"/>
    <p:sldId id="257" r:id="rId16"/>
    <p:sldId id="259" r:id="rId17"/>
    <p:sldId id="262" r:id="rId18"/>
    <p:sldId id="263" r:id="rId19"/>
    <p:sldId id="270" r:id="rId20"/>
    <p:sldId id="264" r:id="rId21"/>
    <p:sldId id="268" r:id="rId22"/>
    <p:sldId id="288" r:id="rId23"/>
    <p:sldId id="275" r:id="rId24"/>
    <p:sldId id="260" r:id="rId25"/>
    <p:sldId id="265" r:id="rId26"/>
    <p:sldId id="279" r:id="rId27"/>
    <p:sldId id="276" r:id="rId28"/>
    <p:sldId id="280" r:id="rId29"/>
    <p:sldId id="274" r:id="rId30"/>
    <p:sldId id="271" r:id="rId31"/>
    <p:sldId id="291" r:id="rId32"/>
  </p:sldIdLst>
  <p:sldSz cx="9144000" cy="5143500" type="screen16x9"/>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5858"/>
    <a:srgbClr val="262A3E"/>
    <a:srgbClr val="B59D81"/>
    <a:srgbClr val="827474"/>
    <a:srgbClr val="A1835E"/>
    <a:srgbClr val="363C58"/>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0" d="100"/>
          <a:sy n="100" d="100"/>
        </p:scale>
        <p:origin x="1914" y="690"/>
      </p:cViewPr>
      <p:guideLst>
        <p:guide orient="horz" pos="1620"/>
        <p:guide pos="2880"/>
      </p:guideLst>
    </p:cSldViewPr>
  </p:slideViewPr>
  <p:notesTextViewPr>
    <p:cViewPr>
      <p:scale>
        <a:sx n="1" d="1"/>
        <a:sy n="1" d="1"/>
      </p:scale>
      <p:origin x="0" y="0"/>
    </p:cViewPr>
  </p:notesTextViewPr>
  <p:sorterViewPr>
    <p:cViewPr>
      <p:scale>
        <a:sx n="166" d="100"/>
        <a:sy n="166" d="100"/>
      </p:scale>
      <p:origin x="0" y="-65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
        <p:nvSpPr>
          <p:cNvPr id="7" name="TextBox 4"/>
          <p:cNvSpPr txBox="1"/>
          <p:nvPr userDrawn="1"/>
        </p:nvSpPr>
        <p:spPr>
          <a:xfrm>
            <a:off x="614958" y="4922677"/>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hlinkClick r:id="rId2"/>
              </a:rPr>
              <a:t>行业</a:t>
            </a:r>
            <a:r>
              <a:rPr lang="en-US" altLang="zh-CN" sz="100" dirty="0">
                <a:solidFill>
                  <a:prstClr val="black"/>
                </a:solidFill>
                <a:latin typeface="微软雅黑" panose="020B0503020204020204" pitchFamily="34" charset="-122"/>
                <a:hlinkClick r:id="rId2"/>
              </a:rPr>
              <a:t>PPT</a:t>
            </a:r>
            <a:r>
              <a:rPr lang="zh-CN" altLang="en-US" sz="100" dirty="0">
                <a:solidFill>
                  <a:prstClr val="black"/>
                </a:solidFill>
                <a:latin typeface="微软雅黑" panose="020B0503020204020204" pitchFamily="34" charset="-122"/>
                <a:hlinkClick r:id="rId2"/>
              </a:rPr>
              <a:t>模板</a:t>
            </a:r>
            <a:r>
              <a:rPr lang="en-US" altLang="zh-CN" sz="100" dirty="0">
                <a:solidFill>
                  <a:prstClr val="black"/>
                </a:solidFill>
                <a:latin typeface="微软雅黑" panose="020B0503020204020204" pitchFamily="34" charset="-122"/>
              </a:rPr>
              <a:t>http://www.1ppt.com/hangye/</a:t>
            </a:r>
            <a:endParaRPr lang="en-US" altLang="zh-CN" sz="100" dirty="0">
              <a:solidFill>
                <a:prstClr val="black"/>
              </a:solidFill>
              <a:latin typeface="微软雅黑" panose="020B0503020204020204" pitchFamily="34"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image" Target="../media/image1.jpe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cstate="screen">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image" Target="../media/image43.jpeg"/><Relationship Id="rId7" Type="http://schemas.openxmlformats.org/officeDocument/2006/relationships/image" Target="../media/image42.jpe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image" Target="../media/image21.png"/><Relationship Id="rId1" Type="http://schemas.openxmlformats.org/officeDocument/2006/relationships/image" Target="../media/image36.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image" Target="../media/image58.jpeg"/><Relationship Id="rId7" Type="http://schemas.openxmlformats.org/officeDocument/2006/relationships/image" Target="../media/image57.jpeg"/><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image" Target="../media/image52.png"/><Relationship Id="rId12" Type="http://schemas.openxmlformats.org/officeDocument/2006/relationships/notesSlide" Target="../notesSlides/notesSlide10.xml"/><Relationship Id="rId11" Type="http://schemas.openxmlformats.org/officeDocument/2006/relationships/slideLayout" Target="../slideLayouts/slideLayout2.xml"/><Relationship Id="rId10" Type="http://schemas.openxmlformats.org/officeDocument/2006/relationships/image" Target="../media/image60.jpeg"/><Relationship Id="rId1" Type="http://schemas.openxmlformats.org/officeDocument/2006/relationships/image" Target="../media/image51.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69.pn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24.xml.rels><?xml version="1.0" encoding="UTF-8" standalone="yes"?>
<Relationships xmlns="http://schemas.openxmlformats.org/package/2006/relationships"><Relationship Id="rId9" Type="http://schemas.openxmlformats.org/officeDocument/2006/relationships/image" Target="../media/image78.png"/><Relationship Id="rId8" Type="http://schemas.openxmlformats.org/officeDocument/2006/relationships/image" Target="../media/image77.png"/><Relationship Id="rId7" Type="http://schemas.openxmlformats.org/officeDocument/2006/relationships/image" Target="../media/image76.png"/><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3" Type="http://schemas.openxmlformats.org/officeDocument/2006/relationships/image" Target="../media/image72.png"/><Relationship Id="rId2" Type="http://schemas.openxmlformats.org/officeDocument/2006/relationships/image" Target="../media/image71.png"/><Relationship Id="rId16" Type="http://schemas.openxmlformats.org/officeDocument/2006/relationships/notesSlide" Target="../notesSlides/notesSlide14.xml"/><Relationship Id="rId15" Type="http://schemas.openxmlformats.org/officeDocument/2006/relationships/slideLayout" Target="../slideLayouts/slideLayout2.xml"/><Relationship Id="rId14" Type="http://schemas.openxmlformats.org/officeDocument/2006/relationships/image" Target="../media/image83.png"/><Relationship Id="rId13" Type="http://schemas.openxmlformats.org/officeDocument/2006/relationships/image" Target="../media/image82.png"/><Relationship Id="rId12" Type="http://schemas.openxmlformats.org/officeDocument/2006/relationships/image" Target="../media/image81.png"/><Relationship Id="rId11" Type="http://schemas.openxmlformats.org/officeDocument/2006/relationships/image" Target="../media/image80.png"/><Relationship Id="rId10" Type="http://schemas.openxmlformats.org/officeDocument/2006/relationships/image" Target="../media/image79.png"/><Relationship Id="rId1" Type="http://schemas.openxmlformats.org/officeDocument/2006/relationships/image" Target="../media/image7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86.png"/><Relationship Id="rId2" Type="http://schemas.openxmlformats.org/officeDocument/2006/relationships/image" Target="../media/image85.jpeg"/><Relationship Id="rId1" Type="http://schemas.openxmlformats.org/officeDocument/2006/relationships/image" Target="../media/image84.jpeg"/></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91.jpeg"/><Relationship Id="rId4" Type="http://schemas.openxmlformats.org/officeDocument/2006/relationships/image" Target="../media/image90.jpeg"/><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image" Target="../media/image87.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93.jpeg"/><Relationship Id="rId1" Type="http://schemas.openxmlformats.org/officeDocument/2006/relationships/image" Target="../media/image9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9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107504" y="2859782"/>
            <a:ext cx="3550972" cy="461665"/>
          </a:xfrm>
          <a:prstGeom prst="rect">
            <a:avLst/>
          </a:prstGeom>
          <a:noFill/>
        </p:spPr>
        <p:txBody>
          <a:bodyPr wrap="none" rtlCol="0">
            <a:spAutoFit/>
          </a:bodyPr>
          <a:lstStyle/>
          <a:p>
            <a:r>
              <a:rPr lang="zh-CN" altLang="en-US" sz="2400" b="1" dirty="0">
                <a:solidFill>
                  <a:schemeClr val="bg1"/>
                </a:solidFill>
                <a:cs typeface="+mn-ea"/>
                <a:sym typeface="+mn-lt"/>
              </a:rPr>
              <a:t>美食西餐厅介绍</a:t>
            </a:r>
            <a:r>
              <a:rPr lang="en-US" altLang="zh-CN" sz="2400" b="1" dirty="0">
                <a:solidFill>
                  <a:schemeClr val="bg1"/>
                </a:solidFill>
                <a:cs typeface="+mn-ea"/>
                <a:sym typeface="+mn-lt"/>
              </a:rPr>
              <a:t>PPT</a:t>
            </a:r>
            <a:r>
              <a:rPr lang="zh-CN" altLang="en-US" sz="2400" b="1" dirty="0">
                <a:solidFill>
                  <a:schemeClr val="bg1"/>
                </a:solidFill>
                <a:cs typeface="+mn-ea"/>
                <a:sym typeface="+mn-lt"/>
              </a:rPr>
              <a:t>模板</a:t>
            </a:r>
            <a:endParaRPr lang="zh-CN" altLang="en-US" sz="2400" b="1" dirty="0">
              <a:solidFill>
                <a:schemeClr val="bg1"/>
              </a:solidFill>
              <a:cs typeface="+mn-ea"/>
              <a:sym typeface="+mn-lt"/>
            </a:endParaRPr>
          </a:p>
        </p:txBody>
      </p:sp>
      <p:sp>
        <p:nvSpPr>
          <p:cNvPr id="4" name="矩形 3"/>
          <p:cNvSpPr/>
          <p:nvPr/>
        </p:nvSpPr>
        <p:spPr>
          <a:xfrm>
            <a:off x="283696" y="2283718"/>
            <a:ext cx="3352200" cy="584775"/>
          </a:xfrm>
          <a:prstGeom prst="rect">
            <a:avLst/>
          </a:prstGeom>
        </p:spPr>
        <p:txBody>
          <a:bodyPr wrap="none">
            <a:spAutoFit/>
          </a:bodyPr>
          <a:lstStyle/>
          <a:p>
            <a:r>
              <a:rPr lang="en-US" altLang="zh-CN" sz="3200" dirty="0">
                <a:solidFill>
                  <a:schemeClr val="bg1"/>
                </a:solidFill>
                <a:cs typeface="+mn-ea"/>
                <a:sym typeface="+mn-lt"/>
              </a:rPr>
              <a:t>Company  Name</a:t>
            </a:r>
            <a:endParaRPr lang="en-US" altLang="zh-CN" sz="3200" dirty="0">
              <a:solidFill>
                <a:schemeClr val="bg1"/>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323528" y="1059582"/>
            <a:ext cx="4572000" cy="3293209"/>
          </a:xfrm>
          <a:prstGeom prst="rect">
            <a:avLst/>
          </a:prstGeom>
        </p:spPr>
        <p:txBody>
          <a:bodyPr>
            <a:spAutoFit/>
          </a:bodyPr>
          <a:lstStyle/>
          <a:p>
            <a:r>
              <a:rPr lang="zh-CN" altLang="en-US" b="1" dirty="0">
                <a:solidFill>
                  <a:srgbClr val="827474"/>
                </a:solidFill>
                <a:cs typeface="+mn-ea"/>
                <a:sym typeface="+mn-lt"/>
              </a:rPr>
              <a:t>套餐主菜：</a:t>
            </a:r>
            <a:endParaRPr lang="zh-CN" altLang="en-US" b="1"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經典慢火燻烤醏肋排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套餐NT980、單點NT580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爐烤德國豬腳(全程爐烤,口感偏硬)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套餐NT1180、單點NT780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香煎宜蘭法式鴨胸搭蘋果佐柳橙焦糖醬汁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套餐NT1280、單點 NT880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德式水煮豬腳(烹飪時間需60分鐘)</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套餐NT1380、單點NT980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碳烤美國冷藏安格斯無骨牛小排佐黑胡椒醬汁  套餐NT1380、單點 NT980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爐烤紐西蘭法式香料小羊排佐香草醬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套餐NT1380、單點NT980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香煎海大蝦，季節鮮魚，北海道鮮干貝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套餐NT1380、單點NT980</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匈牙利牛肉奶油燉飯  </a:t>
            </a:r>
            <a:endParaRPr lang="zh-CN" altLang="en-US" sz="1200" dirty="0">
              <a:solidFill>
                <a:srgbClr val="827474"/>
              </a:solidFill>
              <a:cs typeface="+mn-ea"/>
              <a:sym typeface="+mn-lt"/>
            </a:endParaRPr>
          </a:p>
          <a:p>
            <a:pPr marL="228600" indent="-228600">
              <a:buFont typeface="+mj-lt"/>
              <a:buAutoNum type="arabicPeriod"/>
            </a:pPr>
            <a:r>
              <a:rPr lang="zh-CN" altLang="en-US" sz="1200" dirty="0">
                <a:solidFill>
                  <a:srgbClr val="827474"/>
                </a:solidFill>
                <a:cs typeface="+mn-ea"/>
                <a:sym typeface="+mn-lt"/>
              </a:rPr>
              <a:t>套餐NT1380、單點NT980</a:t>
            </a:r>
            <a:endParaRPr lang="zh-CN" altLang="en-US" sz="1200" dirty="0">
              <a:solidFill>
                <a:srgbClr val="827474"/>
              </a:solidFill>
              <a:cs typeface="+mn-ea"/>
              <a:sym typeface="+mn-lt"/>
            </a:endParaRPr>
          </a:p>
        </p:txBody>
      </p:sp>
      <p:sp>
        <p:nvSpPr>
          <p:cNvPr id="4" name="TextBox 4"/>
          <p:cNvSpPr txBox="1"/>
          <p:nvPr/>
        </p:nvSpPr>
        <p:spPr>
          <a:xfrm>
            <a:off x="179512" y="4948014"/>
            <a:ext cx="1440159" cy="118430"/>
          </a:xfrm>
          <a:prstGeom prst="rect">
            <a:avLst/>
          </a:prstGeom>
          <a:noFill/>
        </p:spPr>
        <p:txBody>
          <a:bodyPr wrap="square" rtlCol="0">
            <a:spAutoFit/>
          </a:bodyPr>
          <a:lstStyle/>
          <a:p>
            <a:pPr>
              <a:lnSpc>
                <a:spcPct val="200000"/>
              </a:lnSpc>
            </a:pPr>
            <a:r>
              <a:rPr lang="zh-CN" altLang="en-US" sz="100" dirty="0">
                <a:solidFill>
                  <a:prstClr val="black"/>
                </a:solidFill>
                <a:latin typeface="微软雅黑" panose="020B0503020204020204" pitchFamily="34" charset="-122"/>
              </a:rPr>
              <a:t>行业</a:t>
            </a:r>
            <a:r>
              <a:rPr lang="en-US" altLang="zh-CN" sz="100" dirty="0">
                <a:solidFill>
                  <a:prstClr val="black"/>
                </a:solidFill>
                <a:latin typeface="微软雅黑" panose="020B0503020204020204" pitchFamily="34" charset="-122"/>
              </a:rPr>
              <a:t>PPT</a:t>
            </a:r>
            <a:r>
              <a:rPr lang="zh-CN" altLang="en-US" sz="100" dirty="0">
                <a:solidFill>
                  <a:prstClr val="black"/>
                </a:solidFill>
                <a:latin typeface="微软雅黑" panose="020B0503020204020204" pitchFamily="34" charset="-122"/>
              </a:rPr>
              <a:t>模板</a:t>
            </a:r>
            <a:r>
              <a:rPr lang="en-US" altLang="zh-CN" sz="100" dirty="0">
                <a:solidFill>
                  <a:prstClr val="black"/>
                </a:solidFill>
                <a:latin typeface="微软雅黑" panose="020B0503020204020204" pitchFamily="34" charset="-122"/>
              </a:rPr>
              <a:t>http://www.1ppt.com/hangye/</a:t>
            </a:r>
            <a:endParaRPr lang="en-US" altLang="zh-CN" sz="100" dirty="0">
              <a:solidFill>
                <a:prstClr val="black"/>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 name="图片 1"/>
          <p:cNvPicPr>
            <a:picLocks noChangeAspect="1"/>
          </p:cNvPicPr>
          <p:nvPr/>
        </p:nvPicPr>
        <p:blipFill>
          <a:blip r:embed="rId1" cstate="screen"/>
          <a:stretch>
            <a:fillRect/>
          </a:stretch>
        </p:blipFill>
        <p:spPr>
          <a:xfrm>
            <a:off x="480061" y="-7611"/>
            <a:ext cx="4106591" cy="4602471"/>
          </a:xfrm>
          <a:prstGeom prst="rect">
            <a:avLst/>
          </a:prstGeom>
        </p:spPr>
      </p:pic>
      <p:sp>
        <p:nvSpPr>
          <p:cNvPr id="11" name="Content Placeholder 2"/>
          <p:cNvSpPr txBox="1"/>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eaLnBrk="1" hangingPunct="1">
              <a:spcBef>
                <a:spcPct val="20000"/>
              </a:spcBef>
              <a:buFont typeface="Arial" panose="020B0604020202020204" pitchFamily="34" charset="0"/>
              <a:buNone/>
            </a:pPr>
            <a:r>
              <a:rPr lang="zh-CN" altLang="en-US" sz="1600" b="1" dirty="0">
                <a:solidFill>
                  <a:srgbClr val="A1835E"/>
                </a:solidFill>
                <a:latin typeface="+mn-lt"/>
                <a:ea typeface="+mn-ea"/>
                <a:cs typeface="+mn-ea"/>
                <a:sym typeface="+mn-lt"/>
              </a:rPr>
              <a:t>披萨</a:t>
            </a:r>
            <a:r>
              <a:rPr lang="en-US" altLang="zh-CN" sz="1600" b="1" dirty="0">
                <a:solidFill>
                  <a:srgbClr val="A1835E"/>
                </a:solidFill>
                <a:latin typeface="+mn-lt"/>
                <a:ea typeface="+mn-ea"/>
                <a:cs typeface="+mn-ea"/>
                <a:sym typeface="+mn-lt"/>
              </a:rPr>
              <a:t>/ PIZZA</a:t>
            </a:r>
            <a:endParaRPr lang="en-US" altLang="zh-CN" sz="1600" b="1" dirty="0">
              <a:solidFill>
                <a:srgbClr val="A1835E"/>
              </a:solidFill>
              <a:latin typeface="+mn-lt"/>
              <a:ea typeface="+mn-ea"/>
              <a:cs typeface="+mn-ea"/>
              <a:sym typeface="+mn-lt"/>
            </a:endParaRPr>
          </a:p>
          <a:p>
            <a:pPr algn="ctr" eaLnBrk="1" hangingPunct="1">
              <a:spcBef>
                <a:spcPct val="20000"/>
              </a:spcBef>
              <a:buFont typeface="Arial" panose="020B0604020202020204" pitchFamily="34" charset="0"/>
              <a:buNone/>
            </a:pPr>
            <a:r>
              <a:rPr lang="zh-CN" altLang="en-US" sz="1100" dirty="0">
                <a:solidFill>
                  <a:srgbClr val="A1835E"/>
                </a:solidFill>
                <a:latin typeface="+mn-lt"/>
                <a:ea typeface="+mn-ea"/>
                <a:cs typeface="+mn-ea"/>
                <a:sym typeface="+mn-lt"/>
              </a:rPr>
              <a:t>融合了更多的烘焙先进工艺，让意式薄皮</a:t>
            </a:r>
            <a:r>
              <a:rPr lang="en-US" altLang="zh-CN" sz="1100" dirty="0">
                <a:solidFill>
                  <a:srgbClr val="A1835E"/>
                </a:solidFill>
                <a:latin typeface="+mn-lt"/>
                <a:ea typeface="+mn-ea"/>
                <a:cs typeface="+mn-ea"/>
                <a:sym typeface="+mn-lt"/>
              </a:rPr>
              <a:t>PIZZA</a:t>
            </a:r>
            <a:r>
              <a:rPr lang="zh-CN" altLang="en-US" sz="1100" dirty="0">
                <a:solidFill>
                  <a:srgbClr val="A1835E"/>
                </a:solidFill>
                <a:latin typeface="+mn-lt"/>
                <a:ea typeface="+mn-ea"/>
                <a:cs typeface="+mn-ea"/>
                <a:sym typeface="+mn-lt"/>
              </a:rPr>
              <a:t>更美味</a:t>
            </a:r>
            <a:endParaRPr lang="zh-CN" altLang="en-US" sz="1100" dirty="0">
              <a:solidFill>
                <a:srgbClr val="A1835E"/>
              </a:solidFill>
              <a:latin typeface="+mn-lt"/>
              <a:ea typeface="+mn-ea"/>
              <a:cs typeface="+mn-ea"/>
              <a:sym typeface="+mn-lt"/>
            </a:endParaRPr>
          </a:p>
        </p:txBody>
      </p:sp>
      <p:pic>
        <p:nvPicPr>
          <p:cNvPr id="3" name="图片 2"/>
          <p:cNvPicPr>
            <a:picLocks noChangeAspect="1"/>
          </p:cNvPicPr>
          <p:nvPr/>
        </p:nvPicPr>
        <p:blipFill>
          <a:blip r:embed="rId2" cstate="screen"/>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3" cstate="screen"/>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剪去单角的矩形 10"/>
          <p:cNvSpPr/>
          <p:nvPr/>
        </p:nvSpPr>
        <p:spPr>
          <a:xfrm flipH="1">
            <a:off x="2949909" y="562894"/>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剪去单角的矩形 11"/>
          <p:cNvSpPr/>
          <p:nvPr/>
        </p:nvSpPr>
        <p:spPr>
          <a:xfrm>
            <a:off x="4613006" y="561095"/>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剪去单角的矩形 12"/>
          <p:cNvSpPr/>
          <p:nvPr/>
        </p:nvSpPr>
        <p:spPr>
          <a:xfrm flipH="1">
            <a:off x="6278565" y="556628"/>
            <a:ext cx="1598243" cy="2842916"/>
          </a:xfrm>
          <a:prstGeom prst="snip1Rect">
            <a:avLst/>
          </a:prstGeom>
          <a:solidFill>
            <a:srgbClr val="63585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矩形 80"/>
          <p:cNvSpPr/>
          <p:nvPr/>
        </p:nvSpPr>
        <p:spPr>
          <a:xfrm>
            <a:off x="4536504" y="3579862"/>
            <a:ext cx="4572000" cy="907941"/>
          </a:xfrm>
          <a:prstGeom prst="rect">
            <a:avLst/>
          </a:prstGeom>
        </p:spPr>
        <p:txBody>
          <a:bodyPr>
            <a:spAutoFit/>
          </a:bodyPr>
          <a:lstStyle/>
          <a:p>
            <a:r>
              <a:rPr lang="en-US" altLang="zh-CN" sz="1100" dirty="0">
                <a:solidFill>
                  <a:srgbClr val="827474"/>
                </a:solidFill>
                <a:cs typeface="+mn-ea"/>
                <a:sym typeface="+mn-lt"/>
              </a:rPr>
              <a:t>1.</a:t>
            </a:r>
            <a:r>
              <a:rPr lang="zh-CN" altLang="en-US" sz="1100" dirty="0">
                <a:solidFill>
                  <a:srgbClr val="827474"/>
                </a:solidFill>
                <a:cs typeface="+mn-ea"/>
                <a:sym typeface="+mn-lt"/>
              </a:rPr>
              <a:t>店铺名称：意所（中文）</a:t>
            </a:r>
            <a:r>
              <a:rPr lang="en-US" altLang="zh-CN" sz="1100" dirty="0">
                <a:solidFill>
                  <a:srgbClr val="827474"/>
                </a:solidFill>
                <a:cs typeface="+mn-ea"/>
                <a:sym typeface="+mn-lt"/>
              </a:rPr>
              <a:t>interesting space</a:t>
            </a:r>
            <a:r>
              <a:rPr lang="zh-CN" altLang="en-US" sz="1100" dirty="0">
                <a:solidFill>
                  <a:srgbClr val="827474"/>
                </a:solidFill>
                <a:cs typeface="+mn-ea"/>
                <a:sym typeface="+mn-lt"/>
              </a:rPr>
              <a:t>英文</a:t>
            </a:r>
            <a:endParaRPr lang="zh-CN" altLang="en-US" sz="1100" dirty="0">
              <a:solidFill>
                <a:srgbClr val="827474"/>
              </a:solidFill>
              <a:cs typeface="+mn-ea"/>
              <a:sym typeface="+mn-lt"/>
            </a:endParaRPr>
          </a:p>
          <a:p>
            <a:r>
              <a:rPr lang="en-US" altLang="zh-CN" sz="1100" dirty="0">
                <a:solidFill>
                  <a:srgbClr val="827474"/>
                </a:solidFill>
                <a:cs typeface="+mn-ea"/>
                <a:sym typeface="+mn-lt"/>
              </a:rPr>
              <a:t>2.</a:t>
            </a:r>
            <a:r>
              <a:rPr lang="zh-CN" altLang="en-US" sz="1100" dirty="0">
                <a:solidFill>
                  <a:srgbClr val="827474"/>
                </a:solidFill>
                <a:cs typeface="+mn-ea"/>
                <a:sym typeface="+mn-lt"/>
              </a:rPr>
              <a:t>品牌解读：一个有意思的地方</a:t>
            </a:r>
            <a:endParaRPr lang="zh-CN" altLang="en-US" sz="1100" dirty="0">
              <a:solidFill>
                <a:srgbClr val="827474"/>
              </a:solidFill>
              <a:cs typeface="+mn-ea"/>
              <a:sym typeface="+mn-lt"/>
            </a:endParaRPr>
          </a:p>
          <a:p>
            <a:r>
              <a:rPr lang="en-US" altLang="zh-CN" sz="1100" dirty="0">
                <a:solidFill>
                  <a:srgbClr val="827474"/>
                </a:solidFill>
                <a:cs typeface="+mn-ea"/>
                <a:sym typeface="+mn-lt"/>
              </a:rPr>
              <a:t>3.</a:t>
            </a:r>
            <a:r>
              <a:rPr lang="zh-CN" altLang="en-US" sz="1100" dirty="0">
                <a:solidFill>
                  <a:srgbClr val="827474"/>
                </a:solidFill>
                <a:cs typeface="+mn-ea"/>
                <a:sym typeface="+mn-lt"/>
              </a:rPr>
              <a:t>品牌个性：</a:t>
            </a:r>
            <a:endParaRPr lang="en-US" altLang="zh-CN" sz="1100" dirty="0">
              <a:solidFill>
                <a:srgbClr val="827474"/>
              </a:solidFill>
              <a:cs typeface="+mn-ea"/>
              <a:sym typeface="+mn-lt"/>
            </a:endParaRPr>
          </a:p>
          <a:p>
            <a:r>
              <a:rPr lang="zh-CN" altLang="en-US" sz="2000" dirty="0">
                <a:solidFill>
                  <a:srgbClr val="827474"/>
                </a:solidFill>
                <a:cs typeface="+mn-ea"/>
                <a:sym typeface="+mn-lt"/>
              </a:rPr>
              <a:t>自由，趣味</a:t>
            </a:r>
            <a:endParaRPr lang="zh-CN" altLang="en-US" sz="2000" dirty="0">
              <a:solidFill>
                <a:srgbClr val="827474"/>
              </a:solidFill>
              <a:cs typeface="+mn-ea"/>
              <a:sym typeface="+mn-lt"/>
            </a:endParaRPr>
          </a:p>
        </p:txBody>
      </p:sp>
      <p:pic>
        <p:nvPicPr>
          <p:cNvPr id="21" name="图片 20"/>
          <p:cNvPicPr>
            <a:picLocks noChangeAspect="1"/>
          </p:cNvPicPr>
          <p:nvPr/>
        </p:nvPicPr>
        <p:blipFill>
          <a:blip r:embed="rId5" cstate="screen"/>
          <a:stretch>
            <a:fillRect/>
          </a:stretch>
        </p:blipFill>
        <p:spPr>
          <a:xfrm>
            <a:off x="1281520" y="3795886"/>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流程图: 文档 4"/>
          <p:cNvSpPr/>
          <p:nvPr/>
        </p:nvSpPr>
        <p:spPr>
          <a:xfrm flipH="1">
            <a:off x="6506889" y="0"/>
            <a:ext cx="1788565" cy="3318956"/>
          </a:xfrm>
          <a:prstGeom prst="flowChartDocument">
            <a:avLst/>
          </a:prstGeom>
          <a:blipFill>
            <a:blip r:embed="rId2"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流程图: 文档 3"/>
          <p:cNvSpPr/>
          <p:nvPr/>
        </p:nvSpPr>
        <p:spPr>
          <a:xfrm>
            <a:off x="827584" y="-1"/>
            <a:ext cx="1788565" cy="3318957"/>
          </a:xfrm>
          <a:prstGeom prst="flowChartDocument">
            <a:avLst/>
          </a:prstGeom>
          <a:blipFill>
            <a:blip r:embed="rId3"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流程图: 文档 9"/>
          <p:cNvSpPr/>
          <p:nvPr/>
        </p:nvSpPr>
        <p:spPr>
          <a:xfrm flipH="1">
            <a:off x="2720686" y="0"/>
            <a:ext cx="1788565" cy="3318957"/>
          </a:xfrm>
          <a:prstGeom prst="flowChartDocument">
            <a:avLst/>
          </a:prstGeom>
          <a:blipFill>
            <a:blip r:embed="rId4" cstate="screen"/>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827474"/>
                  </a:solidFill>
                  <a:cs typeface="+mn-ea"/>
                  <a:sym typeface="+mn-lt"/>
                </a:rPr>
                <a:t>定位人群</a:t>
              </a:r>
              <a:endParaRPr lang="zh-CN" altLang="en-US" sz="2000" dirty="0">
                <a:solidFill>
                  <a:srgbClr val="827474"/>
                </a:solidFill>
                <a:cs typeface="+mn-ea"/>
                <a:sym typeface="+mn-lt"/>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a:solidFill>
                  <a:srgbClr val="827474"/>
                </a:solidFill>
                <a:cs typeface="+mn-ea"/>
                <a:sym typeface="+mn-lt"/>
              </a:rPr>
              <a:t>更改图片方法讲解</a:t>
            </a:r>
            <a:endParaRPr lang="en-US" altLang="zh-CN" dirty="0">
              <a:solidFill>
                <a:srgbClr val="827474"/>
              </a:solidFill>
              <a:cs typeface="+mn-ea"/>
              <a:sym typeface="+mn-lt"/>
            </a:endParaRPr>
          </a:p>
          <a:p>
            <a:pPr algn="ctr"/>
            <a:r>
              <a:rPr lang="zh-CN" altLang="en-US" sz="1050" dirty="0">
                <a:solidFill>
                  <a:srgbClr val="827474"/>
                </a:solidFill>
                <a:cs typeface="+mn-ea"/>
                <a:sym typeface="+mn-lt"/>
              </a:rPr>
              <a:t>单击选中图片，右键，设置图片格式，填充，图片或文理填充，文件，选择你要的图片即可</a:t>
            </a:r>
            <a:endParaRPr lang="en-US" altLang="zh-CN" sz="1050" dirty="0">
              <a:solidFill>
                <a:srgbClr val="827474"/>
              </a:solidFill>
              <a:cs typeface="+mn-ea"/>
              <a:sym typeface="+mn-lt"/>
            </a:endParaRPr>
          </a:p>
          <a:p>
            <a:pPr algn="ctr"/>
            <a:r>
              <a:rPr lang="zh-CN" altLang="en-US" sz="1050" dirty="0">
                <a:solidFill>
                  <a:srgbClr val="827474"/>
                </a:solidFill>
                <a:cs typeface="+mn-ea"/>
                <a:sym typeface="+mn-lt"/>
              </a:rPr>
              <a:t>（备注，建议使用图片前先将图片裁剪成如图差不多的长方形，图片不会变形）</a:t>
            </a:r>
            <a:endParaRPr lang="zh-CN" altLang="en-US" sz="1050" dirty="0">
              <a:solidFill>
                <a:srgbClr val="827474"/>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screen"/>
          <a:srcRect/>
          <a:stretch>
            <a:fillRect/>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2" cstate="screen"/>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2140607" y="573993"/>
            <a:ext cx="3853086" cy="3853086"/>
          </a:xfrm>
          <a:prstGeom prst="ellipse">
            <a:avLst/>
          </a:prstGeom>
          <a:solidFill>
            <a:srgbClr val="635858"/>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2259526" y="1828971"/>
            <a:ext cx="3672408" cy="1508105"/>
          </a:xfrm>
          <a:prstGeom prst="rect">
            <a:avLst/>
          </a:prstGeom>
        </p:spPr>
        <p:txBody>
          <a:bodyPr wrap="square">
            <a:spAutoFit/>
          </a:bodyPr>
          <a:lstStyle/>
          <a:p>
            <a:pPr algn="ctr"/>
            <a:r>
              <a:rPr lang="zh-CN" altLang="en-US" sz="2400" b="1" dirty="0">
                <a:solidFill>
                  <a:schemeClr val="bg1">
                    <a:lumMod val="65000"/>
                  </a:schemeClr>
                </a:solidFill>
                <a:cs typeface="+mn-ea"/>
                <a:sym typeface="+mn-lt"/>
              </a:rPr>
              <a:t>更改图片方法讲解</a:t>
            </a:r>
            <a:endParaRPr lang="en-US" altLang="zh-CN" sz="2400" b="1" dirty="0">
              <a:solidFill>
                <a:schemeClr val="bg1">
                  <a:lumMod val="65000"/>
                </a:schemeClr>
              </a:solidFill>
              <a:cs typeface="+mn-ea"/>
              <a:sym typeface="+mn-lt"/>
            </a:endParaRPr>
          </a:p>
          <a:p>
            <a:pPr algn="ctr"/>
            <a:endParaRPr lang="zh-CN" altLang="en-US" sz="2400" b="1" dirty="0">
              <a:solidFill>
                <a:schemeClr val="bg1">
                  <a:lumMod val="65000"/>
                </a:schemeClr>
              </a:solidFill>
              <a:cs typeface="+mn-ea"/>
              <a:sym typeface="+mn-lt"/>
            </a:endParaRPr>
          </a:p>
          <a:p>
            <a:pPr algn="ctr"/>
            <a:r>
              <a:rPr lang="zh-CN" altLang="en-US" sz="1100" dirty="0">
                <a:solidFill>
                  <a:schemeClr val="bg1">
                    <a:lumMod val="65000"/>
                  </a:schemeClr>
                </a:solidFill>
                <a:cs typeface="+mn-ea"/>
                <a:sym typeface="+mn-lt"/>
              </a:rPr>
              <a:t>单击选中图片，右键，设置图片格式，填充，图片或文理填充，文件，选择你要的图片即可</a:t>
            </a:r>
            <a:endParaRPr lang="zh-CN" altLang="en-US" sz="1100" dirty="0">
              <a:solidFill>
                <a:schemeClr val="bg1">
                  <a:lumMod val="65000"/>
                </a:schemeClr>
              </a:solidFill>
              <a:cs typeface="+mn-ea"/>
              <a:sym typeface="+mn-lt"/>
            </a:endParaRPr>
          </a:p>
          <a:p>
            <a:pPr algn="ctr"/>
            <a:r>
              <a:rPr lang="zh-CN" altLang="en-US" sz="1100" dirty="0">
                <a:solidFill>
                  <a:schemeClr val="bg1">
                    <a:lumMod val="65000"/>
                  </a:schemeClr>
                </a:solidFill>
                <a:cs typeface="+mn-ea"/>
                <a:sym typeface="+mn-lt"/>
              </a:rPr>
              <a:t>（备注，建议使用图片前先将图片裁剪成如图差不多的长方形，图片不会变形）</a:t>
            </a:r>
            <a:endParaRPr lang="zh-CN" altLang="en-US" sz="1100" dirty="0">
              <a:solidFill>
                <a:schemeClr val="bg1">
                  <a:lumMod val="6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 calcmode="lin" valueType="num">
                                      <p:cBhvr>
                                        <p:cTn id="1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96692" y="411510"/>
            <a:ext cx="1820421" cy="3596148"/>
          </a:xfrm>
          <a:prstGeom prst="rect">
            <a:avLst/>
          </a:prstGeom>
          <a:blipFill>
            <a:blip r:embed="rId1" cstate="screen"/>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cs typeface="+mn-ea"/>
              <a:sym typeface="+mn-lt"/>
            </a:endParaRPr>
          </a:p>
        </p:txBody>
      </p:sp>
      <p:sp>
        <p:nvSpPr>
          <p:cNvPr id="6" name="矩形 5"/>
          <p:cNvSpPr/>
          <p:nvPr/>
        </p:nvSpPr>
        <p:spPr>
          <a:xfrm>
            <a:off x="4716016" y="411510"/>
            <a:ext cx="1820421" cy="3596148"/>
          </a:xfrm>
          <a:prstGeom prst="rect">
            <a:avLst/>
          </a:prstGeom>
          <a:blipFill>
            <a:blip r:embed="rId2" cstate="screen"/>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cs typeface="+mn-ea"/>
              <a:sym typeface="+mn-lt"/>
            </a:endParaRPr>
          </a:p>
        </p:txBody>
      </p:sp>
      <p:sp>
        <p:nvSpPr>
          <p:cNvPr id="2" name="矩形 1"/>
          <p:cNvSpPr/>
          <p:nvPr/>
        </p:nvSpPr>
        <p:spPr>
          <a:xfrm flipH="1" flipV="1">
            <a:off x="877368" y="411510"/>
            <a:ext cx="1820421" cy="3596148"/>
          </a:xfrm>
          <a:prstGeom prst="rect">
            <a:avLst/>
          </a:prstGeom>
          <a:blipFill dpi="0" rotWithShape="0">
            <a:blip r:embed="rId3" cstate="screen"/>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cs typeface="+mn-ea"/>
              <a:sym typeface="+mn-lt"/>
            </a:endParaRPr>
          </a:p>
        </p:txBody>
      </p:sp>
      <p:sp>
        <p:nvSpPr>
          <p:cNvPr id="11" name="矩形 10"/>
          <p:cNvSpPr/>
          <p:nvPr/>
        </p:nvSpPr>
        <p:spPr>
          <a:xfrm>
            <a:off x="1783014" y="4273887"/>
            <a:ext cx="6045146" cy="461665"/>
          </a:xfrm>
          <a:prstGeom prst="rect">
            <a:avLst/>
          </a:prstGeom>
        </p:spPr>
        <p:txBody>
          <a:bodyPr wrap="square">
            <a:spAutoFit/>
          </a:bodyPr>
          <a:lstStyle/>
          <a:p>
            <a:r>
              <a:rPr lang="zh-CN" altLang="en-US" sz="1200" dirty="0">
                <a:solidFill>
                  <a:srgbClr val="827474"/>
                </a:solidFill>
                <a:cs typeface="+mn-ea"/>
                <a:sym typeface="+mn-lt"/>
              </a:rPr>
              <a:t>我们的厨师长</a:t>
            </a:r>
            <a:r>
              <a:rPr lang="en-US" altLang="zh-CN" sz="1200" dirty="0">
                <a:solidFill>
                  <a:srgbClr val="827474"/>
                </a:solidFill>
                <a:cs typeface="+mn-ea"/>
                <a:sym typeface="+mn-lt"/>
              </a:rPr>
              <a:t>Ice  </a:t>
            </a:r>
            <a:r>
              <a:rPr lang="zh-CN" altLang="en-US" sz="1200" dirty="0">
                <a:solidFill>
                  <a:srgbClr val="827474"/>
                </a:solidFill>
                <a:cs typeface="+mn-ea"/>
                <a:sym typeface="+mn-lt"/>
              </a:rPr>
              <a:t>是国内第一个提出“</a:t>
            </a:r>
            <a:r>
              <a:rPr lang="en-US" altLang="zh-CN" sz="1200" dirty="0">
                <a:solidFill>
                  <a:srgbClr val="827474"/>
                </a:solidFill>
                <a:cs typeface="+mn-ea"/>
                <a:sym typeface="+mn-lt"/>
              </a:rPr>
              <a:t>localism”</a:t>
            </a:r>
            <a:r>
              <a:rPr lang="zh-CN" altLang="en-US" sz="1200" dirty="0">
                <a:solidFill>
                  <a:srgbClr val="827474"/>
                </a:solidFill>
                <a:cs typeface="+mn-ea"/>
                <a:sym typeface="+mn-lt"/>
              </a:rPr>
              <a:t>的</a:t>
            </a:r>
            <a:r>
              <a:rPr lang="en-US" altLang="zh-CN" sz="1200" dirty="0">
                <a:solidFill>
                  <a:srgbClr val="827474"/>
                </a:solidFill>
                <a:cs typeface="+mn-ea"/>
                <a:sym typeface="+mn-lt"/>
              </a:rPr>
              <a:t>85</a:t>
            </a:r>
            <a:r>
              <a:rPr lang="zh-CN" altLang="en-US" sz="1200" dirty="0">
                <a:solidFill>
                  <a:srgbClr val="827474"/>
                </a:solidFill>
                <a:cs typeface="+mn-ea"/>
                <a:sym typeface="+mn-lt"/>
              </a:rPr>
              <a:t>后新贵厨师，经历了新加坡，香港，三亚，成都各类中西文化的交流与冲击，希望在“</a:t>
            </a:r>
            <a:r>
              <a:rPr lang="en-US" altLang="zh-CN" sz="1200" dirty="0">
                <a:solidFill>
                  <a:srgbClr val="827474"/>
                </a:solidFill>
                <a:cs typeface="+mn-ea"/>
                <a:sym typeface="+mn-lt"/>
              </a:rPr>
              <a:t>localism”</a:t>
            </a:r>
            <a:r>
              <a:rPr lang="zh-CN" altLang="en-US" sz="1200" dirty="0">
                <a:solidFill>
                  <a:srgbClr val="827474"/>
                </a:solidFill>
                <a:cs typeface="+mn-ea"/>
                <a:sym typeface="+mn-lt"/>
              </a:rPr>
              <a:t>的技法上推陈出新</a:t>
            </a:r>
            <a:endParaRPr lang="zh-CN" altLang="en-US" sz="1200" dirty="0">
              <a:solidFill>
                <a:srgbClr val="827474"/>
              </a:solidFill>
              <a:cs typeface="+mn-ea"/>
              <a:sym typeface="+mn-lt"/>
            </a:endParaRPr>
          </a:p>
        </p:txBody>
      </p:sp>
      <p:sp>
        <p:nvSpPr>
          <p:cNvPr id="12" name="矩形 11"/>
          <p:cNvSpPr/>
          <p:nvPr/>
        </p:nvSpPr>
        <p:spPr>
          <a:xfrm>
            <a:off x="6635339" y="411510"/>
            <a:ext cx="1820421" cy="3596148"/>
          </a:xfrm>
          <a:prstGeom prst="rect">
            <a:avLst/>
          </a:prstGeom>
          <a:blipFill>
            <a:blip r:embed="rId4" cstate="screen"/>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750" fill="hold"/>
                                        <p:tgtEl>
                                          <p:spTgt spid="7"/>
                                        </p:tgtEl>
                                        <p:attrNameLst>
                                          <p:attrName>ppt_x</p:attrName>
                                        </p:attrNameLst>
                                      </p:cBhvr>
                                      <p:tavLst>
                                        <p:tav tm="0">
                                          <p:val>
                                            <p:strVal val="#ppt_x"/>
                                          </p:val>
                                        </p:tav>
                                        <p:tav tm="100000">
                                          <p:val>
                                            <p:strVal val="#ppt_x"/>
                                          </p:val>
                                        </p:tav>
                                      </p:tavLst>
                                    </p:anim>
                                    <p:anim calcmode="lin" valueType="num">
                                      <p:cBhvr additive="base">
                                        <p:cTn id="12" dur="75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750" fill="hold"/>
                                        <p:tgtEl>
                                          <p:spTgt spid="12"/>
                                        </p:tgtEl>
                                        <p:attrNameLst>
                                          <p:attrName>ppt_x</p:attrName>
                                        </p:attrNameLst>
                                      </p:cBhvr>
                                      <p:tavLst>
                                        <p:tav tm="0">
                                          <p:val>
                                            <p:strVal val="#ppt_x"/>
                                          </p:val>
                                        </p:tav>
                                        <p:tav tm="100000">
                                          <p:val>
                                            <p:strVal val="#ppt_x"/>
                                          </p:val>
                                        </p:tav>
                                      </p:tavLst>
                                    </p:anim>
                                    <p:anim calcmode="lin" valueType="num">
                                      <p:cBhvr additive="base">
                                        <p:cTn id="20" dur="75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p:cNvPicPr>
            <a:picLocks noChangeAspect="1"/>
          </p:cNvPicPr>
          <p:nvPr/>
        </p:nvPicPr>
        <p:blipFill>
          <a:blip r:embed="rId1" cstate="screen"/>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2" cstate="screen"/>
          <a:srcRect/>
          <a:stretch>
            <a:fillRect/>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3" cstate="screen"/>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4" cstate="screen"/>
          <a:srcRect/>
          <a:stretch>
            <a:fillRect/>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827474"/>
                </a:solidFill>
                <a:cs typeface="+mn-ea"/>
                <a:sym typeface="+mn-lt"/>
              </a:rPr>
              <a:t>我们餐厅隶属于”仟吉“集团旗下，</a:t>
            </a:r>
            <a:endParaRPr lang="en-US" altLang="zh-CN" sz="1200" dirty="0">
              <a:solidFill>
                <a:srgbClr val="827474"/>
              </a:solidFill>
              <a:cs typeface="+mn-ea"/>
              <a:sym typeface="+mn-lt"/>
            </a:endParaRPr>
          </a:p>
          <a:p>
            <a:pPr lvl="0"/>
            <a:r>
              <a:rPr lang="zh-CN" altLang="zh-CN" sz="1600" b="1" dirty="0">
                <a:solidFill>
                  <a:srgbClr val="827474"/>
                </a:solidFill>
                <a:cs typeface="+mn-ea"/>
                <a:sym typeface="+mn-lt"/>
              </a:rPr>
              <a:t>仟吉集团是华中区最大的烘焙连锁品牌</a:t>
            </a:r>
            <a:endParaRPr lang="zh-CN" altLang="zh-CN" sz="1600" b="1" dirty="0">
              <a:solidFill>
                <a:srgbClr val="827474"/>
              </a:solidFill>
              <a:cs typeface="+mn-ea"/>
              <a:sym typeface="+mn-lt"/>
            </a:endParaRPr>
          </a:p>
        </p:txBody>
      </p:sp>
      <p:pic>
        <p:nvPicPr>
          <p:cNvPr id="11" name="图片 10"/>
          <p:cNvPicPr>
            <a:picLocks noChangeAspect="1"/>
          </p:cNvPicPr>
          <p:nvPr/>
        </p:nvPicPr>
        <p:blipFill>
          <a:blip r:embed="rId5" cstate="screen"/>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7"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8"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9"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a:solidFill>
                  <a:srgbClr val="827474"/>
                </a:solidFill>
                <a:cs typeface="+mn-ea"/>
                <a:sym typeface="+mn-lt"/>
              </a:rPr>
              <a:t>修改图片方法</a:t>
            </a:r>
            <a:endParaRPr lang="en-US" altLang="zh-CN" b="1" dirty="0">
              <a:solidFill>
                <a:srgbClr val="827474"/>
              </a:solidFill>
              <a:cs typeface="+mn-ea"/>
              <a:sym typeface="+mn-lt"/>
            </a:endParaRPr>
          </a:p>
          <a:p>
            <a:pPr algn="ctr"/>
            <a:r>
              <a:rPr lang="zh-CN" altLang="en-US" sz="1000" dirty="0">
                <a:solidFill>
                  <a:srgbClr val="827474"/>
                </a:solidFill>
                <a:cs typeface="+mn-ea"/>
                <a:sym typeface="+mn-lt"/>
              </a:rPr>
              <a:t>单击选中图片，右键，设置图片格式，填充，图片或文理填充，文件，选择你要的图片即可</a:t>
            </a:r>
            <a:endParaRPr lang="en-US" altLang="zh-CN" sz="1000" dirty="0">
              <a:solidFill>
                <a:srgbClr val="827474"/>
              </a:solidFill>
              <a:cs typeface="+mn-ea"/>
              <a:sym typeface="+mn-lt"/>
            </a:endParaRPr>
          </a:p>
          <a:p>
            <a:pPr algn="ctr"/>
            <a:r>
              <a:rPr lang="zh-CN" altLang="en-US" sz="1000" dirty="0">
                <a:solidFill>
                  <a:srgbClr val="827474"/>
                </a:solidFill>
                <a:cs typeface="+mn-ea"/>
                <a:sym typeface="+mn-lt"/>
              </a:rPr>
              <a:t>（备注，建议使用图片前先将图片裁剪成如图差不多的长方形，图片不会变形）</a:t>
            </a:r>
            <a:endParaRPr lang="zh-CN" altLang="en-US" sz="1000" dirty="0">
              <a:solidFill>
                <a:srgbClr val="827474"/>
              </a:solidFill>
              <a:cs typeface="+mn-ea"/>
              <a:sym typeface="+mn-lt"/>
            </a:endParaRPr>
          </a:p>
        </p:txBody>
      </p:sp>
      <p:pic>
        <p:nvPicPr>
          <p:cNvPr id="18" name="图片 17"/>
          <p:cNvPicPr>
            <a:picLocks noChangeAspect="1"/>
          </p:cNvPicPr>
          <p:nvPr/>
        </p:nvPicPr>
        <p:blipFill>
          <a:blip r:embed="rId10" cstate="screen"/>
          <a:stretch>
            <a:fillRect/>
          </a:stretch>
        </p:blipFill>
        <p:spPr>
          <a:xfrm>
            <a:off x="3093708" y="554052"/>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2584396" y="2741390"/>
            <a:ext cx="3201476" cy="1800200"/>
          </a:xfrm>
          <a:prstGeom prst="rec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3923928" y="889730"/>
            <a:ext cx="2525060" cy="1800200"/>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5886500" y="2749010"/>
            <a:ext cx="2455088" cy="1800200"/>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5" name="图片 24"/>
          <p:cNvPicPr>
            <a:picLocks noChangeAspect="1"/>
          </p:cNvPicPr>
          <p:nvPr/>
        </p:nvPicPr>
        <p:blipFill>
          <a:blip r:embed="rId5" cstate="screen"/>
          <a:stretch>
            <a:fillRect/>
          </a:stretch>
        </p:blipFill>
        <p:spPr>
          <a:xfrm>
            <a:off x="1058672" y="3497181"/>
            <a:ext cx="1330404" cy="303858"/>
          </a:xfrm>
          <a:prstGeom prst="rect">
            <a:avLst/>
          </a:prstGeom>
        </p:spPr>
      </p:pic>
      <p:sp>
        <p:nvSpPr>
          <p:cNvPr id="26" name="矩形 25"/>
          <p:cNvSpPr/>
          <p:nvPr/>
        </p:nvSpPr>
        <p:spPr>
          <a:xfrm>
            <a:off x="6544132" y="1141373"/>
            <a:ext cx="1797456" cy="1508105"/>
          </a:xfrm>
          <a:prstGeom prst="rect">
            <a:avLst/>
          </a:prstGeom>
        </p:spPr>
        <p:txBody>
          <a:bodyPr wrap="square">
            <a:spAutoFit/>
          </a:bodyPr>
          <a:lstStyle/>
          <a:p>
            <a:pPr algn="ctr"/>
            <a:r>
              <a:rPr lang="zh-CN" altLang="en-US" sz="1600" b="1" dirty="0">
                <a:solidFill>
                  <a:srgbClr val="262A3E"/>
                </a:solidFill>
                <a:cs typeface="+mn-ea"/>
                <a:sym typeface="+mn-lt"/>
              </a:rPr>
              <a:t>烘焙面包 </a:t>
            </a:r>
            <a:r>
              <a:rPr lang="en-US" altLang="zh-CN" sz="1600" b="1" dirty="0">
                <a:solidFill>
                  <a:srgbClr val="262A3E"/>
                </a:solidFill>
                <a:cs typeface="+mn-ea"/>
                <a:sym typeface="+mn-lt"/>
              </a:rPr>
              <a:t>/ BREAD</a:t>
            </a:r>
            <a:endParaRPr lang="en-US" altLang="zh-CN" sz="1600" b="1" dirty="0">
              <a:solidFill>
                <a:srgbClr val="262A3E"/>
              </a:solidFill>
              <a:cs typeface="+mn-ea"/>
              <a:sym typeface="+mn-lt"/>
            </a:endParaRPr>
          </a:p>
          <a:p>
            <a:endParaRPr lang="en-US" altLang="zh-CN" sz="1200" dirty="0">
              <a:solidFill>
                <a:srgbClr val="262A3E"/>
              </a:solidFill>
              <a:cs typeface="+mn-ea"/>
              <a:sym typeface="+mn-lt"/>
            </a:endParaRPr>
          </a:p>
          <a:p>
            <a:r>
              <a:rPr lang="zh-CN" altLang="en-US" sz="1200" dirty="0">
                <a:solidFill>
                  <a:srgbClr val="262A3E"/>
                </a:solidFill>
                <a:cs typeface="+mn-ea"/>
                <a:sym typeface="+mn-lt"/>
              </a:rPr>
              <a:t>采用了纯欧的技法，融合日本极致烘焙技术，打造出餐厅类最好吃的甜点和面包</a:t>
            </a:r>
            <a:endParaRPr lang="zh-CN" altLang="en-US" sz="1200" dirty="0">
              <a:solidFill>
                <a:srgbClr val="262A3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4443958"/>
            <a:ext cx="7128792" cy="600164"/>
          </a:xfrm>
          <a:prstGeom prst="rect">
            <a:avLst/>
          </a:prstGeom>
        </p:spPr>
        <p:txBody>
          <a:bodyPr wrap="square">
            <a:spAutoFit/>
          </a:bodyPr>
          <a:lstStyle/>
          <a:p>
            <a:r>
              <a:rPr lang="zh-CN" altLang="en-US" sz="1100" dirty="0">
                <a:solidFill>
                  <a:srgbClr val="262A3E"/>
                </a:solidFill>
                <a:cs typeface="+mn-ea"/>
                <a:sym typeface="+mn-lt"/>
              </a:rPr>
              <a:t>T骨牛排选自带骨前腰脊肉，中间有一个T字型的骨头，两边的肉一边细腻一边粗犷，富有钙质，鲜嫩醇香。</a:t>
            </a:r>
            <a:endParaRPr lang="zh-CN" altLang="en-US" sz="1100" dirty="0">
              <a:solidFill>
                <a:srgbClr val="262A3E"/>
              </a:solidFill>
              <a:cs typeface="+mn-ea"/>
              <a:sym typeface="+mn-lt"/>
            </a:endParaRPr>
          </a:p>
          <a:p>
            <a:r>
              <a:rPr lang="zh-CN" altLang="en-US" sz="1100" dirty="0">
                <a:solidFill>
                  <a:srgbClr val="262A3E"/>
                </a:solidFill>
                <a:cs typeface="+mn-ea"/>
                <a:sym typeface="+mn-lt"/>
              </a:rPr>
              <a:t>配餐：开胃酒、西式煎蛋、意大利面、法式面包、泡沫红茶、奶油蘑菇汤（粟米浓汤）、缤纷自选沙拉不限量……</a:t>
            </a:r>
            <a:endParaRPr lang="zh-CN" altLang="en-US" sz="1100" dirty="0">
              <a:solidFill>
                <a:srgbClr val="262A3E"/>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3437" y="0"/>
            <a:ext cx="9097126" cy="5143500"/>
          </a:xfrm>
          <a:prstGeom prst="rect">
            <a:avLst/>
          </a:prstGeom>
        </p:spPr>
      </p:pic>
      <p:sp>
        <p:nvSpPr>
          <p:cNvPr id="3" name="矩形 2"/>
          <p:cNvSpPr/>
          <p:nvPr/>
        </p:nvSpPr>
        <p:spPr>
          <a:xfrm>
            <a:off x="755576" y="3939902"/>
            <a:ext cx="7632848" cy="769441"/>
          </a:xfrm>
          <a:prstGeom prst="rect">
            <a:avLst/>
          </a:prstGeom>
        </p:spPr>
        <p:txBody>
          <a:bodyPr wrap="square">
            <a:spAutoFit/>
          </a:bodyPr>
          <a:lstStyle/>
          <a:p>
            <a:r>
              <a:rPr lang="zh-CN" altLang="en-US" sz="1100" dirty="0">
                <a:solidFill>
                  <a:srgbClr val="827474"/>
                </a:solidFill>
                <a:cs typeface="+mn-ea"/>
                <a:sym typeface="+mn-lt"/>
              </a:rPr>
              <a:t>济南六乃喜餐饮连锁有限公司旗下品牌——松果西餐厅在文化东路正式开业。松果西餐厅的烹饪过程遵循两条要旨：一是用真正的西餐原料，二是用西餐基本的烹饪方法。另外，为了达到美食与环境的珠联璧合，餐厅采用了北欧简约主义和废弃主义相结合的装饰风格，并陈列大量意法等国的饰品，尽量原汁原味地展示欧洲小镇的迷人风情。经过几年的努力，松果西餐厅在口味及服务上已经赢得大家的认可，并在济南各大美食点评类网站崭露头角，目前好评率稳居前三甲。</a:t>
            </a:r>
            <a:endParaRPr lang="zh-CN" altLang="en-US" sz="1100" dirty="0">
              <a:solidFill>
                <a:srgbClr val="827474"/>
              </a:solidFill>
              <a:cs typeface="+mn-ea"/>
              <a:sym typeface="+mn-lt"/>
            </a:endParaRPr>
          </a:p>
        </p:txBody>
      </p:sp>
      <p:sp>
        <p:nvSpPr>
          <p:cNvPr id="4" name="文本框 3"/>
          <p:cNvSpPr txBox="1"/>
          <p:nvPr/>
        </p:nvSpPr>
        <p:spPr>
          <a:xfrm>
            <a:off x="3635896" y="3363838"/>
            <a:ext cx="2028119" cy="584775"/>
          </a:xfrm>
          <a:prstGeom prst="rect">
            <a:avLst/>
          </a:prstGeom>
          <a:noFill/>
        </p:spPr>
        <p:txBody>
          <a:bodyPr wrap="none" rtlCol="0">
            <a:spAutoFit/>
          </a:bodyPr>
          <a:lstStyle/>
          <a:p>
            <a:r>
              <a:rPr lang="en-US" altLang="zh-CN" sz="3200" dirty="0">
                <a:solidFill>
                  <a:srgbClr val="B59D81"/>
                </a:solidFill>
                <a:cs typeface="+mn-ea"/>
                <a:sym typeface="+mn-lt"/>
              </a:rPr>
              <a:t>About US</a:t>
            </a:r>
            <a:endParaRPr lang="zh-CN" altLang="en-US" sz="3200" dirty="0">
              <a:solidFill>
                <a:srgbClr val="B59D81"/>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4" name="Picture 2"/>
            <p:cNvPicPr>
              <a:picLocks noChangeAspect="1" noChangeArrowheads="1"/>
            </p:cNvPicPr>
            <p:nvPr/>
          </p:nvPicPr>
          <p:blipFill>
            <a:blip r:embed="rId1" cstate="screen"/>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01</a:t>
              </a:r>
              <a:endParaRPr lang="zh-CN" altLang="en-US" sz="1100" dirty="0">
                <a:latin typeface="+mn-lt"/>
                <a:ea typeface="+mn-ea"/>
                <a:cs typeface="+mn-ea"/>
                <a:sym typeface="+mn-lt"/>
              </a:endParaRPr>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7" name="Picture 2"/>
            <p:cNvPicPr>
              <a:picLocks noChangeAspect="1" noChangeArrowheads="1"/>
            </p:cNvPicPr>
            <p:nvPr/>
          </p:nvPicPr>
          <p:blipFill>
            <a:blip r:embed="rId3" cstate="screen"/>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mn-lt"/>
                  <a:ea typeface="+mn-ea"/>
                  <a:cs typeface="+mn-ea"/>
                  <a:sym typeface="+mn-lt"/>
                </a:rPr>
                <a:t>02</a:t>
              </a:r>
              <a:endParaRPr lang="zh-CN" altLang="en-US" sz="1100">
                <a:latin typeface="+mn-lt"/>
                <a:ea typeface="+mn-ea"/>
                <a:cs typeface="+mn-ea"/>
                <a:sym typeface="+mn-lt"/>
              </a:endParaRPr>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10" name="Picture 2"/>
            <p:cNvPicPr>
              <a:picLocks noChangeAspect="1" noChangeArrowheads="1"/>
            </p:cNvPicPr>
            <p:nvPr/>
          </p:nvPicPr>
          <p:blipFill>
            <a:blip r:embed="rId4" cstate="screen"/>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mn-lt"/>
                  <a:ea typeface="+mn-ea"/>
                  <a:cs typeface="+mn-ea"/>
                  <a:sym typeface="+mn-lt"/>
                </a:rPr>
                <a:t>03</a:t>
              </a:r>
              <a:endParaRPr lang="zh-CN" altLang="en-US" sz="1100">
                <a:latin typeface="+mn-lt"/>
                <a:ea typeface="+mn-ea"/>
                <a:cs typeface="+mn-ea"/>
                <a:sym typeface="+mn-lt"/>
              </a:endParaRPr>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16" name="Picture 2"/>
            <p:cNvPicPr>
              <a:picLocks noChangeAspect="1" noChangeArrowheads="1"/>
            </p:cNvPicPr>
            <p:nvPr/>
          </p:nvPicPr>
          <p:blipFill>
            <a:blip r:embed="rId5"/>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06</a:t>
              </a:r>
              <a:endParaRPr lang="zh-CN" altLang="en-US" sz="1100" dirty="0">
                <a:latin typeface="+mn-lt"/>
                <a:ea typeface="+mn-ea"/>
                <a:cs typeface="+mn-ea"/>
                <a:sym typeface="+mn-lt"/>
              </a:endParaRPr>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19" name="Picture 2"/>
            <p:cNvPicPr>
              <a:picLocks noChangeAspect="1" noChangeArrowheads="1"/>
            </p:cNvPicPr>
            <p:nvPr/>
          </p:nvPicPr>
          <p:blipFill>
            <a:blip r:embed="rId6" cstate="screen"/>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07</a:t>
              </a:r>
              <a:endParaRPr lang="zh-CN" altLang="en-US" sz="1100" dirty="0">
                <a:latin typeface="+mn-lt"/>
                <a:ea typeface="+mn-ea"/>
                <a:cs typeface="+mn-ea"/>
                <a:sym typeface="+mn-lt"/>
              </a:endParaRPr>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22" name="Picture 2"/>
            <p:cNvPicPr>
              <a:picLocks noChangeAspect="1" noChangeArrowheads="1"/>
            </p:cNvPicPr>
            <p:nvPr/>
          </p:nvPicPr>
          <p:blipFill>
            <a:blip r:embed="rId7" cstate="screen"/>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08</a:t>
              </a:r>
              <a:endParaRPr lang="zh-CN" altLang="en-US" sz="1100" dirty="0">
                <a:latin typeface="+mn-lt"/>
                <a:ea typeface="+mn-ea"/>
                <a:cs typeface="+mn-ea"/>
                <a:sym typeface="+mn-lt"/>
              </a:endParaRPr>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13" name="Picture 2"/>
            <p:cNvPicPr>
              <a:picLocks noChangeAspect="1" noChangeArrowheads="1"/>
            </p:cNvPicPr>
            <p:nvPr/>
          </p:nvPicPr>
          <p:blipFill>
            <a:blip r:embed="rId8" cstate="screen"/>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mn-lt"/>
                  <a:ea typeface="+mn-ea"/>
                  <a:cs typeface="+mn-ea"/>
                  <a:sym typeface="+mn-lt"/>
                </a:rPr>
                <a:t>04</a:t>
              </a:r>
              <a:endParaRPr lang="zh-CN" altLang="en-US" sz="1100">
                <a:latin typeface="+mn-lt"/>
                <a:ea typeface="+mn-ea"/>
                <a:cs typeface="+mn-ea"/>
                <a:sym typeface="+mn-lt"/>
              </a:endParaRPr>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25" name="Picture 2"/>
            <p:cNvPicPr>
              <a:picLocks noChangeAspect="1" noChangeArrowheads="1"/>
            </p:cNvPicPr>
            <p:nvPr/>
          </p:nvPicPr>
          <p:blipFill>
            <a:blip r:embed="rId5"/>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09</a:t>
              </a:r>
              <a:endParaRPr lang="zh-CN" altLang="en-US" sz="1100" dirty="0">
                <a:latin typeface="+mn-lt"/>
                <a:ea typeface="+mn-ea"/>
                <a:cs typeface="+mn-ea"/>
                <a:sym typeface="+mn-lt"/>
              </a:endParaRPr>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38" name="Picture 2"/>
            <p:cNvPicPr>
              <a:picLocks noChangeAspect="1" noChangeArrowheads="1"/>
            </p:cNvPicPr>
            <p:nvPr/>
          </p:nvPicPr>
          <p:blipFill>
            <a:blip r:embed="rId9" cstate="screen"/>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05</a:t>
              </a:r>
              <a:endParaRPr lang="zh-CN" altLang="en-US" sz="1100" dirty="0">
                <a:latin typeface="+mn-lt"/>
                <a:ea typeface="+mn-ea"/>
                <a:cs typeface="+mn-ea"/>
                <a:sym typeface="+mn-lt"/>
              </a:endParaRPr>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rgbClr val="827474"/>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latin typeface="+mn-lt"/>
                <a:ea typeface="+mn-ea"/>
                <a:cs typeface="+mn-ea"/>
                <a:sym typeface="+mn-lt"/>
              </a:endParaRPr>
            </a:p>
          </p:txBody>
        </p:sp>
        <p:pic>
          <p:nvPicPr>
            <p:cNvPr id="41" name="Picture 2"/>
            <p:cNvPicPr>
              <a:picLocks noChangeAspect="1" noChangeArrowheads="1"/>
            </p:cNvPicPr>
            <p:nvPr/>
          </p:nvPicPr>
          <p:blipFill>
            <a:blip r:embed="rId10" cstate="screen"/>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mn-lt"/>
                  <a:ea typeface="+mn-ea"/>
                  <a:cs typeface="+mn-ea"/>
                  <a:sym typeface="+mn-lt"/>
                </a:rPr>
                <a:t>10</a:t>
              </a:r>
              <a:endParaRPr lang="zh-CN" altLang="en-US" sz="1100" dirty="0">
                <a:latin typeface="+mn-lt"/>
                <a:ea typeface="+mn-ea"/>
                <a:cs typeface="+mn-ea"/>
                <a:sym typeface="+mn-lt"/>
              </a:endParaRPr>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chemeClr val="bg1">
                      <a:lumMod val="75000"/>
                    </a:schemeClr>
                  </a:solidFill>
                  <a:latin typeface="+mn-lt"/>
                  <a:ea typeface="+mn-ea"/>
                  <a:cs typeface="+mn-ea"/>
                  <a:sym typeface="+mn-lt"/>
                </a:rPr>
                <a:t>在此添加内容在此添加内容在此添加内容在此添加内容在此添加内容</a:t>
              </a:r>
              <a:endParaRPr lang="zh-CN" altLang="en-US" sz="700" dirty="0">
                <a:solidFill>
                  <a:schemeClr val="bg1">
                    <a:lumMod val="75000"/>
                  </a:schemeClr>
                </a:solidFill>
                <a:latin typeface="+mn-lt"/>
                <a:ea typeface="+mn-ea"/>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1" cstate="screen"/>
          <a:srcRect/>
          <a:stretch>
            <a:fillRect/>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817071"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a:blipFill>
                  <a:blip r:embed="rId2"/>
                  <a:stretch>
                    <a:fillRect/>
                  </a:stretch>
                </a:blipFill>
                <a:cs typeface="+mn-ea"/>
                <a:sym typeface="+mn-lt"/>
              </a:rPr>
              <a:t>FREE●FUN</a:t>
            </a:r>
            <a:endParaRPr lang="zh-CN" altLang="en-US" sz="5400" dirty="0">
              <a:blipFill>
                <a:blip r:embed="rId2"/>
                <a:stretch>
                  <a:fillRect/>
                </a:stretch>
              </a:blipFill>
              <a:cs typeface="+mn-ea"/>
              <a:sym typeface="+mn-lt"/>
            </a:endParaRPr>
          </a:p>
        </p:txBody>
      </p:sp>
      <p:cxnSp>
        <p:nvCxnSpPr>
          <p:cNvPr id="9" name="直接连接符 8"/>
          <p:cNvCxnSpPr>
            <a:stCxn id="3" idx="2"/>
          </p:cNvCxnSpPr>
          <p:nvPr/>
        </p:nvCxnSpPr>
        <p:spPr>
          <a:xfrm>
            <a:off x="6480536" y="2571750"/>
            <a:ext cx="2663464"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a:solidFill>
                  <a:srgbClr val="827474"/>
                </a:solidFill>
                <a:cs typeface="+mn-ea"/>
                <a:sym typeface="+mn-lt"/>
              </a:rPr>
              <a:t>一个与沉闷的办公室</a:t>
            </a:r>
            <a:endParaRPr lang="en-US" altLang="zh-CN" sz="1400" dirty="0">
              <a:solidFill>
                <a:srgbClr val="827474"/>
              </a:solidFill>
              <a:cs typeface="+mn-ea"/>
              <a:sym typeface="+mn-lt"/>
            </a:endParaRPr>
          </a:p>
          <a:p>
            <a:r>
              <a:rPr lang="zh-CN" altLang="en-US" sz="1400" dirty="0">
                <a:solidFill>
                  <a:srgbClr val="827474"/>
                </a:solidFill>
                <a:cs typeface="+mn-ea"/>
                <a:sym typeface="+mn-lt"/>
              </a:rPr>
              <a:t>枯燥的工作无关的地方</a:t>
            </a:r>
            <a:r>
              <a:rPr lang="en-US" altLang="zh-CN" sz="1400" dirty="0">
                <a:solidFill>
                  <a:srgbClr val="827474"/>
                </a:solidFill>
                <a:cs typeface="+mn-ea"/>
                <a:sym typeface="+mn-lt"/>
              </a:rPr>
              <a:t>……</a:t>
            </a:r>
            <a:endParaRPr lang="zh-CN" altLang="en-US" sz="1400" dirty="0">
              <a:solidFill>
                <a:srgbClr val="827474"/>
              </a:solidFill>
              <a:cs typeface="+mn-ea"/>
              <a:sym typeface="+mn-lt"/>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827474"/>
                </a:solidFill>
                <a:cs typeface="+mn-ea"/>
                <a:sym typeface="+mn-lt"/>
              </a:rPr>
              <a:t>A boring office</a:t>
            </a:r>
            <a:endParaRPr lang="en-US" altLang="zh-CN" sz="1100" dirty="0">
              <a:solidFill>
                <a:srgbClr val="827474"/>
              </a:solidFill>
              <a:cs typeface="+mn-ea"/>
              <a:sym typeface="+mn-lt"/>
            </a:endParaRPr>
          </a:p>
          <a:p>
            <a:r>
              <a:rPr lang="en-US" altLang="zh-CN" sz="1100" dirty="0">
                <a:solidFill>
                  <a:srgbClr val="827474"/>
                </a:solidFill>
                <a:cs typeface="+mn-ea"/>
                <a:sym typeface="+mn-lt"/>
              </a:rPr>
              <a:t>Boring work place...</a:t>
            </a:r>
            <a:endParaRPr lang="en-US" altLang="zh-CN" sz="1100" dirty="0">
              <a:solidFill>
                <a:srgbClr val="827474"/>
              </a:solidFill>
              <a:cs typeface="+mn-ea"/>
              <a:sym typeface="+mn-lt"/>
            </a:endParaRPr>
          </a:p>
        </p:txBody>
      </p:sp>
      <p:pic>
        <p:nvPicPr>
          <p:cNvPr id="12" name="图片 11"/>
          <p:cNvPicPr>
            <a:picLocks noChangeAspect="1"/>
          </p:cNvPicPr>
          <p:nvPr/>
        </p:nvPicPr>
        <p:blipFill>
          <a:blip r:embed="rId3" cstate="screen"/>
          <a:stretch>
            <a:fillRect/>
          </a:stretch>
        </p:blipFill>
        <p:spPr>
          <a:xfrm>
            <a:off x="5889874" y="1265895"/>
            <a:ext cx="2248286" cy="3833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zh-CN" altLang="en-US" sz="1800" dirty="0">
                <a:solidFill>
                  <a:srgbClr val="827474"/>
                </a:solidFill>
                <a:latin typeface="+mn-lt"/>
                <a:ea typeface="+mn-ea"/>
                <a:cs typeface="+mn-ea"/>
                <a:sym typeface="+mn-lt"/>
              </a:rPr>
              <a:t>意面 </a:t>
            </a:r>
            <a:r>
              <a:rPr lang="en-US" altLang="zh-CN" sz="1800" dirty="0">
                <a:solidFill>
                  <a:srgbClr val="827474"/>
                </a:solidFill>
                <a:latin typeface="+mn-lt"/>
                <a:ea typeface="+mn-ea"/>
                <a:cs typeface="+mn-ea"/>
                <a:sym typeface="+mn-lt"/>
              </a:rPr>
              <a:t>/ PASTA</a:t>
            </a:r>
            <a:endParaRPr lang="en-US" altLang="zh-CN" sz="1800" dirty="0">
              <a:solidFill>
                <a:srgbClr val="827474"/>
              </a:solidFill>
              <a:latin typeface="+mn-lt"/>
              <a:ea typeface="+mn-ea"/>
              <a:cs typeface="+mn-ea"/>
              <a:sym typeface="+mn-lt"/>
            </a:endParaRPr>
          </a:p>
          <a:p>
            <a:pPr eaLnBrk="1" hangingPunct="1">
              <a:spcBef>
                <a:spcPct val="20000"/>
              </a:spcBef>
              <a:buFont typeface="Arial" panose="020B0604020202020204" pitchFamily="34" charset="0"/>
              <a:buNone/>
            </a:pPr>
            <a:r>
              <a:rPr lang="zh-CN" altLang="en-US" sz="1200" dirty="0">
                <a:solidFill>
                  <a:srgbClr val="827474"/>
                </a:solidFill>
                <a:latin typeface="+mn-lt"/>
                <a:ea typeface="+mn-ea"/>
                <a:cs typeface="+mn-ea"/>
                <a:sym typeface="+mn-lt"/>
              </a:rPr>
              <a:t>融合了意大利西西里地区的做法，用“</a:t>
            </a:r>
            <a:r>
              <a:rPr lang="en-US" altLang="zh-CN" sz="1200" dirty="0">
                <a:solidFill>
                  <a:srgbClr val="827474"/>
                </a:solidFill>
                <a:latin typeface="+mn-lt"/>
                <a:ea typeface="+mn-ea"/>
                <a:cs typeface="+mn-ea"/>
                <a:sym typeface="+mn-lt"/>
              </a:rPr>
              <a:t>localism”</a:t>
            </a:r>
            <a:r>
              <a:rPr lang="zh-CN" altLang="en-US" sz="1200" dirty="0">
                <a:solidFill>
                  <a:srgbClr val="827474"/>
                </a:solidFill>
                <a:latin typeface="+mn-lt"/>
                <a:ea typeface="+mn-ea"/>
                <a:cs typeface="+mn-ea"/>
                <a:sym typeface="+mn-lt"/>
              </a:rPr>
              <a:t>的技法</a:t>
            </a:r>
            <a:endParaRPr lang="zh-CN" altLang="en-US" sz="1200" dirty="0">
              <a:solidFill>
                <a:srgbClr val="827474"/>
              </a:solidFill>
              <a:latin typeface="+mn-lt"/>
              <a:ea typeface="+mn-ea"/>
              <a:cs typeface="+mn-ea"/>
              <a:sym typeface="+mn-lt"/>
            </a:endParaRPr>
          </a:p>
        </p:txBody>
      </p:sp>
      <p:sp>
        <p:nvSpPr>
          <p:cNvPr id="17" name="Title 13"/>
          <p:cNvSpPr txBox="1"/>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zh-CN" altLang="en-US" sz="2000" kern="0" dirty="0">
                <a:solidFill>
                  <a:schemeClr val="bg1"/>
                </a:solidFill>
                <a:latin typeface="+mn-lt"/>
                <a:ea typeface="+mn-ea"/>
                <a:cs typeface="+mn-ea"/>
                <a:sym typeface="+mn-lt"/>
              </a:rPr>
              <a:t>产品工艺：</a:t>
            </a:r>
            <a:endParaRPr kumimoji="0" lang="en-US" altLang="zh-CN" sz="2000" b="0" i="0" u="none" strike="noStrike" kern="0" cap="none" spc="0" normalizeH="0" baseline="0" noProof="0" dirty="0">
              <a:ln>
                <a:noFill/>
              </a:ln>
              <a:solidFill>
                <a:schemeClr val="bg1"/>
              </a:solidFill>
              <a:effectLst/>
              <a:uLnTx/>
              <a:uFillTx/>
              <a:latin typeface="+mn-lt"/>
              <a:ea typeface="+mn-ea"/>
              <a:cs typeface="+mn-ea"/>
              <a:sym typeface="+mn-lt"/>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cs typeface="+mn-ea"/>
              <a:sym typeface="+mn-lt"/>
            </a:endParaRPr>
          </a:p>
        </p:txBody>
      </p:sp>
      <p:sp>
        <p:nvSpPr>
          <p:cNvPr id="28" name="KSO_Shape"/>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cs typeface="+mn-ea"/>
              <a:sym typeface="+mn-lt"/>
            </a:endParaRPr>
          </a:p>
        </p:txBody>
      </p:sp>
      <p:pic>
        <p:nvPicPr>
          <p:cNvPr id="29" name="图片 28"/>
          <p:cNvPicPr>
            <a:picLocks noChangeAspect="1"/>
          </p:cNvPicPr>
          <p:nvPr/>
        </p:nvPicPr>
        <p:blipFill>
          <a:blip r:embed="rId1"/>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2"/>
          <a:stretch>
            <a:fillRect/>
          </a:stretch>
        </p:blipFill>
        <p:spPr>
          <a:xfrm>
            <a:off x="-27690" y="0"/>
            <a:ext cx="3676516"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1" cstate="screen"/>
          <a:srcRect/>
          <a:stretch>
            <a:fillRect/>
          </a:stretch>
        </p:blipFill>
        <p:spPr>
          <a:xfrm>
            <a:off x="587461" y="1780728"/>
            <a:ext cx="2562584" cy="1218918"/>
          </a:xfrm>
          <a:prstGeom prst="rect">
            <a:avLst/>
          </a:prstGeom>
          <a:ln>
            <a:noFill/>
          </a:ln>
        </p:spPr>
      </p:pic>
      <p:sp>
        <p:nvSpPr>
          <p:cNvPr id="88" name="Text Placeholder 3"/>
          <p:cNvSpPr txBox="1"/>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solidFill>
                  <a:srgbClr val="827474"/>
                </a:solidFill>
                <a:latin typeface="+mn-lt"/>
                <a:cs typeface="+mn-ea"/>
                <a:sym typeface="+mn-lt"/>
              </a:rPr>
              <a:t>输入你的标题</a:t>
            </a:r>
            <a:endParaRPr lang="zh-CN" altLang="en-US" sz="1100" b="1" dirty="0">
              <a:solidFill>
                <a:srgbClr val="827474"/>
              </a:solidFill>
              <a:latin typeface="+mn-lt"/>
              <a:cs typeface="+mn-ea"/>
              <a:sym typeface="+mn-lt"/>
            </a:endParaRPr>
          </a:p>
          <a:p>
            <a:pPr lvl="0"/>
            <a:r>
              <a:rPr lang="zh-CN" altLang="en-US" dirty="0">
                <a:solidFill>
                  <a:srgbClr val="827474"/>
                </a:solidFill>
                <a:latin typeface="+mn-lt"/>
                <a:cs typeface="+mn-ea"/>
                <a:sym typeface="+mn-lt"/>
              </a:rPr>
              <a:t>这里输入简单的文字概述里输入简单文字概述输入简单的文字概述里输入输入里这里输入简单的文字概述里输入简单文字概述输入简单的文字</a:t>
            </a:r>
            <a:endParaRPr lang="zh-CN" altLang="en-US" dirty="0">
              <a:solidFill>
                <a:srgbClr val="827474"/>
              </a:solidFill>
              <a:latin typeface="+mn-lt"/>
              <a:cs typeface="+mn-ea"/>
              <a:sym typeface="+mn-lt"/>
            </a:endParaRPr>
          </a:p>
        </p:txBody>
      </p:sp>
      <p:pic>
        <p:nvPicPr>
          <p:cNvPr id="89" name="Picture Placeholder 13" descr="sample_food3.png"/>
          <p:cNvPicPr>
            <a:picLocks noChangeAspect="1"/>
          </p:cNvPicPr>
          <p:nvPr/>
        </p:nvPicPr>
        <p:blipFill>
          <a:blip r:embed="rId2" cstate="screen"/>
          <a:srcRect/>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3" cstate="screen"/>
          <a:srcRect/>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9</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118" name="TextBox 117"/>
            <p:cNvSpPr txBox="1"/>
            <p:nvPr/>
          </p:nvSpPr>
          <p:spPr>
            <a:xfrm>
              <a:off x="366439" y="1338958"/>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8</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144" name="TextBox 143"/>
            <p:cNvSpPr txBox="1"/>
            <p:nvPr/>
          </p:nvSpPr>
          <p:spPr>
            <a:xfrm>
              <a:off x="3333981" y="1337351"/>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7</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170" name="TextBox 169"/>
            <p:cNvSpPr txBox="1"/>
            <p:nvPr/>
          </p:nvSpPr>
          <p:spPr>
            <a:xfrm>
              <a:off x="6146066" y="1315453"/>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pic>
        <p:nvPicPr>
          <p:cNvPr id="171" name="Picture 123" descr="divider.png"/>
          <p:cNvPicPr>
            <a:picLocks noChangeAspect="1"/>
          </p:cNvPicPr>
          <p:nvPr/>
        </p:nvPicPr>
        <p:blipFill>
          <a:blip r:embed="rId4"/>
          <a:stretch>
            <a:fillRect/>
          </a:stretch>
        </p:blipFill>
        <p:spPr>
          <a:xfrm>
            <a:off x="1240" y="1191095"/>
            <a:ext cx="9144000" cy="531738"/>
          </a:xfrm>
          <a:prstGeom prst="rect">
            <a:avLst/>
          </a:prstGeom>
        </p:spPr>
      </p:pic>
      <p:sp>
        <p:nvSpPr>
          <p:cNvPr id="172" name="Text Placeholder 3"/>
          <p:cNvSpPr txBox="1"/>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solidFill>
                  <a:srgbClr val="827474"/>
                </a:solidFill>
                <a:latin typeface="+mn-lt"/>
                <a:cs typeface="+mn-ea"/>
                <a:sym typeface="+mn-lt"/>
              </a:rPr>
              <a:t>输入你的标题</a:t>
            </a:r>
            <a:endParaRPr lang="zh-CN" altLang="en-US" sz="1100" b="1" dirty="0">
              <a:solidFill>
                <a:srgbClr val="827474"/>
              </a:solidFill>
              <a:latin typeface="+mn-lt"/>
              <a:cs typeface="+mn-ea"/>
              <a:sym typeface="+mn-lt"/>
            </a:endParaRPr>
          </a:p>
          <a:p>
            <a:pPr lvl="0"/>
            <a:r>
              <a:rPr lang="zh-CN" altLang="en-US" dirty="0">
                <a:solidFill>
                  <a:srgbClr val="827474"/>
                </a:solidFill>
                <a:latin typeface="+mn-lt"/>
                <a:cs typeface="+mn-ea"/>
                <a:sym typeface="+mn-lt"/>
              </a:rPr>
              <a:t>这里输入简单的文字概述里输入简单文字概述输入简单的文字概述里输入输入里这里输入简单的文字概述里输入简单文字概述输入简单的文字</a:t>
            </a:r>
            <a:endParaRPr lang="zh-CN" altLang="en-US" dirty="0">
              <a:solidFill>
                <a:srgbClr val="827474"/>
              </a:solidFill>
              <a:latin typeface="+mn-lt"/>
              <a:cs typeface="+mn-ea"/>
              <a:sym typeface="+mn-lt"/>
            </a:endParaRPr>
          </a:p>
        </p:txBody>
      </p:sp>
      <p:sp>
        <p:nvSpPr>
          <p:cNvPr id="173" name="Text Placeholder 3"/>
          <p:cNvSpPr txBox="1"/>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050" b="1" dirty="0">
                <a:solidFill>
                  <a:srgbClr val="827474"/>
                </a:solidFill>
                <a:latin typeface="+mn-lt"/>
                <a:cs typeface="+mn-ea"/>
                <a:sym typeface="+mn-lt"/>
              </a:rPr>
              <a:t>输入你的标题</a:t>
            </a:r>
            <a:endParaRPr lang="zh-CN" altLang="en-US" sz="1050" b="1" dirty="0">
              <a:solidFill>
                <a:srgbClr val="827474"/>
              </a:solidFill>
              <a:latin typeface="+mn-lt"/>
              <a:cs typeface="+mn-ea"/>
              <a:sym typeface="+mn-lt"/>
            </a:endParaRPr>
          </a:p>
          <a:p>
            <a:pPr lvl="0"/>
            <a:r>
              <a:rPr lang="zh-CN" altLang="en-US" dirty="0">
                <a:solidFill>
                  <a:srgbClr val="827474"/>
                </a:solidFill>
                <a:latin typeface="+mn-lt"/>
                <a:cs typeface="+mn-ea"/>
                <a:sym typeface="+mn-lt"/>
              </a:rPr>
              <a:t>这里输入简单的文字概述里输入简单文字概述输入简单的文字概述里输入输入里这里输入简单的文字概述里输入简单文字概述输入简单的文字</a:t>
            </a:r>
            <a:endParaRPr lang="zh-CN" altLang="en-US" dirty="0">
              <a:solidFill>
                <a:srgbClr val="827474"/>
              </a:solidFill>
              <a:latin typeface="+mn-lt"/>
              <a:cs typeface="+mn-ea"/>
              <a:sym typeface="+mn-lt"/>
            </a:endParaRPr>
          </a:p>
        </p:txBody>
      </p:sp>
      <p:pic>
        <p:nvPicPr>
          <p:cNvPr id="174" name="图片 173"/>
          <p:cNvPicPr>
            <a:picLocks noChangeAspect="1"/>
          </p:cNvPicPr>
          <p:nvPr/>
        </p:nvPicPr>
        <p:blipFill>
          <a:blip r:embed="rId5" cstate="screen"/>
          <a:stretch>
            <a:fillRect/>
          </a:stretch>
        </p:blipFill>
        <p:spPr>
          <a:xfrm>
            <a:off x="2889676" y="639410"/>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1" cstate="screen"/>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2" cstate="screen"/>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3" cstate="screen"/>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4" cstate="screen"/>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5" cstate="screen"/>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6" cstate="screen"/>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7" cstate="screen"/>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8" cstate="screen"/>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9" cstate="screen"/>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0" cstate="screen"/>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1" cstate="screen"/>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2" cstate="screen"/>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3" cstate="screen"/>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4" cstate="screen"/>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827474"/>
                </a:solidFill>
                <a:cs typeface="+mn-ea"/>
                <a:sym typeface="+mn-lt"/>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endParaRPr lang="zh-CN" altLang="en-US" sz="1100" dirty="0">
              <a:solidFill>
                <a:srgbClr val="827474"/>
              </a:solidFill>
              <a:cs typeface="+mn-ea"/>
              <a:sym typeface="+mn-lt"/>
            </a:endParaRP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a:solidFill>
                  <a:srgbClr val="827474"/>
                </a:solidFill>
                <a:cs typeface="+mn-ea"/>
                <a:sym typeface="+mn-lt"/>
              </a:rPr>
              <a:t>爱上水果 </a:t>
            </a:r>
            <a:r>
              <a:rPr lang="en-US" altLang="zh-CN" sz="4000" b="1" dirty="0">
                <a:solidFill>
                  <a:srgbClr val="827474"/>
                </a:solidFill>
                <a:cs typeface="+mn-ea"/>
                <a:sym typeface="+mn-lt"/>
              </a:rPr>
              <a:t>/ FRUIT</a:t>
            </a:r>
            <a:endParaRPr lang="zh-CN" altLang="en-US" sz="4000" b="1" dirty="0">
              <a:solidFill>
                <a:srgbClr val="827474"/>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827474"/>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262A3E"/>
              </a:solidFill>
              <a:effectLst/>
              <a:uLnTx/>
              <a:uFillTx/>
              <a:cs typeface="+mn-ea"/>
              <a:sym typeface="+mn-lt"/>
            </a:endParaRPr>
          </a:p>
        </p:txBody>
      </p:sp>
      <p:pic>
        <p:nvPicPr>
          <p:cNvPr id="24" name="Picture Placeholder 15" descr="sample_food2.png"/>
          <p:cNvPicPr>
            <a:picLocks noChangeAspect="1"/>
          </p:cNvPicPr>
          <p:nvPr/>
        </p:nvPicPr>
        <p:blipFill>
          <a:blip r:embed="rId1" cstate="screen"/>
          <a:srcRect/>
          <a:stretch>
            <a:fillRect/>
          </a:stretch>
        </p:blipFill>
        <p:spPr>
          <a:xfrm>
            <a:off x="6184742" y="1247318"/>
            <a:ext cx="2725737" cy="2725738"/>
          </a:xfrm>
          <a:prstGeom prst="ellipse">
            <a:avLst/>
          </a:prstGeom>
          <a:ln>
            <a:solidFill>
              <a:schemeClr val="bg1"/>
            </a:solidFill>
          </a:ln>
          <a:effectLst/>
        </p:spPr>
      </p:pic>
      <p:sp>
        <p:nvSpPr>
          <p:cNvPr id="25" name="Text Placeholder 2"/>
          <p:cNvSpPr txBox="1"/>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panose="020B0604020202020204"/>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lang="zh-CN" altLang="en-US" b="1" dirty="0">
                <a:solidFill>
                  <a:srgbClr val="262A3E"/>
                </a:solidFill>
                <a:latin typeface="+mn-lt"/>
                <a:cs typeface="+mn-ea"/>
                <a:sym typeface="+mn-lt"/>
              </a:rPr>
              <a:t>尽享美食</a:t>
            </a:r>
            <a:endParaRPr kumimoji="0" lang="en-US" sz="2800" b="1" i="0" u="none" strike="noStrike" kern="1200" cap="none" spc="0" normalizeH="0" baseline="0" noProof="0" dirty="0">
              <a:ln>
                <a:noFill/>
              </a:ln>
              <a:solidFill>
                <a:srgbClr val="262A3E"/>
              </a:solidFill>
              <a:effectLst/>
              <a:uLnTx/>
              <a:uFillTx/>
              <a:latin typeface="+mn-lt"/>
              <a:cs typeface="+mn-ea"/>
              <a:sym typeface="+mn-lt"/>
            </a:endParaRPr>
          </a:p>
        </p:txBody>
      </p:sp>
      <p:sp>
        <p:nvSpPr>
          <p:cNvPr id="26" name="Text Placeholder 3"/>
          <p:cNvSpPr txBox="1"/>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dirty="0">
                <a:solidFill>
                  <a:srgbClr val="262A3E"/>
                </a:solidFill>
                <a:latin typeface="+mn-lt"/>
                <a:cs typeface="+mn-ea"/>
                <a:sym typeface="+mn-lt"/>
              </a:rPr>
              <a:t>这里输入简单的文字概述里输入简单文字概述输入简单的文字概述里输入输入里这里输入简单的文字概述里输入简单文字概述输入简单的文字</a:t>
            </a:r>
            <a:endParaRPr lang="zh-CN" altLang="en-US" sz="1100" dirty="0">
              <a:solidFill>
                <a:srgbClr val="262A3E"/>
              </a:solidFill>
              <a:latin typeface="+mn-lt"/>
              <a:cs typeface="+mn-ea"/>
              <a:sym typeface="+mn-lt"/>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a:ln>
                <a:noFill/>
              </a:ln>
              <a:solidFill>
                <a:srgbClr val="262A3E"/>
              </a:solidFill>
              <a:effectLst/>
              <a:uLnTx/>
              <a:uFillTx/>
              <a:latin typeface="+mn-lt"/>
              <a:cs typeface="+mn-ea"/>
              <a:sym typeface="+mn-lt"/>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a:ln>
                <a:noFill/>
              </a:ln>
              <a:solidFill>
                <a:srgbClr val="262A3E"/>
              </a:solidFill>
              <a:effectLst/>
              <a:uLnTx/>
              <a:uFillTx/>
              <a:latin typeface="+mn-lt"/>
              <a:cs typeface="+mn-ea"/>
              <a:sym typeface="+mn-lt"/>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a:ln>
                <a:noFill/>
              </a:ln>
              <a:solidFill>
                <a:srgbClr val="262A3E"/>
              </a:solidFill>
              <a:effectLst/>
              <a:uLnTx/>
              <a:uFillTx/>
              <a:latin typeface="+mn-lt"/>
              <a:cs typeface="+mn-ea"/>
              <a:sym typeface="+mn-lt"/>
            </a:endParaRPr>
          </a:p>
        </p:txBody>
      </p:sp>
      <p:sp>
        <p:nvSpPr>
          <p:cNvPr id="27" name="Text Placeholder 4"/>
          <p:cNvSpPr txBox="1"/>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800" b="0" i="0" u="none" strike="noStrike" kern="1200" cap="none" spc="0" normalizeH="0" baseline="0" noProof="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rPr>
              <a:t>$</a:t>
            </a:r>
            <a:r>
              <a:rPr kumimoji="0" lang="en-US" sz="2800" b="1" i="0" u="none" strike="noStrike" kern="1200" cap="none" spc="0" normalizeH="0" baseline="0" noProof="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rPr>
              <a:t>12</a:t>
            </a:r>
            <a:r>
              <a:rPr kumimoji="0" lang="en-US" sz="2800" b="0" i="0" u="none" strike="noStrike" kern="1200" cap="none" spc="0" normalizeH="0" baseline="0" noProof="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rPr>
              <a:t>.99</a:t>
            </a:r>
            <a:endParaRPr kumimoji="0" lang="en-US" sz="2800" b="0" i="0" u="none" strike="noStrike" kern="1200" cap="none" spc="0" normalizeH="0" baseline="0" noProof="0" dirty="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endParaRPr>
          </a:p>
        </p:txBody>
      </p:sp>
      <p:sp>
        <p:nvSpPr>
          <p:cNvPr id="28" name="Text Placeholder 5"/>
          <p:cNvSpPr txBox="1"/>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000" b="1" i="0" u="none" strike="noStrike" kern="1200" cap="none" spc="0" normalizeH="0" baseline="0" noProof="0" dirty="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rPr>
              <a:t>NACHOS</a:t>
            </a:r>
            <a:endParaRPr kumimoji="0" lang="en-US" sz="2000" b="1" i="0" u="none" strike="noStrike" kern="1200" cap="none" spc="0" normalizeH="0" baseline="0" noProof="0" dirty="0">
              <a:ln>
                <a:noFill/>
              </a:ln>
              <a:solidFill>
                <a:srgbClr val="262A3E"/>
              </a:solidFill>
              <a:effectLst>
                <a:outerShdw blurRad="50800" dist="38100" dir="2700000" algn="tl" rotWithShape="0">
                  <a:sysClr val="window" lastClr="FFFFFF">
                    <a:alpha val="43000"/>
                  </a:sysClr>
                </a:outerShdw>
              </a:effectLst>
              <a:uLnTx/>
              <a:uFillTx/>
              <a:latin typeface="+mn-lt"/>
              <a:cs typeface="+mn-ea"/>
              <a:sym typeface="+mn-lt"/>
            </a:endParaRPr>
          </a:p>
        </p:txBody>
      </p:sp>
      <p:pic>
        <p:nvPicPr>
          <p:cNvPr id="29" name="Picture Placeholder 9" descr="sample_food1.png"/>
          <p:cNvPicPr>
            <a:picLocks noChangeAspect="1"/>
          </p:cNvPicPr>
          <p:nvPr/>
        </p:nvPicPr>
        <p:blipFill>
          <a:blip r:embed="rId2" cstate="screen"/>
          <a:srcRect/>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3" cstate="screen"/>
          <a:srcRect/>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7</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35" name="TextBox 34"/>
            <p:cNvSpPr txBox="1"/>
            <p:nvPr/>
          </p:nvSpPr>
          <p:spPr>
            <a:xfrm>
              <a:off x="366439" y="1338958"/>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6</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39" name="TextBox 38"/>
            <p:cNvSpPr txBox="1"/>
            <p:nvPr/>
          </p:nvSpPr>
          <p:spPr>
            <a:xfrm>
              <a:off x="366439" y="1338958"/>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cs typeface="+mn-ea"/>
                <a:sym typeface="+mn-lt"/>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a:ln>
                    <a:noFill/>
                  </a:ln>
                  <a:solidFill>
                    <a:prstClr val="white"/>
                  </a:solidFill>
                  <a:effectLst/>
                  <a:uLnTx/>
                  <a:uFillTx/>
                  <a:cs typeface="+mn-ea"/>
                  <a:sym typeface="+mn-lt"/>
                </a:rPr>
                <a:t>9</a:t>
              </a:r>
              <a:endParaRPr kumimoji="0" lang="en-US" sz="2400" b="0" i="0" u="none" strike="noStrike" kern="0" cap="none" spc="0" normalizeH="0" baseline="0" noProof="0" dirty="0">
                <a:ln>
                  <a:noFill/>
                </a:ln>
                <a:solidFill>
                  <a:prstClr val="white"/>
                </a:solidFill>
                <a:effectLst/>
                <a:uLnTx/>
                <a:uFillTx/>
                <a:cs typeface="+mn-ea"/>
                <a:sym typeface="+mn-lt"/>
              </a:endParaRPr>
            </a:p>
          </p:txBody>
        </p:sp>
        <p:sp>
          <p:nvSpPr>
            <p:cNvPr id="43" name="TextBox 42"/>
            <p:cNvSpPr txBox="1"/>
            <p:nvPr/>
          </p:nvSpPr>
          <p:spPr>
            <a:xfrm>
              <a:off x="366439" y="1338958"/>
              <a:ext cx="317716"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rPr>
                <a:t>$</a:t>
              </a:r>
              <a:endParaRPr kumimoji="0" lang="en-US" sz="1800" b="0" i="0" u="none" strike="noStrike" kern="0" cap="none" spc="0" normalizeH="0" baseline="0" noProof="0" dirty="0">
                <a:ln>
                  <a:noFill/>
                </a:ln>
                <a:solidFill>
                  <a:prstClr val="white"/>
                </a:solidFill>
                <a:effectLst>
                  <a:outerShdw blurRad="50800" dist="38100" dir="2700000" algn="tl" rotWithShape="0">
                    <a:srgbClr val="FA8B5F">
                      <a:alpha val="43000"/>
                    </a:srgbClr>
                  </a:outerShdw>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cs typeface="+mn-ea"/>
              <a:sym typeface="+mn-lt"/>
            </a:endParaRPr>
          </a:p>
        </p:txBody>
      </p:sp>
      <p:sp>
        <p:nvSpPr>
          <p:cNvPr id="10" name="流程图: 数据 9"/>
          <p:cNvSpPr/>
          <p:nvPr/>
        </p:nvSpPr>
        <p:spPr>
          <a:xfrm>
            <a:off x="2105855" y="1434862"/>
            <a:ext cx="1853821" cy="2484120"/>
          </a:xfrm>
          <a:prstGeom prst="flowChartInputOutput">
            <a:avLst/>
          </a:prstGeom>
          <a:blipFill>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cs typeface="+mn-ea"/>
              <a:sym typeface="+mn-lt"/>
            </a:endParaRPr>
          </a:p>
        </p:txBody>
      </p:sp>
      <p:sp>
        <p:nvSpPr>
          <p:cNvPr id="11" name="流程图: 数据 10"/>
          <p:cNvSpPr/>
          <p:nvPr/>
        </p:nvSpPr>
        <p:spPr>
          <a:xfrm>
            <a:off x="3683195" y="1434862"/>
            <a:ext cx="1853821" cy="2484120"/>
          </a:xfrm>
          <a:prstGeom prst="flowChartInputOutpu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cs typeface="+mn-ea"/>
              <a:sym typeface="+mn-lt"/>
            </a:endParaRPr>
          </a:p>
        </p:txBody>
      </p:sp>
      <p:sp>
        <p:nvSpPr>
          <p:cNvPr id="12" name="流程图: 数据 11"/>
          <p:cNvSpPr/>
          <p:nvPr/>
        </p:nvSpPr>
        <p:spPr>
          <a:xfrm>
            <a:off x="5245295" y="1434862"/>
            <a:ext cx="1853821" cy="2484120"/>
          </a:xfrm>
          <a:prstGeom prst="flowChartInputOutpu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cs typeface="+mn-ea"/>
              <a:sym typeface="+mn-lt"/>
            </a:endParaRPr>
          </a:p>
        </p:txBody>
      </p:sp>
      <p:sp>
        <p:nvSpPr>
          <p:cNvPr id="13" name="流程图: 数据 12"/>
          <p:cNvSpPr/>
          <p:nvPr/>
        </p:nvSpPr>
        <p:spPr>
          <a:xfrm>
            <a:off x="6822635" y="1434862"/>
            <a:ext cx="1853821" cy="2484120"/>
          </a:xfrm>
          <a:prstGeom prst="flowChartInputOutput">
            <a:avLst/>
          </a:prstGeom>
          <a:blipFill>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cs typeface="+mn-ea"/>
              <a:sym typeface="+mn-lt"/>
            </a:endParaRPr>
          </a:p>
        </p:txBody>
      </p:sp>
      <p:pic>
        <p:nvPicPr>
          <p:cNvPr id="14" name="图片 13"/>
          <p:cNvPicPr>
            <a:picLocks noChangeAspect="1"/>
          </p:cNvPicPr>
          <p:nvPr/>
        </p:nvPicPr>
        <p:blipFill>
          <a:blip r:embed="rId6" cstate="screen"/>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a:solidFill>
                  <a:srgbClr val="635858"/>
                </a:solidFill>
                <a:cs typeface="+mn-ea"/>
                <a:sym typeface="+mn-lt"/>
              </a:rPr>
              <a:t>美味西餐</a:t>
            </a:r>
            <a:endParaRPr lang="zh-CN" altLang="en-US" sz="1400" i="1" dirty="0">
              <a:solidFill>
                <a:srgbClr val="635858"/>
              </a:solidFill>
              <a:cs typeface="+mn-ea"/>
              <a:sym typeface="+mn-lt"/>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a:solidFill>
                  <a:srgbClr val="635858"/>
                </a:solidFill>
                <a:cs typeface="+mn-ea"/>
                <a:sym typeface="+mn-lt"/>
              </a:rPr>
              <a:t>美味西餐</a:t>
            </a:r>
            <a:endParaRPr lang="zh-CN" altLang="en-US" sz="1400" i="1" dirty="0">
              <a:solidFill>
                <a:srgbClr val="635858"/>
              </a:solidFill>
              <a:cs typeface="+mn-ea"/>
              <a:sym typeface="+mn-lt"/>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a:solidFill>
                  <a:srgbClr val="635858"/>
                </a:solidFill>
                <a:cs typeface="+mn-ea"/>
                <a:sym typeface="+mn-lt"/>
              </a:rPr>
              <a:t>美味西餐</a:t>
            </a:r>
            <a:endParaRPr lang="zh-CN" altLang="en-US" sz="1400" i="1" dirty="0">
              <a:solidFill>
                <a:srgbClr val="635858"/>
              </a:solidFill>
              <a:cs typeface="+mn-ea"/>
              <a:sym typeface="+mn-lt"/>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a:solidFill>
                  <a:srgbClr val="635858"/>
                </a:solidFill>
                <a:cs typeface="+mn-ea"/>
                <a:sym typeface="+mn-lt"/>
              </a:rPr>
              <a:t>美味西餐</a:t>
            </a:r>
            <a:endParaRPr lang="zh-CN" altLang="en-US" sz="1400" i="1" dirty="0">
              <a:solidFill>
                <a:srgbClr val="635858"/>
              </a:solidFill>
              <a:cs typeface="+mn-ea"/>
              <a:sym typeface="+mn-lt"/>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a:solidFill>
                  <a:srgbClr val="635858"/>
                </a:solidFill>
                <a:cs typeface="+mn-ea"/>
                <a:sym typeface="+mn-lt"/>
              </a:rPr>
              <a:t>美味西餐</a:t>
            </a:r>
            <a:endParaRPr lang="zh-CN" altLang="en-US" sz="1400" i="1" dirty="0">
              <a:solidFill>
                <a:srgbClr val="635858"/>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en-US" altLang="zh-CN" sz="1050" dirty="0">
                <a:solidFill>
                  <a:srgbClr val="827474"/>
                </a:solidFill>
                <a:latin typeface="+mn-lt"/>
                <a:ea typeface="+mn-ea"/>
                <a:cs typeface="+mn-ea"/>
                <a:sym typeface="+mn-lt"/>
              </a:rPr>
              <a:t>2015</a:t>
            </a:r>
            <a:r>
              <a:rPr lang="zh-CN" altLang="en-US" sz="1050" dirty="0">
                <a:solidFill>
                  <a:srgbClr val="827474"/>
                </a:solidFill>
                <a:latin typeface="+mn-lt"/>
                <a:ea typeface="+mn-ea"/>
                <a:cs typeface="+mn-ea"/>
                <a:sym typeface="+mn-lt"/>
              </a:rPr>
              <a:t>年</a:t>
            </a:r>
            <a:r>
              <a:rPr lang="en-US" altLang="zh-CN" sz="1050" dirty="0">
                <a:solidFill>
                  <a:srgbClr val="827474"/>
                </a:solidFill>
                <a:latin typeface="+mn-lt"/>
                <a:ea typeface="+mn-ea"/>
                <a:cs typeface="+mn-ea"/>
                <a:sym typeface="+mn-lt"/>
              </a:rPr>
              <a:t>6</a:t>
            </a:r>
            <a:r>
              <a:rPr lang="zh-CN" altLang="en-US" sz="1050" dirty="0">
                <a:solidFill>
                  <a:srgbClr val="827474"/>
                </a:solidFill>
                <a:latin typeface="+mn-lt"/>
                <a:ea typeface="+mn-ea"/>
                <a:cs typeface="+mn-ea"/>
                <a:sym typeface="+mn-lt"/>
              </a:rPr>
              <a:t>月我们在王家墩泛海</a:t>
            </a:r>
            <a:r>
              <a:rPr lang="en-US" altLang="zh-CN" sz="1050" dirty="0">
                <a:solidFill>
                  <a:srgbClr val="827474"/>
                </a:solidFill>
                <a:latin typeface="+mn-lt"/>
                <a:ea typeface="+mn-ea"/>
                <a:cs typeface="+mn-ea"/>
                <a:sym typeface="+mn-lt"/>
              </a:rPr>
              <a:t>CBD</a:t>
            </a:r>
            <a:r>
              <a:rPr lang="zh-CN" altLang="en-US" sz="1050" dirty="0">
                <a:solidFill>
                  <a:srgbClr val="827474"/>
                </a:solidFill>
                <a:latin typeface="+mn-lt"/>
                <a:ea typeface="+mn-ea"/>
                <a:cs typeface="+mn-ea"/>
                <a:sym typeface="+mn-lt"/>
              </a:rPr>
              <a:t>开了第一家店，短时间内已经成为写字楼白领阶层首选的休闲场所。</a:t>
            </a:r>
            <a:endParaRPr lang="en-US" altLang="zh-CN" sz="1050" dirty="0">
              <a:solidFill>
                <a:srgbClr val="827474"/>
              </a:solidFill>
              <a:latin typeface="+mn-lt"/>
              <a:ea typeface="+mn-ea"/>
              <a:cs typeface="+mn-ea"/>
              <a:sym typeface="+mn-lt"/>
            </a:endParaRPr>
          </a:p>
        </p:txBody>
      </p:sp>
      <p:sp>
        <p:nvSpPr>
          <p:cNvPr id="3" name="Title 13"/>
          <p:cNvSpPr txBox="1"/>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en-US" altLang="zh-CN" sz="2800" dirty="0">
                <a:solidFill>
                  <a:srgbClr val="827474"/>
                </a:solidFill>
                <a:latin typeface="+mn-lt"/>
                <a:ea typeface="+mn-ea"/>
                <a:cs typeface="+mn-ea"/>
                <a:sym typeface="+mn-lt"/>
              </a:rPr>
              <a:t>2015</a:t>
            </a:r>
            <a:r>
              <a:rPr lang="zh-CN" altLang="zh-CN" sz="2800" dirty="0">
                <a:solidFill>
                  <a:srgbClr val="827474"/>
                </a:solidFill>
                <a:latin typeface="+mn-lt"/>
                <a:ea typeface="+mn-ea"/>
                <a:cs typeface="+mn-ea"/>
                <a:sym typeface="+mn-lt"/>
              </a:rPr>
              <a:t>年</a:t>
            </a:r>
            <a:endParaRPr kumimoji="0" lang="en-US" altLang="zh-CN" sz="2600" b="0" i="0" u="none" strike="noStrike" kern="0" cap="none" spc="0" normalizeH="0" baseline="0" noProof="0" dirty="0">
              <a:ln>
                <a:noFill/>
              </a:ln>
              <a:solidFill>
                <a:srgbClr val="827474"/>
              </a:solidFill>
              <a:effectLst/>
              <a:uLnTx/>
              <a:uFillTx/>
              <a:latin typeface="+mn-lt"/>
              <a:ea typeface="+mn-ea"/>
              <a:cs typeface="+mn-ea"/>
              <a:sym typeface="+mn-lt"/>
            </a:endParaRPr>
          </a:p>
        </p:txBody>
      </p:sp>
      <p:sp>
        <p:nvSpPr>
          <p:cNvPr id="4" name="Content Placeholder 2"/>
          <p:cNvSpPr txBox="1"/>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r>
              <a:rPr lang="en-US" altLang="zh-CN" sz="1050" dirty="0">
                <a:solidFill>
                  <a:srgbClr val="827474"/>
                </a:solidFill>
                <a:latin typeface="+mn-lt"/>
                <a:ea typeface="+mn-ea"/>
                <a:cs typeface="+mn-ea"/>
                <a:sym typeface="+mn-lt"/>
              </a:rPr>
              <a:t>2016</a:t>
            </a:r>
            <a:r>
              <a:rPr lang="zh-CN" altLang="en-US" sz="1050" dirty="0">
                <a:solidFill>
                  <a:srgbClr val="827474"/>
                </a:solidFill>
                <a:latin typeface="+mn-lt"/>
                <a:ea typeface="+mn-ea"/>
                <a:cs typeface="+mn-ea"/>
                <a:sym typeface="+mn-lt"/>
              </a:rPr>
              <a:t>年预计会开第二家店，未来</a:t>
            </a:r>
            <a:r>
              <a:rPr lang="en-US" altLang="zh-CN" sz="1050" dirty="0">
                <a:solidFill>
                  <a:srgbClr val="827474"/>
                </a:solidFill>
                <a:latin typeface="+mn-lt"/>
                <a:ea typeface="+mn-ea"/>
                <a:cs typeface="+mn-ea"/>
                <a:sym typeface="+mn-lt"/>
              </a:rPr>
              <a:t>3</a:t>
            </a:r>
            <a:r>
              <a:rPr lang="zh-CN" altLang="en-US" sz="1050" dirty="0">
                <a:solidFill>
                  <a:srgbClr val="827474"/>
                </a:solidFill>
                <a:latin typeface="+mn-lt"/>
                <a:ea typeface="+mn-ea"/>
                <a:cs typeface="+mn-ea"/>
                <a:sym typeface="+mn-lt"/>
              </a:rPr>
              <a:t>年内，我们将在武汉各商圈开</a:t>
            </a:r>
            <a:r>
              <a:rPr lang="en-US" altLang="zh-CN" sz="1050" dirty="0">
                <a:solidFill>
                  <a:srgbClr val="827474"/>
                </a:solidFill>
                <a:latin typeface="+mn-lt"/>
                <a:ea typeface="+mn-ea"/>
                <a:cs typeface="+mn-ea"/>
                <a:sym typeface="+mn-lt"/>
              </a:rPr>
              <a:t>5</a:t>
            </a:r>
            <a:r>
              <a:rPr lang="zh-CN" altLang="en-US" sz="1050" dirty="0">
                <a:solidFill>
                  <a:srgbClr val="827474"/>
                </a:solidFill>
                <a:latin typeface="+mn-lt"/>
                <a:ea typeface="+mn-ea"/>
                <a:cs typeface="+mn-ea"/>
                <a:sym typeface="+mn-lt"/>
              </a:rPr>
              <a:t>家店</a:t>
            </a:r>
            <a:endParaRPr lang="zh-CN" altLang="en-US" sz="1050" dirty="0">
              <a:solidFill>
                <a:srgbClr val="827474"/>
              </a:solidFill>
              <a:latin typeface="+mn-lt"/>
              <a:ea typeface="+mn-ea"/>
              <a:cs typeface="+mn-ea"/>
              <a:sym typeface="+mn-lt"/>
            </a:endParaRPr>
          </a:p>
        </p:txBody>
      </p:sp>
      <p:sp>
        <p:nvSpPr>
          <p:cNvPr id="5" name="Title 13"/>
          <p:cNvSpPr txBox="1"/>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a:ln>
                  <a:noFill/>
                </a:ln>
                <a:solidFill>
                  <a:srgbClr val="827474"/>
                </a:solidFill>
                <a:effectLst/>
                <a:uLnTx/>
                <a:uFillTx/>
                <a:latin typeface="+mn-lt"/>
                <a:ea typeface="+mn-ea"/>
                <a:cs typeface="+mn-ea"/>
                <a:sym typeface="+mn-lt"/>
              </a:rPr>
              <a:t>2016</a:t>
            </a:r>
            <a:r>
              <a:rPr kumimoji="0" lang="zh-CN" altLang="en-US" sz="2600" b="0" i="0" u="none" strike="noStrike" kern="0" cap="none" spc="0" normalizeH="0" baseline="0" noProof="0" dirty="0">
                <a:ln>
                  <a:noFill/>
                </a:ln>
                <a:solidFill>
                  <a:srgbClr val="827474"/>
                </a:solidFill>
                <a:effectLst/>
                <a:uLnTx/>
                <a:uFillTx/>
                <a:latin typeface="+mn-lt"/>
                <a:ea typeface="+mn-ea"/>
                <a:cs typeface="+mn-ea"/>
                <a:sym typeface="+mn-lt"/>
              </a:rPr>
              <a:t>年</a:t>
            </a:r>
            <a:endParaRPr kumimoji="0" lang="en-US" altLang="zh-CN" sz="2600" b="0" i="0" u="none" strike="noStrike" kern="0" cap="none" spc="0" normalizeH="0" baseline="0" noProof="0" dirty="0">
              <a:ln>
                <a:noFill/>
              </a:ln>
              <a:solidFill>
                <a:srgbClr val="827474"/>
              </a:solidFill>
              <a:effectLst/>
              <a:uLnTx/>
              <a:uFillTx/>
              <a:latin typeface="+mn-lt"/>
              <a:ea typeface="+mn-ea"/>
              <a:cs typeface="+mn-ea"/>
              <a:sym typeface="+mn-lt"/>
            </a:endParaRPr>
          </a:p>
        </p:txBody>
      </p:sp>
      <p:cxnSp>
        <p:nvCxnSpPr>
          <p:cNvPr id="11" name="Straight Connector 17"/>
          <p:cNvCxnSpPr/>
          <p:nvPr/>
        </p:nvCxnSpPr>
        <p:spPr>
          <a:xfrm>
            <a:off x="4576764" y="995556"/>
            <a:ext cx="0" cy="1251942"/>
          </a:xfrm>
          <a:prstGeom prst="line">
            <a:avLst/>
          </a:prstGeom>
          <a:noFill/>
          <a:ln w="6350" cap="flat" cmpd="sng" algn="ctr">
            <a:solidFill>
              <a:srgbClr val="827474"/>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827474"/>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827474"/>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827474"/>
              </a:solidFill>
              <a:effectLst/>
              <a:uLnTx/>
              <a:uFillTx/>
              <a:cs typeface="+mn-ea"/>
              <a:sym typeface="+mn-lt"/>
            </a:endParaRPr>
          </a:p>
        </p:txBody>
      </p:sp>
      <p:sp>
        <p:nvSpPr>
          <p:cNvPr id="15" name="Content Placeholder 2"/>
          <p:cNvSpPr txBox="1"/>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spcBef>
                <a:spcPct val="20000"/>
              </a:spcBef>
              <a:buFont typeface="Arial" panose="020B0604020202020204" pitchFamily="34" charset="0"/>
              <a:buNone/>
            </a:pPr>
            <a:r>
              <a:rPr lang="en-US" altLang="zh-CN" sz="1100" dirty="0">
                <a:solidFill>
                  <a:srgbClr val="827474"/>
                </a:solidFill>
                <a:latin typeface="+mn-lt"/>
                <a:ea typeface="+mn-ea"/>
                <a:cs typeface="+mn-ea"/>
                <a:sym typeface="+mn-lt"/>
              </a:rPr>
              <a:t>5</a:t>
            </a:r>
            <a:r>
              <a:rPr lang="zh-CN" altLang="en-US" sz="1100" dirty="0">
                <a:solidFill>
                  <a:srgbClr val="827474"/>
                </a:solidFill>
                <a:latin typeface="+mn-lt"/>
                <a:ea typeface="+mn-ea"/>
                <a:cs typeface="+mn-ea"/>
                <a:sym typeface="+mn-lt"/>
              </a:rPr>
              <a:t>年内将会进军长沙，</a:t>
            </a:r>
            <a:endParaRPr lang="en-US" altLang="zh-CN" sz="1100" dirty="0">
              <a:solidFill>
                <a:srgbClr val="827474"/>
              </a:solidFill>
              <a:latin typeface="+mn-lt"/>
              <a:ea typeface="+mn-ea"/>
              <a:cs typeface="+mn-ea"/>
              <a:sym typeface="+mn-lt"/>
            </a:endParaRPr>
          </a:p>
          <a:p>
            <a:pPr algn="r" eaLnBrk="1" hangingPunct="1">
              <a:spcBef>
                <a:spcPct val="20000"/>
              </a:spcBef>
              <a:buFont typeface="Arial" panose="020B0604020202020204" pitchFamily="34" charset="0"/>
              <a:buNone/>
            </a:pPr>
            <a:r>
              <a:rPr lang="zh-CN" altLang="en-US" sz="1100" dirty="0">
                <a:solidFill>
                  <a:srgbClr val="827474"/>
                </a:solidFill>
                <a:latin typeface="+mn-lt"/>
                <a:ea typeface="+mn-ea"/>
                <a:cs typeface="+mn-ea"/>
                <a:sym typeface="+mn-lt"/>
              </a:rPr>
              <a:t>郑州等其他省会城市</a:t>
            </a:r>
            <a:endParaRPr lang="en-US" altLang="zh-CN" sz="1100" dirty="0">
              <a:solidFill>
                <a:srgbClr val="827474"/>
              </a:solidFill>
              <a:latin typeface="+mn-lt"/>
              <a:ea typeface="+mn-ea"/>
              <a:cs typeface="+mn-ea"/>
              <a:sym typeface="+mn-lt"/>
            </a:endParaRPr>
          </a:p>
        </p:txBody>
      </p:sp>
      <p:sp>
        <p:nvSpPr>
          <p:cNvPr id="16" name="Title 13"/>
          <p:cNvSpPr txBox="1"/>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r" eaLnBrk="1" hangingPunct="1">
              <a:defRPr/>
            </a:pPr>
            <a:r>
              <a:rPr lang="en-US" altLang="zh-CN" sz="2800" dirty="0">
                <a:solidFill>
                  <a:srgbClr val="827474"/>
                </a:solidFill>
                <a:latin typeface="+mn-lt"/>
                <a:ea typeface="+mn-ea"/>
                <a:cs typeface="+mn-ea"/>
                <a:sym typeface="+mn-lt"/>
              </a:rPr>
              <a:t>5</a:t>
            </a:r>
            <a:r>
              <a:rPr lang="zh-CN" altLang="en-US" sz="2800" dirty="0">
                <a:solidFill>
                  <a:srgbClr val="827474"/>
                </a:solidFill>
                <a:latin typeface="+mn-lt"/>
                <a:ea typeface="+mn-ea"/>
                <a:cs typeface="+mn-ea"/>
                <a:sym typeface="+mn-lt"/>
              </a:rPr>
              <a:t>年内</a:t>
            </a:r>
            <a:endParaRPr kumimoji="0" lang="en-US" altLang="zh-CN" sz="2600" b="0" i="0" u="none" strike="noStrike" kern="0" cap="none" spc="0" normalizeH="0" baseline="0" noProof="0" dirty="0">
              <a:ln>
                <a:noFill/>
              </a:ln>
              <a:solidFill>
                <a:srgbClr val="827474"/>
              </a:solidFill>
              <a:effectLst/>
              <a:uLnTx/>
              <a:uFillTx/>
              <a:latin typeface="+mn-lt"/>
              <a:ea typeface="+mn-ea"/>
              <a:cs typeface="+mn-ea"/>
              <a:sym typeface="+mn-lt"/>
            </a:endParaRPr>
          </a:p>
        </p:txBody>
      </p:sp>
      <p:sp>
        <p:nvSpPr>
          <p:cNvPr id="17" name="Freeform 31"/>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827474"/>
          </a:solidFill>
          <a:ln>
            <a:noFill/>
          </a:ln>
        </p:spPr>
        <p:txBody>
          <a:bodyPr vert="horz" wrap="square" lIns="91440" tIns="45720" rIns="91440" bIns="45720" numCol="1" anchor="t" anchorCtr="0" compatLnSpc="1"/>
          <a:lstStyle/>
          <a:p>
            <a:endParaRPr lang="zh-CN" altLang="en-US">
              <a:solidFill>
                <a:srgbClr val="827474"/>
              </a:solidFill>
              <a:cs typeface="+mn-ea"/>
              <a:sym typeface="+mn-lt"/>
            </a:endParaRPr>
          </a:p>
        </p:txBody>
      </p:sp>
      <p:grpSp>
        <p:nvGrpSpPr>
          <p:cNvPr id="19" name="组合 18"/>
          <p:cNvGrpSpPr/>
          <p:nvPr/>
        </p:nvGrpSpPr>
        <p:grpSpPr>
          <a:xfrm>
            <a:off x="4426128" y="2314575"/>
            <a:ext cx="381957" cy="514624"/>
            <a:chOff x="8007663" y="2385654"/>
            <a:chExt cx="244137" cy="328934"/>
          </a:xfrm>
          <a:solidFill>
            <a:srgbClr val="827474"/>
          </a:solidFill>
        </p:grpSpPr>
        <p:sp>
          <p:nvSpPr>
            <p:cNvPr id="20" name="Freeform 178"/>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827474"/>
                </a:solidFill>
                <a:cs typeface="+mn-ea"/>
                <a:sym typeface="+mn-lt"/>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827474"/>
                </a:solidFill>
                <a:cs typeface="+mn-ea"/>
                <a:sym typeface="+mn-lt"/>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1"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cs typeface="+mn-ea"/>
              <a:sym typeface="+mn-lt"/>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27474"/>
              </a:solidFill>
              <a:cs typeface="+mn-ea"/>
              <a:sym typeface="+mn-lt"/>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31850" y="-1"/>
            <a:ext cx="830263"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6" name="矩形 5"/>
          <p:cNvSpPr/>
          <p:nvPr/>
        </p:nvSpPr>
        <p:spPr>
          <a:xfrm>
            <a:off x="2493963"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矩形 7"/>
          <p:cNvSpPr/>
          <p:nvPr/>
        </p:nvSpPr>
        <p:spPr>
          <a:xfrm>
            <a:off x="4156074"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0" name="矩形 9"/>
          <p:cNvSpPr/>
          <p:nvPr/>
        </p:nvSpPr>
        <p:spPr>
          <a:xfrm>
            <a:off x="5818187" y="-1"/>
            <a:ext cx="831850"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2" name="矩形 11"/>
          <p:cNvSpPr/>
          <p:nvPr/>
        </p:nvSpPr>
        <p:spPr>
          <a:xfrm>
            <a:off x="7481888" y="-1"/>
            <a:ext cx="830262" cy="5160645"/>
          </a:xfrm>
          <a:prstGeom prst="rect">
            <a:avLst/>
          </a:prstGeom>
          <a:solidFill>
            <a:srgbClr val="6358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dirty="0">
              <a:cs typeface="+mn-ea"/>
              <a:sym typeface="+mn-lt"/>
            </a:endParaRPr>
          </a:p>
        </p:txBody>
      </p:sp>
      <p:pic>
        <p:nvPicPr>
          <p:cNvPr id="17" name="图片 16"/>
          <p:cNvPicPr>
            <a:picLocks noChangeAspect="1"/>
          </p:cNvPicPr>
          <p:nvPr/>
        </p:nvPicPr>
        <p:blipFill>
          <a:blip r:embed="rId1" cstate="screen"/>
          <a:stretch>
            <a:fillRect/>
          </a:stretch>
        </p:blipFill>
        <p:spPr>
          <a:xfrm>
            <a:off x="1284640" y="2309048"/>
            <a:ext cx="4021230" cy="6856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51520" y="1923678"/>
            <a:ext cx="3528392" cy="2123658"/>
          </a:xfrm>
          <a:prstGeom prst="rect">
            <a:avLst/>
          </a:prstGeom>
        </p:spPr>
        <p:txBody>
          <a:bodyPr wrap="square">
            <a:spAutoFit/>
          </a:bodyPr>
          <a:lstStyle/>
          <a:p>
            <a:r>
              <a:rPr lang="zh-CN" altLang="en-US" sz="1200" dirty="0">
                <a:solidFill>
                  <a:srgbClr val="827474"/>
                </a:solidFill>
                <a:cs typeface="+mn-ea"/>
                <a:sym typeface="+mn-lt"/>
              </a:rPr>
              <a:t>以德、奧料理為主要特色，提供您風味十足、添加特殊香料的精緻菜色，如香味四溢的「嫩烤法式香料小羊排」、鮮嫩多汁的「美國頂級肋眼牛排」、多種香料醃製成皮薄肉嫩的「維也納烤雞腿」與皮脆肉軟的「德國香烤豬腳」等，而豬腳搭配冰涼的德國華士坦生啤酒，滋味更顯美妙。</a:t>
            </a:r>
            <a:endParaRPr lang="zh-CN" altLang="en-US" sz="1200" dirty="0">
              <a:solidFill>
                <a:srgbClr val="827474"/>
              </a:solidFill>
              <a:cs typeface="+mn-ea"/>
              <a:sym typeface="+mn-lt"/>
            </a:endParaRPr>
          </a:p>
          <a:p>
            <a:r>
              <a:rPr lang="zh-CN" altLang="en-US" sz="1200" dirty="0">
                <a:solidFill>
                  <a:srgbClr val="827474"/>
                </a:solidFill>
                <a:cs typeface="+mn-ea"/>
                <a:sym typeface="+mn-lt"/>
              </a:rPr>
              <a:t>另值得一提的是，月湖注重每位來賓的衛生、安全、健康，店裡飲用水特別採用奈米淨水處理器，不僅水分子極小、水質變得柔軟順口，且含氧量相當豐富，從玻璃杯中滿佈的微小汽泡即可窺知店裡的飲用水真的一極棒。</a:t>
            </a:r>
            <a:endParaRPr lang="zh-CN" altLang="en-US" sz="1200" dirty="0">
              <a:solidFill>
                <a:srgbClr val="827474"/>
              </a:solidFill>
              <a:cs typeface="+mn-ea"/>
              <a:sym typeface="+mn-lt"/>
            </a:endParaRPr>
          </a:p>
        </p:txBody>
      </p:sp>
      <p:sp>
        <p:nvSpPr>
          <p:cNvPr id="4" name="文本框 3"/>
          <p:cNvSpPr txBox="1"/>
          <p:nvPr/>
        </p:nvSpPr>
        <p:spPr>
          <a:xfrm>
            <a:off x="262608" y="1131590"/>
            <a:ext cx="2236510" cy="707886"/>
          </a:xfrm>
          <a:prstGeom prst="rect">
            <a:avLst/>
          </a:prstGeom>
          <a:noFill/>
        </p:spPr>
        <p:txBody>
          <a:bodyPr wrap="none" rtlCol="0">
            <a:spAutoFit/>
          </a:bodyPr>
          <a:lstStyle/>
          <a:p>
            <a:r>
              <a:rPr lang="zh-CN" altLang="en-US" sz="4000" b="1" dirty="0">
                <a:solidFill>
                  <a:srgbClr val="827474"/>
                </a:solidFill>
                <a:cs typeface="+mn-ea"/>
                <a:sym typeface="+mn-lt"/>
              </a:rPr>
              <a:t>餐厅简介</a:t>
            </a:r>
            <a:endParaRPr lang="zh-CN" altLang="en-US" sz="4000" b="1" dirty="0">
              <a:solidFill>
                <a:srgbClr val="827474"/>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2" presetClass="entr" presetSubtype="8" fill="hold" grpId="1" nodeType="afterEffect">
                                  <p:stCondLst>
                                    <p:cond delay="0"/>
                                  </p:stCondLst>
                                  <p:iterate type="lt">
                                    <p:tmPct val="0"/>
                                  </p:iterate>
                                  <p:childTnLst>
                                    <p:set>
                                      <p:cBhvr>
                                        <p:cTn id="10" dur="1" fill="hold">
                                          <p:stCondLst>
                                            <p:cond delay="0"/>
                                          </p:stCondLst>
                                        </p:cTn>
                                        <p:tgtEl>
                                          <p:spTgt spid="3"/>
                                        </p:tgtEl>
                                        <p:attrNameLst>
                                          <p:attrName>style.visibility</p:attrName>
                                        </p:attrNameLst>
                                      </p:cBhvr>
                                      <p:to>
                                        <p:strVal val="visible"/>
                                      </p:to>
                                    </p:set>
                                    <p:animEffect transition="in" filter="wipe(left)">
                                      <p:cBhvr>
                                        <p:cTn id="11"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771800" y="4227934"/>
            <a:ext cx="4572000" cy="600164"/>
          </a:xfrm>
          <a:prstGeom prst="rect">
            <a:avLst/>
          </a:prstGeom>
        </p:spPr>
        <p:txBody>
          <a:bodyPr>
            <a:spAutoFit/>
          </a:bodyPr>
          <a:lstStyle/>
          <a:p>
            <a:r>
              <a:rPr lang="zh-CN" altLang="en-US" sz="1100" dirty="0">
                <a:solidFill>
                  <a:schemeClr val="bg1">
                    <a:lumMod val="85000"/>
                  </a:schemeClr>
                </a:solidFill>
                <a:cs typeface="+mn-ea"/>
                <a:sym typeface="+mn-lt"/>
              </a:rPr>
              <a:t>招牌豐富商業套餐，含麵包、湯或沙拉、主菜及甜點、飲料。另主廚推薦各式套餐均含開胃菜、麵包、湯、沙拉、主菜及甜點、飲料。又師傅精製甜點，如德式乳酪蛋糕、提拉米蘇等也令人驚豔。</a:t>
            </a:r>
            <a:endParaRPr lang="zh-CN" altLang="en-US" sz="1100" dirty="0">
              <a:solidFill>
                <a:schemeClr val="bg1">
                  <a:lumMod val="85000"/>
                </a:schemeClr>
              </a:solidFill>
              <a:cs typeface="+mn-ea"/>
              <a:sym typeface="+mn-lt"/>
            </a:endParaRPr>
          </a:p>
        </p:txBody>
      </p:sp>
      <p:sp>
        <p:nvSpPr>
          <p:cNvPr id="3" name="文本框 2"/>
          <p:cNvSpPr txBox="1"/>
          <p:nvPr/>
        </p:nvSpPr>
        <p:spPr>
          <a:xfrm>
            <a:off x="7092280" y="1851670"/>
            <a:ext cx="1569660" cy="461665"/>
          </a:xfrm>
          <a:prstGeom prst="rect">
            <a:avLst/>
          </a:prstGeom>
          <a:noFill/>
        </p:spPr>
        <p:txBody>
          <a:bodyPr wrap="none" rtlCol="0">
            <a:spAutoFit/>
          </a:bodyPr>
          <a:lstStyle/>
          <a:p>
            <a:r>
              <a:rPr lang="zh-CN" altLang="en-US" sz="2400" dirty="0">
                <a:solidFill>
                  <a:schemeClr val="bg1">
                    <a:lumMod val="85000"/>
                  </a:schemeClr>
                </a:solidFill>
                <a:cs typeface="+mn-ea"/>
                <a:sym typeface="+mn-lt"/>
              </a:rPr>
              <a:t>美食￮之家</a:t>
            </a:r>
            <a:endParaRPr lang="zh-CN" altLang="en-US" sz="2400" dirty="0">
              <a:solidFill>
                <a:schemeClr val="bg1">
                  <a:lumMod val="85000"/>
                </a:schemeClr>
              </a:solidFill>
              <a:cs typeface="+mn-ea"/>
              <a:sym typeface="+mn-lt"/>
            </a:endParaRPr>
          </a:p>
        </p:txBody>
      </p:sp>
      <p:sp>
        <p:nvSpPr>
          <p:cNvPr id="4" name="矩形 3"/>
          <p:cNvSpPr/>
          <p:nvPr/>
        </p:nvSpPr>
        <p:spPr>
          <a:xfrm>
            <a:off x="7098704" y="2313335"/>
            <a:ext cx="1749152" cy="830997"/>
          </a:xfrm>
          <a:prstGeom prst="rect">
            <a:avLst/>
          </a:prstGeom>
        </p:spPr>
        <p:txBody>
          <a:bodyPr wrap="square">
            <a:spAutoFit/>
          </a:bodyPr>
          <a:lstStyle/>
          <a:p>
            <a:r>
              <a:rPr lang="zh-CN" altLang="en-US" sz="1200" dirty="0">
                <a:solidFill>
                  <a:schemeClr val="bg1">
                    <a:lumMod val="85000"/>
                  </a:schemeClr>
                </a:solidFill>
                <a:cs typeface="+mn-ea"/>
                <a:sym typeface="+mn-lt"/>
              </a:rPr>
              <a:t>前菜(3選1)：</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帕瑪火腿佐哈密瓜</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沙拉米搭芝麻菜</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水果優格沙拉</a:t>
            </a:r>
            <a:endParaRPr lang="zh-CN" altLang="en-US" sz="1200" dirty="0">
              <a:solidFill>
                <a:schemeClr val="bg1">
                  <a:lumMod val="8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4"/>
                                        </p:tgtEl>
                                        <p:attrNameLst>
                                          <p:attrName>style.visibility</p:attrName>
                                        </p:attrNameLst>
                                      </p:cBhvr>
                                      <p:to>
                                        <p:strVal val="visible"/>
                                      </p:to>
                                    </p:set>
                                    <p:anim by="(-#ppt_w*2)" calcmode="lin" valueType="num">
                                      <p:cBhvr rctx="PPT">
                                        <p:cTn id="11" dur="500" autoRev="1" fill="hold">
                                          <p:stCondLst>
                                            <p:cond delay="0"/>
                                          </p:stCondLst>
                                        </p:cTn>
                                        <p:tgtEl>
                                          <p:spTgt spid="4"/>
                                        </p:tgtEl>
                                        <p:attrNameLst>
                                          <p:attrName>ppt_w</p:attrName>
                                        </p:attrNameLst>
                                      </p:cBhvr>
                                    </p:anim>
                                    <p:anim by="(#ppt_w*0.50)" calcmode="lin" valueType="num">
                                      <p:cBhvr>
                                        <p:cTn id="12" dur="500" decel="50000" autoRev="1" fill="hold">
                                          <p:stCondLst>
                                            <p:cond delay="0"/>
                                          </p:stCondLst>
                                        </p:cTn>
                                        <p:tgtEl>
                                          <p:spTgt spid="4"/>
                                        </p:tgtEl>
                                        <p:attrNameLst>
                                          <p:attrName>ppt_x</p:attrName>
                                        </p:attrNameLst>
                                      </p:cBhvr>
                                    </p:anim>
                                    <p:anim from="(-#ppt_h/2)" to="(#ppt_y)" calcmode="lin" valueType="num">
                                      <p:cBhvr>
                                        <p:cTn id="13" dur="1000" fill="hold">
                                          <p:stCondLst>
                                            <p:cond delay="0"/>
                                          </p:stCondLst>
                                        </p:cTn>
                                        <p:tgtEl>
                                          <p:spTgt spid="4"/>
                                        </p:tgtEl>
                                        <p:attrNameLst>
                                          <p:attrName>ppt_y</p:attrName>
                                        </p:attrNameLst>
                                      </p:cBhvr>
                                    </p:anim>
                                    <p:animRot by="21600000">
                                      <p:cBhvr>
                                        <p:cTn id="14" dur="1000" fill="hold">
                                          <p:stCondLst>
                                            <p:cond delay="0"/>
                                          </p:stCondLst>
                                        </p:cTn>
                                        <p:tgtEl>
                                          <p:spTgt spid="4"/>
                                        </p:tgtEl>
                                        <p:attrNameLst>
                                          <p:attrName>r</p:attrName>
                                        </p:attrNameLst>
                                      </p:cBhvr>
                                    </p:animRot>
                                  </p:childTnLst>
                                </p:cTn>
                              </p:par>
                            </p:childTnLst>
                          </p:cTn>
                        </p:par>
                        <p:par>
                          <p:cTn id="15" fill="hold">
                            <p:stCondLst>
                              <p:cond delay="3799"/>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547664" y="2427734"/>
            <a:ext cx="987771" cy="584775"/>
          </a:xfrm>
          <a:prstGeom prst="rect">
            <a:avLst/>
          </a:prstGeom>
          <a:noFill/>
        </p:spPr>
        <p:txBody>
          <a:bodyPr wrap="none" rtlCol="0">
            <a:spAutoFit/>
          </a:bodyPr>
          <a:lstStyle/>
          <a:p>
            <a:r>
              <a:rPr lang="en-US" altLang="zh-CN" sz="3200" dirty="0">
                <a:solidFill>
                  <a:schemeClr val="bg1"/>
                </a:solidFill>
                <a:cs typeface="+mn-ea"/>
                <a:sym typeface="+mn-lt"/>
              </a:rPr>
              <a:t>2015</a:t>
            </a:r>
            <a:endParaRPr lang="zh-CN" altLang="en-US" sz="3200" dirty="0">
              <a:solidFill>
                <a:schemeClr val="bg1"/>
              </a:solidFill>
              <a:cs typeface="+mn-ea"/>
              <a:sym typeface="+mn-lt"/>
            </a:endParaRPr>
          </a:p>
        </p:txBody>
      </p:sp>
      <p:sp>
        <p:nvSpPr>
          <p:cNvPr id="4" name="矩形 3"/>
          <p:cNvSpPr/>
          <p:nvPr/>
        </p:nvSpPr>
        <p:spPr>
          <a:xfrm>
            <a:off x="6876256" y="1981457"/>
            <a:ext cx="2088232" cy="1477328"/>
          </a:xfrm>
          <a:prstGeom prst="rect">
            <a:avLst/>
          </a:prstGeom>
        </p:spPr>
        <p:txBody>
          <a:bodyPr wrap="square">
            <a:spAutoFit/>
          </a:bodyPr>
          <a:lstStyle/>
          <a:p>
            <a:r>
              <a:rPr lang="zh-CN" altLang="en-US" dirty="0">
                <a:solidFill>
                  <a:schemeClr val="bg1">
                    <a:lumMod val="85000"/>
                  </a:schemeClr>
                </a:solidFill>
                <a:cs typeface="+mn-ea"/>
                <a:sym typeface="+mn-lt"/>
              </a:rPr>
              <a:t>主菜：</a:t>
            </a:r>
            <a:endParaRPr lang="zh-CN" altLang="en-US" dirty="0">
              <a:solidFill>
                <a:schemeClr val="bg1">
                  <a:lumMod val="85000"/>
                </a:schemeClr>
              </a:solidFill>
              <a:cs typeface="+mn-ea"/>
              <a:sym typeface="+mn-lt"/>
            </a:endParaRPr>
          </a:p>
          <a:p>
            <a:pPr marL="171450" indent="-171450">
              <a:buFont typeface="Wingdings" panose="05000000000000000000" pitchFamily="2" charset="2"/>
              <a:buChar char="l"/>
            </a:pPr>
            <a:r>
              <a:rPr lang="zh-CN" altLang="en-US" sz="1200" dirty="0">
                <a:solidFill>
                  <a:schemeClr val="bg1">
                    <a:lumMod val="85000"/>
                  </a:schemeClr>
                </a:solidFill>
                <a:cs typeface="+mn-ea"/>
                <a:sym typeface="+mn-lt"/>
              </a:rPr>
              <a:t>經典慢火燻烤豬肋排  </a:t>
            </a:r>
            <a:endParaRPr lang="en-US" altLang="zh-CN" sz="1200" dirty="0">
              <a:solidFill>
                <a:schemeClr val="bg1">
                  <a:lumMod val="85000"/>
                </a:schemeClr>
              </a:solidFill>
              <a:cs typeface="+mn-ea"/>
              <a:sym typeface="+mn-lt"/>
            </a:endParaRPr>
          </a:p>
          <a:p>
            <a:pPr marL="171450" indent="-171450">
              <a:buFont typeface="Wingdings" panose="05000000000000000000" pitchFamily="2" charset="2"/>
              <a:buChar char="l"/>
            </a:pPr>
            <a:r>
              <a:rPr lang="zh-CN" altLang="en-US" sz="1200" dirty="0">
                <a:solidFill>
                  <a:schemeClr val="bg1">
                    <a:lumMod val="85000"/>
                  </a:schemeClr>
                </a:solidFill>
                <a:cs typeface="+mn-ea"/>
                <a:sym typeface="+mn-lt"/>
              </a:rPr>
              <a:t>北海道鮮干貝奶油燉飯  </a:t>
            </a:r>
            <a:endParaRPr lang="en-US" altLang="zh-CN" sz="1200" dirty="0">
              <a:solidFill>
                <a:schemeClr val="bg1">
                  <a:lumMod val="85000"/>
                </a:schemeClr>
              </a:solidFill>
              <a:cs typeface="+mn-ea"/>
              <a:sym typeface="+mn-lt"/>
            </a:endParaRPr>
          </a:p>
          <a:p>
            <a:pPr marL="171450" indent="-171450">
              <a:buFont typeface="Wingdings" panose="05000000000000000000" pitchFamily="2" charset="2"/>
              <a:buChar char="l"/>
            </a:pPr>
            <a:r>
              <a:rPr lang="zh-CN" altLang="en-US" sz="1200" dirty="0">
                <a:solidFill>
                  <a:schemeClr val="bg1">
                    <a:lumMod val="85000"/>
                  </a:schemeClr>
                </a:solidFill>
                <a:cs typeface="+mn-ea"/>
                <a:sym typeface="+mn-lt"/>
              </a:rPr>
              <a:t>招牌爐烤德國豬腳 (全程爐烤,口感偏硬）</a:t>
            </a:r>
            <a:endParaRPr lang="zh-CN" altLang="en-US" sz="1200" dirty="0">
              <a:solidFill>
                <a:schemeClr val="bg1">
                  <a:lumMod val="85000"/>
                </a:schemeClr>
              </a:solidFill>
              <a:cs typeface="+mn-ea"/>
              <a:sym typeface="+mn-lt"/>
            </a:endParaRPr>
          </a:p>
          <a:p>
            <a:pPr marL="171450" indent="-171450">
              <a:buFont typeface="Wingdings" panose="05000000000000000000" pitchFamily="2" charset="2"/>
              <a:buChar char="l"/>
            </a:pPr>
            <a:r>
              <a:rPr lang="zh-CN" altLang="en-US" sz="1200" dirty="0">
                <a:solidFill>
                  <a:schemeClr val="bg1">
                    <a:lumMod val="85000"/>
                  </a:schemeClr>
                </a:solidFill>
                <a:cs typeface="+mn-ea"/>
                <a:sym typeface="+mn-lt"/>
              </a:rPr>
              <a:t>碳烤美國牛排佐黑胡椒醬汁香煎季節性鮮魚</a:t>
            </a:r>
            <a:endParaRPr lang="zh-CN" altLang="en-US" sz="1200" dirty="0">
              <a:solidFill>
                <a:schemeClr val="bg1">
                  <a:lumMod val="8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l="326" r="23918" b="25149"/>
          <a:stretch>
            <a:fillRect/>
          </a:stretch>
        </p:blipFill>
        <p:spPr>
          <a:xfrm>
            <a:off x="2911173" y="33918"/>
            <a:ext cx="5981307" cy="4674806"/>
          </a:xfrm>
          <a:prstGeom prst="rect">
            <a:avLst/>
          </a:prstGeom>
        </p:spPr>
      </p:pic>
      <p:pic>
        <p:nvPicPr>
          <p:cNvPr id="10" name="图片 9"/>
          <p:cNvPicPr>
            <a:picLocks noChangeAspect="1"/>
          </p:cNvPicPr>
          <p:nvPr/>
        </p:nvPicPr>
        <p:blipFill>
          <a:blip r:embed="rId2" cstate="screen"/>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a:solidFill>
                  <a:srgbClr val="827474"/>
                </a:solidFill>
                <a:cs typeface="+mn-ea"/>
                <a:sym typeface="+mn-lt"/>
              </a:rPr>
              <a:t>咖啡 </a:t>
            </a:r>
            <a:r>
              <a:rPr lang="en-US" altLang="zh-CN" b="1" dirty="0">
                <a:solidFill>
                  <a:srgbClr val="827474"/>
                </a:solidFill>
                <a:cs typeface="+mn-ea"/>
                <a:sym typeface="+mn-lt"/>
              </a:rPr>
              <a:t>/ COFFEE</a:t>
            </a:r>
            <a:endParaRPr lang="en-US" altLang="zh-CN" b="1" dirty="0">
              <a:solidFill>
                <a:srgbClr val="827474"/>
              </a:solidFill>
              <a:cs typeface="+mn-ea"/>
              <a:sym typeface="+mn-lt"/>
            </a:endParaRPr>
          </a:p>
          <a:p>
            <a:pPr algn="ctr"/>
            <a:r>
              <a:rPr lang="zh-CN" altLang="en-US" sz="1200" dirty="0">
                <a:solidFill>
                  <a:srgbClr val="827474"/>
                </a:solidFill>
                <a:cs typeface="+mn-ea"/>
                <a:sym typeface="+mn-lt"/>
              </a:rPr>
              <a:t>精选优等阿拉比卡咖啡豆，经过深度烘焙，研磨，萃取，改良，为我们的”升活家奉上极致的味觉感官享受</a:t>
            </a:r>
            <a:endParaRPr lang="zh-CN" altLang="en-US" sz="1200" dirty="0">
              <a:solidFill>
                <a:srgbClr val="827474"/>
              </a:solidFill>
              <a:cs typeface="+mn-ea"/>
              <a:sym typeface="+mn-lt"/>
            </a:endParaRPr>
          </a:p>
        </p:txBody>
      </p:sp>
      <p:pic>
        <p:nvPicPr>
          <p:cNvPr id="12" name="图片 11"/>
          <p:cNvPicPr>
            <a:picLocks noChangeAspect="1"/>
          </p:cNvPicPr>
          <p:nvPr/>
        </p:nvPicPr>
        <p:blipFill>
          <a:blip r:embed="rId3" cstate="screen"/>
          <a:stretch>
            <a:fillRect/>
          </a:stretch>
        </p:blipFill>
        <p:spPr>
          <a:xfrm>
            <a:off x="1081142" y="662236"/>
            <a:ext cx="1674542" cy="2301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r="2351" b="4675"/>
          <a:stretch>
            <a:fillRect/>
          </a:stretch>
        </p:blipFill>
        <p:spPr>
          <a:xfrm>
            <a:off x="251520" y="267495"/>
            <a:ext cx="8928992" cy="4896544"/>
          </a:xfrm>
          <a:prstGeom prst="rect">
            <a:avLst/>
          </a:prstGeom>
        </p:spPr>
      </p:pic>
      <p:sp>
        <p:nvSpPr>
          <p:cNvPr id="3" name="矩形 2"/>
          <p:cNvSpPr/>
          <p:nvPr/>
        </p:nvSpPr>
        <p:spPr>
          <a:xfrm>
            <a:off x="755576" y="699542"/>
            <a:ext cx="4572000" cy="1446550"/>
          </a:xfrm>
          <a:prstGeom prst="rect">
            <a:avLst/>
          </a:prstGeom>
        </p:spPr>
        <p:txBody>
          <a:bodyPr>
            <a:spAutoFit/>
          </a:bodyPr>
          <a:lstStyle/>
          <a:p>
            <a:r>
              <a:rPr lang="zh-CN" altLang="en-US" b="1" dirty="0">
                <a:solidFill>
                  <a:srgbClr val="827474"/>
                </a:solidFill>
                <a:cs typeface="+mn-ea"/>
                <a:sym typeface="+mn-lt"/>
              </a:rPr>
              <a:t>開胃菜：(5選1) 單點NT280</a:t>
            </a:r>
            <a:endParaRPr lang="zh-CN" altLang="en-US" b="1" dirty="0">
              <a:solidFill>
                <a:srgbClr val="827474"/>
              </a:solidFill>
              <a:cs typeface="+mn-ea"/>
              <a:sym typeface="+mn-lt"/>
            </a:endParaRPr>
          </a:p>
          <a:p>
            <a:pPr marL="342900" indent="-342900">
              <a:buFont typeface="+mj-lt"/>
              <a:buAutoNum type="arabicPeriod"/>
            </a:pPr>
            <a:r>
              <a:rPr lang="zh-CN" altLang="en-US" sz="1400" dirty="0">
                <a:solidFill>
                  <a:srgbClr val="827474"/>
                </a:solidFill>
                <a:cs typeface="+mn-ea"/>
                <a:sym typeface="+mn-lt"/>
              </a:rPr>
              <a:t>匈牙利沙拉米搭芝麻葉</a:t>
            </a:r>
            <a:endParaRPr lang="zh-CN" altLang="en-US" sz="1400" dirty="0">
              <a:solidFill>
                <a:srgbClr val="827474"/>
              </a:solidFill>
              <a:cs typeface="+mn-ea"/>
              <a:sym typeface="+mn-lt"/>
            </a:endParaRPr>
          </a:p>
          <a:p>
            <a:pPr marL="342900" indent="-342900">
              <a:buFont typeface="+mj-lt"/>
              <a:buAutoNum type="arabicPeriod"/>
            </a:pPr>
            <a:r>
              <a:rPr lang="zh-CN" altLang="en-US" sz="1400" dirty="0">
                <a:solidFill>
                  <a:srgbClr val="827474"/>
                </a:solidFill>
                <a:cs typeface="+mn-ea"/>
                <a:sym typeface="+mn-lt"/>
              </a:rPr>
              <a:t>義式帕瑪火腿佐哈密瓜</a:t>
            </a:r>
            <a:endParaRPr lang="zh-CN" altLang="en-US" sz="1400" dirty="0">
              <a:solidFill>
                <a:srgbClr val="827474"/>
              </a:solidFill>
              <a:cs typeface="+mn-ea"/>
              <a:sym typeface="+mn-lt"/>
            </a:endParaRPr>
          </a:p>
          <a:p>
            <a:pPr marL="342900" indent="-342900">
              <a:buFont typeface="+mj-lt"/>
              <a:buAutoNum type="arabicPeriod"/>
            </a:pPr>
            <a:r>
              <a:rPr lang="zh-CN" altLang="en-US" sz="1400" dirty="0">
                <a:solidFill>
                  <a:srgbClr val="827474"/>
                </a:solidFill>
                <a:cs typeface="+mn-ea"/>
                <a:sym typeface="+mn-lt"/>
              </a:rPr>
              <a:t>乳酪煙燻鮭魚</a:t>
            </a:r>
            <a:endParaRPr lang="zh-CN" altLang="en-US" sz="1400" dirty="0">
              <a:solidFill>
                <a:srgbClr val="827474"/>
              </a:solidFill>
              <a:cs typeface="+mn-ea"/>
              <a:sym typeface="+mn-lt"/>
            </a:endParaRPr>
          </a:p>
          <a:p>
            <a:pPr marL="342900" indent="-342900">
              <a:buFont typeface="+mj-lt"/>
              <a:buAutoNum type="arabicPeriod"/>
            </a:pPr>
            <a:r>
              <a:rPr lang="zh-CN" altLang="en-US" sz="1400" dirty="0">
                <a:solidFill>
                  <a:srgbClr val="827474"/>
                </a:solidFill>
                <a:cs typeface="+mn-ea"/>
                <a:sym typeface="+mn-lt"/>
              </a:rPr>
              <a:t>創意嫩煎豬肝佐義式老醋醬汁</a:t>
            </a:r>
            <a:endParaRPr lang="zh-CN" altLang="en-US" sz="1400" dirty="0">
              <a:solidFill>
                <a:srgbClr val="827474"/>
              </a:solidFill>
              <a:cs typeface="+mn-ea"/>
              <a:sym typeface="+mn-lt"/>
            </a:endParaRPr>
          </a:p>
          <a:p>
            <a:pPr marL="342900" indent="-342900">
              <a:buFont typeface="+mj-lt"/>
              <a:buAutoNum type="arabicPeriod"/>
            </a:pPr>
            <a:r>
              <a:rPr lang="zh-CN" altLang="en-US" sz="1400" dirty="0">
                <a:solidFill>
                  <a:srgbClr val="827474"/>
                </a:solidFill>
                <a:cs typeface="+mn-ea"/>
                <a:sym typeface="+mn-lt"/>
              </a:rPr>
              <a:t>布根地紅酒蒜味焗烤田螺</a:t>
            </a:r>
            <a:endParaRPr lang="zh-CN" altLang="en-US" sz="1400" dirty="0">
              <a:solidFill>
                <a:srgbClr val="827474"/>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683568" y="2427734"/>
            <a:ext cx="2318263" cy="584775"/>
          </a:xfrm>
          <a:prstGeom prst="rect">
            <a:avLst/>
          </a:prstGeom>
        </p:spPr>
        <p:txBody>
          <a:bodyPr wrap="none">
            <a:spAutoFit/>
          </a:bodyPr>
          <a:lstStyle/>
          <a:p>
            <a:r>
              <a:rPr lang="zh-CN" altLang="en-US" sz="3200" dirty="0">
                <a:solidFill>
                  <a:schemeClr val="bg1">
                    <a:lumMod val="85000"/>
                  </a:schemeClr>
                </a:solidFill>
                <a:cs typeface="+mn-ea"/>
                <a:sym typeface="+mn-lt"/>
              </a:rPr>
              <a:t>DELICIOUS</a:t>
            </a:r>
            <a:endParaRPr lang="zh-CN" altLang="en-US" sz="3200" dirty="0">
              <a:solidFill>
                <a:schemeClr val="bg1">
                  <a:lumMod val="85000"/>
                </a:schemeClr>
              </a:solidFill>
              <a:cs typeface="+mn-ea"/>
              <a:sym typeface="+mn-lt"/>
            </a:endParaRPr>
          </a:p>
        </p:txBody>
      </p:sp>
      <p:sp>
        <p:nvSpPr>
          <p:cNvPr id="3" name="文本框 2"/>
          <p:cNvSpPr txBox="1"/>
          <p:nvPr/>
        </p:nvSpPr>
        <p:spPr>
          <a:xfrm>
            <a:off x="770092" y="2859782"/>
            <a:ext cx="1569660" cy="461665"/>
          </a:xfrm>
          <a:prstGeom prst="rect">
            <a:avLst/>
          </a:prstGeom>
          <a:noFill/>
        </p:spPr>
        <p:txBody>
          <a:bodyPr wrap="none" rtlCol="0">
            <a:spAutoFit/>
          </a:bodyPr>
          <a:lstStyle/>
          <a:p>
            <a:r>
              <a:rPr lang="zh-CN" altLang="en-US" sz="2400" dirty="0">
                <a:solidFill>
                  <a:schemeClr val="bg1">
                    <a:lumMod val="85000"/>
                  </a:schemeClr>
                </a:solidFill>
                <a:cs typeface="+mn-ea"/>
                <a:sym typeface="+mn-lt"/>
              </a:rPr>
              <a:t>享受￮美味</a:t>
            </a:r>
            <a:endParaRPr lang="zh-CN" altLang="en-US" sz="2400" dirty="0">
              <a:solidFill>
                <a:schemeClr val="bg1">
                  <a:lumMod val="85000"/>
                </a:schemeClr>
              </a:solidFill>
              <a:cs typeface="+mn-ea"/>
              <a:sym typeface="+mn-lt"/>
            </a:endParaRPr>
          </a:p>
        </p:txBody>
      </p:sp>
      <p:sp>
        <p:nvSpPr>
          <p:cNvPr id="4" name="矩形 3"/>
          <p:cNvSpPr/>
          <p:nvPr/>
        </p:nvSpPr>
        <p:spPr>
          <a:xfrm>
            <a:off x="6876256" y="2181512"/>
            <a:ext cx="2267744" cy="1384995"/>
          </a:xfrm>
          <a:prstGeom prst="rect">
            <a:avLst/>
          </a:prstGeom>
        </p:spPr>
        <p:txBody>
          <a:bodyPr wrap="square">
            <a:spAutoFit/>
          </a:bodyPr>
          <a:lstStyle/>
          <a:p>
            <a:r>
              <a:rPr lang="zh-CN" altLang="en-US" sz="1200" dirty="0">
                <a:solidFill>
                  <a:schemeClr val="bg1">
                    <a:lumMod val="85000"/>
                  </a:schemeClr>
                </a:solidFill>
                <a:cs typeface="+mn-ea"/>
                <a:sym typeface="+mn-lt"/>
              </a:rPr>
              <a:t>單點：</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乳酪煙燻鮭魚</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創意嫩煎豬肝佐義式老醋醬汁</a:t>
            </a:r>
            <a:endParaRPr lang="zh-CN" altLang="en-US" sz="1200" dirty="0">
              <a:solidFill>
                <a:schemeClr val="bg1">
                  <a:lumMod val="85000"/>
                </a:schemeClr>
              </a:solidFill>
              <a:cs typeface="+mn-ea"/>
              <a:sym typeface="+mn-lt"/>
            </a:endParaRPr>
          </a:p>
          <a:p>
            <a:r>
              <a:rPr lang="zh-CN" altLang="en-US" sz="1200" dirty="0">
                <a:solidFill>
                  <a:schemeClr val="bg1">
                    <a:lumMod val="85000"/>
                  </a:schemeClr>
                </a:solidFill>
                <a:cs typeface="+mn-ea"/>
                <a:sym typeface="+mn-lt"/>
              </a:rPr>
              <a:t>布根地紅酒蒜味焗烤田螺</a:t>
            </a:r>
            <a:endParaRPr lang="en-US" altLang="zh-CN" sz="1200" dirty="0">
              <a:solidFill>
                <a:schemeClr val="bg1">
                  <a:lumMod val="85000"/>
                </a:schemeClr>
              </a:solidFill>
              <a:cs typeface="+mn-ea"/>
              <a:sym typeface="+mn-lt"/>
            </a:endParaRPr>
          </a:p>
          <a:p>
            <a:r>
              <a:rPr lang="zh-TW" altLang="en-US" sz="1200" dirty="0">
                <a:solidFill>
                  <a:schemeClr val="bg1">
                    <a:lumMod val="85000"/>
                  </a:schemeClr>
                </a:solidFill>
                <a:cs typeface="+mn-ea"/>
                <a:sym typeface="+mn-lt"/>
              </a:rPr>
              <a:t>德式全麥麵包</a:t>
            </a:r>
            <a:endParaRPr lang="zh-TW" altLang="en-US" sz="1200" dirty="0">
              <a:solidFill>
                <a:schemeClr val="bg1">
                  <a:lumMod val="85000"/>
                </a:schemeClr>
              </a:solidFill>
              <a:cs typeface="+mn-ea"/>
              <a:sym typeface="+mn-lt"/>
            </a:endParaRPr>
          </a:p>
          <a:p>
            <a:r>
              <a:rPr lang="zh-TW" altLang="en-US" sz="1200" dirty="0">
                <a:solidFill>
                  <a:schemeClr val="bg1">
                    <a:lumMod val="85000"/>
                  </a:schemeClr>
                </a:solidFill>
                <a:cs typeface="+mn-ea"/>
                <a:sym typeface="+mn-lt"/>
              </a:rPr>
              <a:t>義式香料醃橄欖</a:t>
            </a:r>
            <a:endParaRPr lang="zh-TW" altLang="en-US" sz="1200" dirty="0">
              <a:solidFill>
                <a:schemeClr val="bg1">
                  <a:lumMod val="85000"/>
                </a:schemeClr>
              </a:solidFill>
              <a:cs typeface="+mn-ea"/>
              <a:sym typeface="+mn-lt"/>
            </a:endParaRPr>
          </a:p>
          <a:p>
            <a:r>
              <a:rPr lang="zh-TW" altLang="en-US" sz="1200" dirty="0">
                <a:solidFill>
                  <a:schemeClr val="bg1">
                    <a:lumMod val="85000"/>
                  </a:schemeClr>
                </a:solidFill>
                <a:cs typeface="+mn-ea"/>
                <a:sym typeface="+mn-lt"/>
              </a:rPr>
              <a:t>德國華士坦啤酒</a:t>
            </a:r>
            <a:r>
              <a:rPr lang="en-US" altLang="zh-TW" sz="1200" dirty="0">
                <a:solidFill>
                  <a:schemeClr val="bg1">
                    <a:lumMod val="85000"/>
                  </a:schemeClr>
                </a:solidFill>
                <a:cs typeface="+mn-ea"/>
                <a:sym typeface="+mn-lt"/>
              </a:rPr>
              <a:t>6</a:t>
            </a:r>
            <a:r>
              <a:rPr lang="zh-TW" altLang="en-US" sz="1200" dirty="0">
                <a:solidFill>
                  <a:schemeClr val="bg1">
                    <a:lumMod val="85000"/>
                  </a:schemeClr>
                </a:solidFill>
                <a:cs typeface="+mn-ea"/>
                <a:sym typeface="+mn-lt"/>
              </a:rPr>
              <a:t>瓶</a:t>
            </a:r>
            <a:endParaRPr lang="zh-CN" altLang="en-US" sz="1200" dirty="0">
              <a:solidFill>
                <a:schemeClr val="bg1">
                  <a:lumMod val="85000"/>
                </a:schemeClr>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827584" y="1059582"/>
            <a:ext cx="2318263" cy="584775"/>
          </a:xfrm>
          <a:prstGeom prst="rect">
            <a:avLst/>
          </a:prstGeom>
        </p:spPr>
        <p:txBody>
          <a:bodyPr wrap="none">
            <a:spAutoFit/>
          </a:bodyPr>
          <a:lstStyle/>
          <a:p>
            <a:r>
              <a:rPr lang="zh-CN" altLang="en-US" sz="3200" dirty="0">
                <a:solidFill>
                  <a:schemeClr val="bg1">
                    <a:lumMod val="85000"/>
                  </a:schemeClr>
                </a:solidFill>
                <a:cs typeface="+mn-ea"/>
                <a:sym typeface="+mn-lt"/>
              </a:rPr>
              <a:t>DELICIOUS</a:t>
            </a:r>
            <a:endParaRPr lang="zh-CN" altLang="en-US" sz="3200" dirty="0">
              <a:solidFill>
                <a:schemeClr val="bg1">
                  <a:lumMod val="85000"/>
                </a:schemeClr>
              </a:solidFill>
              <a:cs typeface="+mn-ea"/>
              <a:sym typeface="+mn-lt"/>
            </a:endParaRPr>
          </a:p>
        </p:txBody>
      </p:sp>
      <p:sp>
        <p:nvSpPr>
          <p:cNvPr id="3" name="文本框 2"/>
          <p:cNvSpPr txBox="1"/>
          <p:nvPr/>
        </p:nvSpPr>
        <p:spPr>
          <a:xfrm>
            <a:off x="793920" y="1563638"/>
            <a:ext cx="2031325" cy="584775"/>
          </a:xfrm>
          <a:prstGeom prst="rect">
            <a:avLst/>
          </a:prstGeom>
          <a:noFill/>
        </p:spPr>
        <p:txBody>
          <a:bodyPr wrap="none" rtlCol="0">
            <a:spAutoFit/>
          </a:bodyPr>
          <a:lstStyle/>
          <a:p>
            <a:r>
              <a:rPr lang="zh-CN" altLang="en-US" sz="3200" dirty="0">
                <a:solidFill>
                  <a:schemeClr val="bg1">
                    <a:lumMod val="85000"/>
                  </a:schemeClr>
                </a:solidFill>
                <a:cs typeface="+mn-ea"/>
                <a:sym typeface="+mn-lt"/>
              </a:rPr>
              <a:t>享受￮美味</a:t>
            </a:r>
            <a:endParaRPr lang="zh-CN" altLang="en-US" sz="3200" dirty="0">
              <a:solidFill>
                <a:schemeClr val="bg1">
                  <a:lumMod val="85000"/>
                </a:schemeClr>
              </a:solidFill>
              <a:cs typeface="+mn-ea"/>
              <a:sym typeface="+mn-lt"/>
            </a:endParaRPr>
          </a:p>
        </p:txBody>
      </p:sp>
      <p:sp>
        <p:nvSpPr>
          <p:cNvPr id="4" name="矩形 3"/>
          <p:cNvSpPr/>
          <p:nvPr/>
        </p:nvSpPr>
        <p:spPr>
          <a:xfrm>
            <a:off x="793920" y="3291830"/>
            <a:ext cx="4930208" cy="646331"/>
          </a:xfrm>
          <a:prstGeom prst="rect">
            <a:avLst/>
          </a:prstGeom>
        </p:spPr>
        <p:txBody>
          <a:bodyPr wrap="square">
            <a:spAutoFit/>
          </a:bodyPr>
          <a:lstStyle/>
          <a:p>
            <a:r>
              <a:rPr lang="zh-CN" altLang="en-US" sz="1200" dirty="0">
                <a:solidFill>
                  <a:srgbClr val="B59D81"/>
                </a:solidFill>
                <a:cs typeface="+mn-ea"/>
                <a:sym typeface="+mn-lt"/>
              </a:rPr>
              <a:t>以風味雋永的美食享譽業界，是國內第一家全天候提供30種以上全套美式及墨西哥式早餐的餐廳，主廚羅敦弼師傅具40年廚藝經驗，推薦墨西哥料理、美式烤火雞、各式派點、披薩、炸雞等均味美。</a:t>
            </a:r>
            <a:endParaRPr lang="zh-CN" altLang="en-US" sz="1200" dirty="0">
              <a:solidFill>
                <a:srgbClr val="B59D81"/>
              </a:solidFill>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by="(-#ppt_w*2)" calcmode="lin" valueType="num">
                                      <p:cBhvr rctx="PPT">
                                        <p:cTn id="18" dur="500" autoRev="1" fill="hold">
                                          <p:stCondLst>
                                            <p:cond delay="0"/>
                                          </p:stCondLst>
                                        </p:cTn>
                                        <p:tgtEl>
                                          <p:spTgt spid="4"/>
                                        </p:tgtEl>
                                        <p:attrNameLst>
                                          <p:attrName>ppt_w</p:attrName>
                                        </p:attrNameLst>
                                      </p:cBhvr>
                                    </p:anim>
                                    <p:anim by="(#ppt_w*0.50)" calcmode="lin" valueType="num">
                                      <p:cBhvr>
                                        <p:cTn id="19" dur="500" decel="50000" autoRev="1" fill="hold">
                                          <p:stCondLst>
                                            <p:cond delay="0"/>
                                          </p:stCondLst>
                                        </p:cTn>
                                        <p:tgtEl>
                                          <p:spTgt spid="4"/>
                                        </p:tgtEl>
                                        <p:attrNameLst>
                                          <p:attrName>ppt_x</p:attrName>
                                        </p:attrNameLst>
                                      </p:cBhvr>
                                    </p:anim>
                                    <p:anim from="(-#ppt_h/2)" to="(#ppt_y)" calcmode="lin" valueType="num">
                                      <p:cBhvr>
                                        <p:cTn id="20" dur="1000" fill="hold">
                                          <p:stCondLst>
                                            <p:cond delay="0"/>
                                          </p:stCondLst>
                                        </p:cTn>
                                        <p:tgtEl>
                                          <p:spTgt spid="4"/>
                                        </p:tgtEl>
                                        <p:attrNameLst>
                                          <p:attrName>ppt_y</p:attrName>
                                        </p:attrNameLst>
                                      </p:cBhvr>
                                    </p:anim>
                                    <p:animRot by="21600000">
                                      <p:cBhvr>
                                        <p:cTn id="21"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p="http://schemas.openxmlformats.org/presentationml/2006/main">
  <p:tag name="ISPRING_SCORM_RATE_SLIDES" val="1"/>
  <p:tag name="ISPRING_SCORM_RATE_QUIZZES" val="0"/>
  <p:tag name="ISPRING_SCORM_PASSING_SCORE" val="100.0000000000"/>
  <p:tag name="ISPRING_RESOURCE_PATHS_HASH_2" val="158ae77fa75611d18ac86d5c339b5e09cfe44e"/>
  <p:tag name="KSO_WPP_MARK_KEY" val="ce9d2e9c-97ea-4cba-a217-fb1b2dcc432e"/>
  <p:tag name="COMMONDATA" val="eyJoZGlkIjoiYWZlNGNiNjAyNjBkNWIwYTMyZDk3N2Y1MDZlYjJlYzI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g10iohg">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2837</Words>
  <Application>WPS 演示</Application>
  <PresentationFormat>全屏显示(16:9)</PresentationFormat>
  <Paragraphs>236</Paragraphs>
  <Slides>28</Slides>
  <Notes>18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Arial</vt:lpstr>
      <vt:lpstr>宋体</vt:lpstr>
      <vt:lpstr>Wingdings</vt:lpstr>
      <vt:lpstr>微软雅黑</vt:lpstr>
      <vt:lpstr>印品黑体</vt:lpstr>
      <vt:lpstr>黑体</vt:lpstr>
      <vt:lpstr>Arial Unicode MS</vt:lpstr>
      <vt:lpstr>Calibri</vt:lpstr>
      <vt:lpstr>Lato Light</vt:lpstr>
      <vt:lpstr>Segoe Print</vt:lpstr>
      <vt:lpstr>MS PGothic</vt:lpstr>
      <vt:lpstr>나눔고딕</vt:lpstr>
      <vt:lpstr>Adobe Myungjo Std M</vt:lpstr>
      <vt:lpstr>Arial</vt:lpstr>
      <vt:lpstr>Aleo Regular</vt:lpstr>
      <vt:lpstr>Regular</vt:lpstr>
      <vt:lpstr>Aleo</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西餐</dc:title>
  <dc:creator>第一PPT</dc:creator>
  <cp:keywords>www.1ppt.com</cp:keywords>
  <dc:description>www.1ppt.com</dc:description>
  <cp:lastModifiedBy>吴为</cp:lastModifiedBy>
  <cp:revision>108</cp:revision>
  <dcterms:created xsi:type="dcterms:W3CDTF">2015-07-23T01:26:00Z</dcterms:created>
  <dcterms:modified xsi:type="dcterms:W3CDTF">2023-02-27T14:51:16Z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1798C4189EB741CFA4EDB70E1D96EDCB</vt:lpwstr>
  </property>
  <property fmtid="{D5CDD505-2E9C-101B-9397-08002B2CF9AE}" pid="3" name="KSOProductBuildVer">
    <vt:lpwstr>2052-11.1.0.13703</vt:lpwstr>
  </property>
</Properties>
</file>