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12" r:id="rId3"/>
    <p:sldId id="411" r:id="rId5"/>
    <p:sldId id="413" r:id="rId6"/>
    <p:sldId id="414" r:id="rId7"/>
    <p:sldId id="415" r:id="rId8"/>
    <p:sldId id="416" r:id="rId9"/>
    <p:sldId id="417" r:id="rId10"/>
    <p:sldId id="418" r:id="rId11"/>
    <p:sldId id="419" r:id="rId12"/>
    <p:sldId id="422" r:id="rId13"/>
    <p:sldId id="424" r:id="rId14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9D9D9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100" d="100"/>
          <a:sy n="100" d="100"/>
        </p:scale>
        <p:origin x="-1062" y="-432"/>
      </p:cViewPr>
      <p:guideLst>
        <p:guide orient="horz" pos="216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4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tags" Target="../tags/tag3.xml"/><Relationship Id="rId4" Type="http://schemas.openxmlformats.org/officeDocument/2006/relationships/image" Target="../media/image9.jpeg"/><Relationship Id="rId3" Type="http://schemas.openxmlformats.org/officeDocument/2006/relationships/tags" Target="../tags/tag2.xml"/><Relationship Id="rId2" Type="http://schemas.openxmlformats.org/officeDocument/2006/relationships/image" Target="../media/image8.jpe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3" Type="http://schemas.microsoft.com/office/2007/relationships/hdphoto" Target="../media/image19.wdp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5.jpeg"/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36" y="0"/>
            <a:ext cx="12190563" cy="6858808"/>
          </a:xfrm>
          <a:prstGeom prst="rect">
            <a:avLst/>
          </a:prstGeom>
        </p:spPr>
      </p:pic>
      <p:sp>
        <p:nvSpPr>
          <p:cNvPr id="17" name="菱形 16"/>
          <p:cNvSpPr/>
          <p:nvPr/>
        </p:nvSpPr>
        <p:spPr>
          <a:xfrm>
            <a:off x="3279208" y="510506"/>
            <a:ext cx="1196335" cy="1165775"/>
          </a:xfrm>
          <a:prstGeom prst="diamond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altLang="zh-CN" sz="6665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6665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"/>
          <p:cNvSpPr txBox="1"/>
          <p:nvPr/>
        </p:nvSpPr>
        <p:spPr>
          <a:xfrm>
            <a:off x="4455705" y="477340"/>
            <a:ext cx="4279580" cy="119888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四个太阳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182880" y="1503680"/>
            <a:ext cx="11889105" cy="3098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21917" tIns="60958" rIns="121917" bIns="6095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4300" b="1" dirty="0">
                <a:latin typeface="楷体" panose="02010609060101010101" pitchFamily="49" charset="-122"/>
                <a:ea typeface="楷体" panose="02010609060101010101" pitchFamily="49" charset="-122"/>
              </a:rPr>
              <a:t>    本文讲“我”为每个季节画了</a:t>
            </a:r>
            <a:r>
              <a:rPr lang="zh-CN" altLang="en-US" sz="43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43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4300" b="1" dirty="0">
                <a:latin typeface="楷体" panose="02010609060101010101" pitchFamily="49" charset="-122"/>
                <a:ea typeface="楷体" panose="02010609060101010101" pitchFamily="49" charset="-122"/>
              </a:rPr>
              <a:t>的太阳，给世界万物带来美好，表达了“我”期望人们在每个季节都能</a:t>
            </a:r>
            <a:r>
              <a:rPr lang="zh-CN" altLang="en-US" sz="43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4300" b="1" dirty="0">
                <a:latin typeface="楷体" panose="02010609060101010101" pitchFamily="49" charset="-122"/>
                <a:ea typeface="楷体" panose="02010609060101010101" pitchFamily="49" charset="-122"/>
              </a:rPr>
              <a:t>的美好心愿。</a:t>
            </a:r>
            <a:endParaRPr lang="zh-CN" altLang="en-US" sz="4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620827" y="1658171"/>
            <a:ext cx="2443404" cy="77970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4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不同颜色</a:t>
            </a:r>
            <a:endParaRPr lang="zh-CN" altLang="en-US" sz="4300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80197" y="3580459"/>
            <a:ext cx="2443404" cy="779700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r>
              <a:rPr lang="zh-CN" altLang="en-US" sz="4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快乐幸福</a:t>
            </a:r>
            <a:endParaRPr lang="zh-CN" altLang="en-US" sz="4300" dirty="0">
              <a:solidFill>
                <a:srgbClr val="FF0000"/>
              </a:solidFill>
            </a:endParaRPr>
          </a:p>
        </p:txBody>
      </p:sp>
      <p:sp>
        <p:nvSpPr>
          <p:cNvPr id="81923" name="WordArt 6"/>
          <p:cNvSpPr>
            <a:spLocks noTextEdit="1"/>
          </p:cNvSpPr>
          <p:nvPr/>
        </p:nvSpPr>
        <p:spPr>
          <a:xfrm>
            <a:off x="321310" y="454978"/>
            <a:ext cx="2447925" cy="584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75000" lnSpcReduction="20000"/>
          </a:bodyPr>
          <a:lstStyle/>
          <a:p>
            <a:pPr algn="ctr"/>
            <a:r>
              <a:rPr lang="zh-CN" altLang="en-US" sz="4800" b="1" dirty="0">
                <a:solidFill>
                  <a:srgbClr val="0000FF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课堂小结</a:t>
            </a:r>
            <a:endParaRPr lang="zh-CN" altLang="en-US" sz="4800" b="1" dirty="0">
              <a:solidFill>
                <a:srgbClr val="0000FF"/>
              </a:soli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天空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5250" y="118110"/>
            <a:ext cx="12096750" cy="67792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矩形 2"/>
          <p:cNvSpPr/>
          <p:nvPr/>
        </p:nvSpPr>
        <p:spPr>
          <a:xfrm>
            <a:off x="529590" y="1011555"/>
            <a:ext cx="10899140" cy="3413760"/>
          </a:xfrm>
          <a:prstGeom prst="rect">
            <a:avLst/>
          </a:prstGeom>
          <a:noFill/>
          <a:ln w="34925">
            <a:noFill/>
            <a:prstDash val="sysDash"/>
          </a:ln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n w="0"/>
                <a:latin typeface="黑体" panose="02010609060101010101" charset="-122"/>
                <a:ea typeface="黑体" panose="02010609060101010101" charset="-122"/>
              </a:rPr>
              <a:t>  拓展实践。</a:t>
            </a:r>
            <a:endParaRPr lang="en-US" altLang="zh-CN" sz="3600" b="1" dirty="0">
              <a:ln w="0"/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b="1" dirty="0">
                <a:ln w="0"/>
                <a:latin typeface="黑体" panose="02010609060101010101" charset="-122"/>
                <a:ea typeface="黑体" panose="02010609060101010101" charset="-122"/>
              </a:rPr>
              <a:t>    1</a:t>
            </a:r>
            <a:r>
              <a:rPr lang="zh-CN" altLang="en-US" sz="3600" b="1" dirty="0">
                <a:ln w="0"/>
                <a:latin typeface="黑体" panose="02010609060101010101" charset="-122"/>
                <a:ea typeface="黑体" panose="02010609060101010101" charset="-122"/>
              </a:rPr>
              <a:t>、画一画自己想画什么颜色的太阳。</a:t>
            </a:r>
            <a:endParaRPr lang="zh-CN" altLang="en-US" sz="3600" b="1" dirty="0">
              <a:ln w="0"/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n w="0"/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en-US" altLang="zh-CN" sz="3600" b="1" dirty="0">
                <a:ln w="0"/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sz="3600" b="1" dirty="0">
                <a:ln w="0"/>
                <a:latin typeface="黑体" panose="02010609060101010101" charset="-122"/>
                <a:ea typeface="黑体" panose="02010609060101010101" charset="-122"/>
              </a:rPr>
              <a:t>、跟爸爸妈妈说一说，</a:t>
            </a:r>
            <a:r>
              <a:rPr lang="zh-CN" altLang="en-US" sz="3600" b="1" dirty="0">
                <a:ln w="0"/>
                <a:latin typeface="黑体" panose="02010609060101010101" charset="-122"/>
                <a:ea typeface="黑体" panose="02010609060101010101" charset="-122"/>
                <a:sym typeface="+mn-ea"/>
              </a:rPr>
              <a:t>要把它送给谁。</a:t>
            </a:r>
            <a:endParaRPr lang="en-US" altLang="zh-CN" sz="3600" b="1" dirty="0">
              <a:ln w="0"/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n w="0"/>
                <a:latin typeface="黑体" panose="02010609060101010101" charset="-122"/>
                <a:ea typeface="黑体" panose="02010609060101010101" charset="-122"/>
              </a:rPr>
              <a:t>    </a:t>
            </a:r>
            <a:endParaRPr lang="en-US" altLang="zh-CN" sz="3600" b="1" dirty="0">
              <a:ln w="0"/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5"/>
          <p:cNvSpPr txBox="1"/>
          <p:nvPr/>
        </p:nvSpPr>
        <p:spPr>
          <a:xfrm>
            <a:off x="1295136" y="1108037"/>
            <a:ext cx="49227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有位老公公，</a:t>
            </a:r>
            <a:endParaRPr lang="en-US" altLang="zh-CN" sz="4000" dirty="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一副圆面孔。</a:t>
            </a:r>
            <a:endParaRPr lang="en-US" altLang="zh-CN" sz="4000" dirty="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有朝一日不见它，</a:t>
            </a:r>
            <a:endParaRPr lang="en-US" altLang="zh-CN" sz="4000" dirty="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不是下雨就刮风。</a:t>
            </a:r>
            <a:endParaRPr lang="zh-CN" altLang="en-US" sz="4000" dirty="0"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877718" y="343666"/>
            <a:ext cx="2114863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猜一猜</a:t>
            </a:r>
            <a:endParaRPr lang="zh-CN" altLang="en-US" sz="36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6" name="图片 5" descr="2ST7@RZ2V__Y{SQB}2X7SZR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736794" y="343312"/>
            <a:ext cx="4524502" cy="4328262"/>
          </a:xfrm>
          <a:prstGeom prst="rect">
            <a:avLst/>
          </a:prstGeom>
        </p:spPr>
      </p:pic>
      <p:sp>
        <p:nvSpPr>
          <p:cNvPr id="18" name="文本框 1"/>
          <p:cNvSpPr txBox="1"/>
          <p:nvPr/>
        </p:nvSpPr>
        <p:spPr>
          <a:xfrm>
            <a:off x="7912645" y="4893765"/>
            <a:ext cx="4279580" cy="119888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zh-CN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太阳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8" grpId="0"/>
      <p:bldP spid="1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353110" y="188265"/>
            <a:ext cx="6219812" cy="666115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r>
              <a:rPr lang="zh-CN" altLang="en-US" sz="4000" b="1" dirty="0">
                <a:solidFill>
                  <a:schemeClr val="accent2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一、整体感知</a:t>
            </a:r>
            <a:endParaRPr lang="zh-CN" altLang="en-US" sz="4000" b="1" dirty="0">
              <a:solidFill>
                <a:schemeClr val="accent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87674" y="1190343"/>
            <a:ext cx="11238161" cy="506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700" b="1" dirty="0">
                <a:latin typeface="黑体" panose="02010609060101010101" charset="-122"/>
                <a:ea typeface="黑体" panose="02010609060101010101" charset="-122"/>
                <a:sym typeface="+mn-ea"/>
              </a:rPr>
              <a:t>  回忆课文，说一说</a:t>
            </a:r>
            <a:r>
              <a:rPr lang="zh-CN" altLang="en-US" sz="2700" b="1" noProof="0" dirty="0">
                <a:ln>
                  <a:noFill/>
                </a:ln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文中</a:t>
            </a:r>
            <a:r>
              <a:rPr lang="en-US" altLang="zh-CN" sz="2700" b="1" noProof="0" dirty="0">
                <a:ln>
                  <a:noFill/>
                </a:ln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“</a:t>
            </a:r>
            <a:r>
              <a:rPr lang="zh-CN" altLang="en-US" sz="2700" b="1" noProof="0" dirty="0">
                <a:ln>
                  <a:noFill/>
                </a:ln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我</a:t>
            </a:r>
            <a:r>
              <a:rPr lang="en-US" altLang="zh-CN" sz="2700" b="1" noProof="0" dirty="0">
                <a:ln>
                  <a:noFill/>
                </a:ln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”</a:t>
            </a:r>
            <a:r>
              <a:rPr lang="zh-CN" altLang="en-US" sz="2700" b="1" noProof="0" dirty="0">
                <a:ln>
                  <a:noFill/>
                </a:ln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sym typeface="+mn-ea"/>
              </a:rPr>
              <a:t>分别画了四个怎样的太阳？</a:t>
            </a:r>
            <a:endParaRPr lang="zh-CN" altLang="en-US" sz="2700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9220" name="Picture 4"/>
          <p:cNvPicPr>
            <a:picLocks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467735" y="2318385"/>
            <a:ext cx="2244090" cy="279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9" name="组合 18"/>
          <p:cNvGrpSpPr/>
          <p:nvPr/>
        </p:nvGrpSpPr>
        <p:grpSpPr>
          <a:xfrm>
            <a:off x="6230620" y="2299970"/>
            <a:ext cx="2265045" cy="2799715"/>
            <a:chOff x="2185670" y="3135867"/>
            <a:chExt cx="1918335" cy="1173243"/>
          </a:xfrm>
        </p:grpSpPr>
        <p:pic>
          <p:nvPicPr>
            <p:cNvPr id="9221" name="Picture 5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85670" y="3151505"/>
              <a:ext cx="1918335" cy="11576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椭圆 5"/>
            <p:cNvSpPr/>
            <p:nvPr/>
          </p:nvSpPr>
          <p:spPr>
            <a:xfrm>
              <a:off x="3598273" y="3135867"/>
              <a:ext cx="324087" cy="324417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9210675" y="2318385"/>
            <a:ext cx="2638425" cy="2760980"/>
            <a:chOff x="5226685" y="3151505"/>
            <a:chExt cx="1819275" cy="1197610"/>
          </a:xfrm>
        </p:grpSpPr>
        <p:pic>
          <p:nvPicPr>
            <p:cNvPr id="9224" name="Picture 8"/>
            <p:cNvPicPr>
              <a:picLocks noChangeArrowheads="1"/>
            </p:cNvPicPr>
            <p:nvPr/>
          </p:nvPicPr>
          <p:blipFill>
            <a:blip r:embed="rId3" cstate="print">
              <a:clrChange>
                <a:clrFrom>
                  <a:srgbClr val="FFFCB9"/>
                </a:clrFrom>
                <a:clrTo>
                  <a:srgbClr val="FFFCB9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26685" y="3151505"/>
              <a:ext cx="1819275" cy="1197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椭圆 6"/>
            <p:cNvSpPr/>
            <p:nvPr/>
          </p:nvSpPr>
          <p:spPr>
            <a:xfrm>
              <a:off x="6228184" y="3363838"/>
              <a:ext cx="627841" cy="472161"/>
            </a:xfrm>
            <a:prstGeom prst="ellipse">
              <a:avLst/>
            </a:prstGeom>
            <a:blipFill>
              <a:blip r:embed="rId4" cstate="print"/>
              <a:stretch>
                <a:fillRect/>
              </a:stretch>
            </a:blip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27050" y="2318385"/>
            <a:ext cx="2183765" cy="2799080"/>
            <a:chOff x="2166620" y="1350645"/>
            <a:chExt cx="1938020" cy="1238250"/>
          </a:xfrm>
        </p:grpSpPr>
        <p:pic>
          <p:nvPicPr>
            <p:cNvPr id="9218" name="Picture 2"/>
            <p:cNvPicPr>
              <a:picLocks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66620" y="1350645"/>
              <a:ext cx="1938020" cy="1238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椭圆 7"/>
            <p:cNvSpPr/>
            <p:nvPr/>
          </p:nvSpPr>
          <p:spPr>
            <a:xfrm>
              <a:off x="2949623" y="1568431"/>
              <a:ext cx="412088" cy="351019"/>
            </a:xfrm>
            <a:prstGeom prst="ellipse">
              <a:avLst/>
            </a:prstGeom>
            <a:solidFill>
              <a:srgbClr val="98D26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46991" y="5330940"/>
            <a:ext cx="197040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800" b="1" noProof="0" dirty="0">
                <a:ln>
                  <a:noFill/>
                </a:ln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绿绿的太阳</a:t>
            </a:r>
            <a:endParaRPr lang="zh-CN" altLang="en-US" sz="2800" b="1" noProof="0" dirty="0">
              <a:ln>
                <a:noFill/>
              </a:ln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3379594" y="5330983"/>
            <a:ext cx="2332485" cy="523220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 marR="0" lvl="0" indent="0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 kumimoji="0" sz="28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defRPr>
            </a:lvl1pPr>
          </a:lstStyle>
          <a:p>
            <a:r>
              <a:rPr lang="en-US" altLang="zh-CN" dirty="0"/>
              <a:t> </a:t>
            </a:r>
            <a:r>
              <a:rPr lang="zh-CN" altLang="en-US" dirty="0"/>
              <a:t>金黄的太阳</a:t>
            </a:r>
            <a:endParaRPr lang="zh-CN" altLang="en-US" dirty="0"/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6118061" y="5330752"/>
            <a:ext cx="2377154" cy="52322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红红的太阳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9571628" y="5329851"/>
            <a:ext cx="2154541" cy="52322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zh-CN"/>
            </a:defPPr>
            <a:lvl1pPr marR="0" lvl="0" indent="0" fontAlgn="base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 kumimoji="0" sz="2800" b="1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defRPr>
            </a:lvl1pPr>
          </a:lstStyle>
          <a:p>
            <a:r>
              <a:rPr lang="zh-CN" altLang="en-US" dirty="0"/>
              <a:t>彩色的太阳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2" grpId="0"/>
      <p:bldP spid="3" grpId="0" bldLvl="0" animBg="1"/>
      <p:bldP spid="4" grpId="0" bldLvl="0" animBg="1"/>
      <p:bldP spid="5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" descr="1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11850" y="1968500"/>
            <a:ext cx="5449570" cy="40874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6" name="Picture 3" descr="知了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6930" y="895350"/>
            <a:ext cx="1601470" cy="21615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0660" name="WordArt 4"/>
          <p:cNvSpPr>
            <a:spLocks noTextEdit="1"/>
          </p:cNvSpPr>
          <p:nvPr/>
        </p:nvSpPr>
        <p:spPr>
          <a:xfrm>
            <a:off x="2941320" y="1039495"/>
            <a:ext cx="2738120" cy="13684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  <a:normAutofit/>
          </a:bodyPr>
          <a:lstStyle/>
          <a:p>
            <a:pPr algn="ctr"/>
            <a:r>
              <a:rPr lang="zh-CN" altLang="en-US" sz="3600" b="1">
                <a:ln w="9525" cap="flat" cmpd="sng">
                  <a:solidFill>
                    <a:srgbClr val="CC99FF"/>
                  </a:solidFill>
                  <a:prstDash val="solid"/>
                  <a:round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79999"/>
                    </a:srgbClr>
                  </a:outerShdw>
                </a:effectLst>
                <a:latin typeface="隶书" charset="0"/>
                <a:ea typeface="隶书" charset="0"/>
              </a:rPr>
              <a:t>夏天好热</a:t>
            </a:r>
            <a:endParaRPr lang="zh-CN" altLang="en-US" sz="3600" b="1">
              <a:ln w="9525" cap="flat" cmpd="sng">
                <a:solidFill>
                  <a:srgbClr val="CC99FF"/>
                </a:solidFill>
                <a:prstDash val="solid"/>
                <a:round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79999"/>
                  </a:srgbClr>
                </a:outerShdw>
              </a:effectLst>
              <a:latin typeface="隶书" charset="0"/>
              <a:ea typeface="隶书" charset="0"/>
            </a:endParaRPr>
          </a:p>
        </p:txBody>
      </p:sp>
      <p:pic>
        <p:nvPicPr>
          <p:cNvPr id="73732" name="Picture 7" descr="http://pic.58pic.com/58pic/15/49/65/25758PIC6wX_1024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0" y="3532505"/>
            <a:ext cx="2723515" cy="31730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76200"/>
            <a:ext cx="8585200" cy="1862455"/>
          </a:xfrm>
          <a:prstGeom prst="rect">
            <a:avLst/>
          </a:prstGeom>
        </p:spPr>
      </p:pic>
      <p:pic>
        <p:nvPicPr>
          <p:cNvPr id="25604" name="图片 3"/>
          <p:cNvPicPr>
            <a:picLocks noChangeAspect="1"/>
          </p:cNvPicPr>
          <p:nvPr/>
        </p:nvPicPr>
        <p:blipFill>
          <a:blip r:embed="rId2" cstate="email">
            <a:lum contrast="6000"/>
          </a:blip>
          <a:srcRect/>
          <a:stretch>
            <a:fillRect/>
          </a:stretch>
        </p:blipFill>
        <p:spPr bwMode="auto">
          <a:xfrm>
            <a:off x="8445500" y="-119380"/>
            <a:ext cx="3596640" cy="2478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lum contrast="6000"/>
          </a:blip>
          <a:stretch>
            <a:fillRect/>
          </a:stretch>
        </p:blipFill>
        <p:spPr>
          <a:xfrm>
            <a:off x="123190" y="2936875"/>
            <a:ext cx="3554095" cy="28105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4273" name="Picture 1" descr="C:\Users\Administrator\AppData\Roaming\Tencent\Users\42216995\QQ\WinTemp\RichOle\U9W)_ZXQMN0KN$`E{D(`0JP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54645" y="2936240"/>
            <a:ext cx="4297680" cy="2791460"/>
          </a:xfrm>
          <a:prstGeom prst="rect">
            <a:avLst/>
          </a:prstGeom>
          <a:noFill/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677285" y="2936875"/>
            <a:ext cx="4277360" cy="281241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9590405" y="2300605"/>
            <a:ext cx="13061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/>
              </a:rPr>
              <a:t>高山</a:t>
            </a:r>
            <a:endParaRPr lang="zh-CN" altLang="zh-CN" sz="4000" b="1" dirty="0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effectLst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70585" y="5795010"/>
            <a:ext cx="13061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/>
              </a:rPr>
              <a:t>田野</a:t>
            </a:r>
            <a:endParaRPr lang="zh-CN" altLang="zh-CN" sz="4000" b="1" dirty="0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effectLst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839335" y="5795010"/>
            <a:ext cx="13061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/>
              </a:rPr>
              <a:t>街道</a:t>
            </a:r>
            <a:endParaRPr lang="zh-CN" altLang="zh-CN" sz="4000" b="1" dirty="0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effectLst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450705" y="5795010"/>
            <a:ext cx="13061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/>
              </a:rPr>
              <a:t>校园</a:t>
            </a:r>
            <a:endParaRPr lang="zh-CN" altLang="zh-CN" sz="4000" b="1" dirty="0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effectLst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304540" y="2084070"/>
            <a:ext cx="55829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b="1" dirty="0"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/>
              </a:rPr>
              <a:t>到处一片清凉</a:t>
            </a:r>
            <a:endParaRPr lang="zh-CN" altLang="zh-CN" sz="4000" b="1" dirty="0"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54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WordArt 6"/>
          <p:cNvSpPr>
            <a:spLocks noTextEdit="1"/>
          </p:cNvSpPr>
          <p:nvPr/>
        </p:nvSpPr>
        <p:spPr>
          <a:xfrm>
            <a:off x="673735" y="537210"/>
            <a:ext cx="475297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1200" b="1">
                <a:solidFill>
                  <a:srgbClr val="FFFF00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秋天是丰收的季节</a:t>
            </a:r>
            <a:endParaRPr lang="zh-CN" altLang="en-US" sz="1200" b="1">
              <a:solidFill>
                <a:srgbClr val="FFFF00"/>
              </a:soli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0723" name="图片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122170" y="1845945"/>
            <a:ext cx="7047865" cy="49015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5755" y="0"/>
            <a:ext cx="11305540" cy="3443605"/>
          </a:xfrm>
          <a:prstGeom prst="rect">
            <a:avLst/>
          </a:prstGeom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803525" y="4084955"/>
            <a:ext cx="2733040" cy="2562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36565" y="4084955"/>
            <a:ext cx="3331210" cy="2562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867775" y="4084955"/>
            <a:ext cx="3296920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太阳形 4"/>
          <p:cNvSpPr/>
          <p:nvPr/>
        </p:nvSpPr>
        <p:spPr>
          <a:xfrm>
            <a:off x="114935" y="3834765"/>
            <a:ext cx="2688590" cy="2647315"/>
          </a:xfrm>
          <a:prstGeom prst="sun">
            <a:avLst/>
          </a:prstGeom>
          <a:gradFill flip="none" rotWithShape="1">
            <a:gsLst>
              <a:gs pos="0">
                <a:srgbClr val="FFFF00"/>
              </a:gs>
              <a:gs pos="0">
                <a:srgbClr val="FFFF00"/>
              </a:gs>
              <a:gs pos="100000">
                <a:srgbClr val="FF99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50800" dist="38100" dir="16200000" rotWithShape="0">
              <a:schemeClr val="accent6">
                <a:lumMod val="20000"/>
                <a:lumOff val="8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93925" y="0"/>
            <a:ext cx="10125075" cy="2047875"/>
          </a:xfrm>
          <a:prstGeom prst="rect">
            <a:avLst/>
          </a:prstGeom>
        </p:spPr>
      </p:pic>
      <p:pic>
        <p:nvPicPr>
          <p:cNvPr id="34818" name="Picture 5" descr="冬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0985" y="2246630"/>
            <a:ext cx="4788535" cy="42494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1923" name="WordArt 6"/>
          <p:cNvSpPr>
            <a:spLocks noTextEdit="1"/>
          </p:cNvSpPr>
          <p:nvPr/>
        </p:nvSpPr>
        <p:spPr>
          <a:xfrm>
            <a:off x="260985" y="94298"/>
            <a:ext cx="2447925" cy="584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75000" lnSpcReduction="10000"/>
          </a:bodyPr>
          <a:lstStyle/>
          <a:p>
            <a:pPr algn="ctr"/>
            <a:r>
              <a:rPr lang="zh-CN" altLang="en-US" sz="4800" b="1">
                <a:solidFill>
                  <a:srgbClr val="0000FF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冬天来了</a:t>
            </a:r>
            <a:endParaRPr lang="zh-CN" altLang="en-US" sz="4800" b="1">
              <a:solidFill>
                <a:srgbClr val="0000FF"/>
              </a:soli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5842" name="Picture 4" descr="18B03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49545" y="2246630"/>
            <a:ext cx="2668905" cy="26650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6866" name="Picture 2" descr="冬天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010525" y="2168208"/>
            <a:ext cx="3878263" cy="2908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矩形 12"/>
          <p:cNvSpPr/>
          <p:nvPr/>
        </p:nvSpPr>
        <p:spPr>
          <a:xfrm>
            <a:off x="9430867" y="5491447"/>
            <a:ext cx="1422210" cy="831009"/>
          </a:xfrm>
          <a:prstGeom prst="rect">
            <a:avLst/>
          </a:prstGeom>
          <a:noFill/>
        </p:spPr>
        <p:txBody>
          <a:bodyPr wrap="none" lIns="91453" tIns="45726" rIns="91453" bIns="45726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zh-CN" altLang="en-US" sz="48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温暖</a:t>
            </a:r>
            <a:endParaRPr lang="zh-CN" altLang="en-US" sz="48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49297" y="5492717"/>
            <a:ext cx="3243580" cy="829945"/>
          </a:xfrm>
          <a:prstGeom prst="rect">
            <a:avLst/>
          </a:prstGeom>
          <a:noFill/>
        </p:spPr>
        <p:txBody>
          <a:bodyPr wrap="none" lIns="91453" tIns="45726" rIns="91453" bIns="45726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zh-CN" altLang="en-US" sz="48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红红的太阳</a:t>
            </a:r>
            <a:endParaRPr lang="zh-CN" altLang="en-US" sz="48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5" grpId="0"/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5" name="Picture 10" descr="1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759075" y="3679825"/>
            <a:ext cx="7643495" cy="3178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5" name="TextBox 11"/>
          <p:cNvSpPr txBox="1"/>
          <p:nvPr/>
        </p:nvSpPr>
        <p:spPr>
          <a:xfrm>
            <a:off x="611188" y="2482850"/>
            <a:ext cx="7558087" cy="1597025"/>
          </a:xfrm>
          <a:prstGeom prst="rect">
            <a:avLst/>
          </a:prstGeom>
          <a:solidFill>
            <a:schemeClr val="bg1">
              <a:alpha val="52156"/>
            </a:schemeClr>
          </a:solidFill>
          <a:ln w="9525">
            <a:noFill/>
          </a:ln>
        </p:spPr>
        <p:txBody>
          <a:bodyPr anchor="t">
            <a:spAutoFit/>
          </a:bodyPr>
          <a:lstStyle/>
          <a:p>
            <a:endParaRPr lang="zh-CN" altLang="en-US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103427" name="Text Box 4"/>
          <p:cNvSpPr txBox="1"/>
          <p:nvPr/>
        </p:nvSpPr>
        <p:spPr>
          <a:xfrm>
            <a:off x="2574925" y="4327525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endParaRPr lang="zh-CN" altLang="zh-CN" dirty="0"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581785" y="2052638"/>
            <a:ext cx="7086600" cy="1676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/>
        </p:spPr>
        <p:txBody>
          <a:bodyPr>
            <a:spAutoFit/>
          </a:bodyPr>
          <a:lstStyle/>
          <a:p>
            <a:pPr marR="0" defTabSz="914400">
              <a:lnSpc>
                <a:spcPct val="130000"/>
              </a:lnSpc>
              <a:buClrTx/>
              <a:buSzTx/>
              <a:defRPr/>
            </a:pPr>
            <a:r>
              <a:rPr kumimoji="0" lang="en-US" altLang="zh-CN" sz="3600" b="1" kern="1200" cap="none" spc="0" normalizeH="0" baseline="0" noProof="0" dirty="0">
                <a:solidFill>
                  <a:srgbClr val="FF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charset="0"/>
                <a:ea typeface="黑体" panose="02010609060101010101" charset="-122"/>
                <a:cs typeface="+mn-cs"/>
              </a:rPr>
              <a:t>         </a:t>
            </a:r>
            <a:r>
              <a:rPr kumimoji="0" lang="zh-CN" altLang="en-US" sz="4000" b="1" kern="1200" cap="none" spc="0" normalizeH="0" baseline="0" noProof="0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charset="0"/>
                <a:ea typeface="黑体" panose="02010609060101010101" charset="-122"/>
                <a:cs typeface="+mn-cs"/>
              </a:rPr>
              <a:t>哦，画个彩色的。因为春天是个多彩的季节。</a:t>
            </a:r>
            <a:endParaRPr kumimoji="0" lang="zh-CN" altLang="en-US" sz="4000" b="1" kern="1200" cap="none" spc="0" normalizeH="0" baseline="0" noProof="0" dirty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charset="0"/>
              <a:ea typeface="黑体" panose="02010609060101010101" charset="-122"/>
              <a:cs typeface="+mn-cs"/>
            </a:endParaRPr>
          </a:p>
        </p:txBody>
      </p:sp>
      <p:grpSp>
        <p:nvGrpSpPr>
          <p:cNvPr id="103429" name="Group 14"/>
          <p:cNvGrpSpPr/>
          <p:nvPr/>
        </p:nvGrpSpPr>
        <p:grpSpPr>
          <a:xfrm>
            <a:off x="194945" y="189865"/>
            <a:ext cx="4476750" cy="1577975"/>
            <a:chOff x="1927" y="119"/>
            <a:chExt cx="3584" cy="952"/>
          </a:xfrm>
        </p:grpSpPr>
        <p:sp>
          <p:nvSpPr>
            <p:cNvPr id="9" name="AutoShape 11"/>
            <p:cNvSpPr>
              <a:spLocks noChangeArrowheads="1"/>
            </p:cNvSpPr>
            <p:nvPr/>
          </p:nvSpPr>
          <p:spPr bwMode="auto">
            <a:xfrm>
              <a:off x="1927" y="119"/>
              <a:ext cx="3584" cy="952"/>
            </a:xfrm>
            <a:prstGeom prst="cloudCallout">
              <a:avLst>
                <a:gd name="adj1" fmla="val -53375"/>
                <a:gd name="adj2" fmla="val 17542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zh-CN" sz="4000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2381" y="210"/>
              <a:ext cx="2995" cy="7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ts val="45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Calibri" panose="020F0502020204030204" charset="0"/>
                  <a:ea typeface="宋体" panose="02010600030101010101" pitchFamily="2" charset="-122"/>
                  <a:cs typeface="+mn-cs"/>
                </a:rPr>
                <a:t>春天，春天的太阳该画什么颜色呢？</a:t>
              </a: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libri" panose="020F050202020403020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1" name="Picture 13">
            <a:hlinkClick r:id="" action="ppaction://noaction"/>
          </p:cNvPr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114"/>
          <a:stretch>
            <a:fillRect/>
          </a:stretch>
        </p:blipFill>
        <p:spPr>
          <a:xfrm rot="-803318">
            <a:off x="8479790" y="166370"/>
            <a:ext cx="3790315" cy="27349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TextBox 9"/>
          <p:cNvSpPr txBox="1">
            <a:spLocks noChangeArrowheads="1"/>
          </p:cNvSpPr>
          <p:nvPr/>
        </p:nvSpPr>
        <p:spPr bwMode="auto">
          <a:xfrm>
            <a:off x="1259523" y="1590358"/>
            <a:ext cx="81089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ò     </a:t>
            </a:r>
            <a:r>
              <a:rPr kumimoji="0" lang="en-US" altLang="zh-CN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huà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ɡè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cǎi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sè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de    </a:t>
            </a:r>
            <a:r>
              <a:rPr kumimoji="0" lang="en-US" altLang="zh-CN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yīn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wèi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chūn</a:t>
            </a:r>
            <a:endParaRPr kumimoji="0" lang="en-US" altLang="zh-CN" sz="2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2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tiān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shì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ɡè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duō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cǎi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de </a:t>
            </a:r>
            <a:r>
              <a:rPr kumimoji="0" lang="en-US" altLang="zh-CN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jì</a:t>
            </a:r>
            <a:r>
              <a:rPr kumimoji="0" lang="en-US" altLang="zh-CN" sz="2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2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jié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03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ldLvl="0" animBg="1"/>
      <p:bldP spid="6" grpId="0" bldLvl="0" animBg="1"/>
      <p:bldP spid="12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5037.5007874015746,&quot;width&quot;:6717.4992125984254}"/>
</p:tagLst>
</file>

<file path=ppt/tags/tag2.xml><?xml version="1.0" encoding="utf-8"?>
<p:tagLst xmlns:p="http://schemas.openxmlformats.org/presentationml/2006/main">
  <p:tag name="KSO_WM_UNIT_PLACING_PICTURE_USER_VIEWPORT" val="{&quot;height&quot;:2382.4992125984249,&quot;width&quot;:1765}"/>
</p:tagLst>
</file>

<file path=ppt/tags/tag3.xml><?xml version="1.0" encoding="utf-8"?>
<p:tagLst xmlns:p="http://schemas.openxmlformats.org/presentationml/2006/main">
  <p:tag name="KSO_WM_UNIT_PLACING_PICTURE_USER_VIEWPORT" val="{&quot;height&quot;:2610,&quot;width&quot;:2240}"/>
</p:tagLst>
</file>

<file path=ppt/tags/tag4.xml><?xml version="1.0" encoding="utf-8"?>
<p:tagLst xmlns:p="http://schemas.openxmlformats.org/presentationml/2006/main">
  <p:tag name="KSO_WPP_MARK_KEY" val="82bc7c0f-d2e1-4e96-90a8-86d7f2f91644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394</Words>
  <Application>WPS 演示</Application>
  <PresentationFormat>自定义</PresentationFormat>
  <Paragraphs>65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幼圆</vt:lpstr>
      <vt:lpstr>黑体</vt:lpstr>
      <vt:lpstr>楷体</vt:lpstr>
      <vt:lpstr>隶书</vt:lpstr>
      <vt:lpstr>Calibri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吴为</cp:lastModifiedBy>
  <cp:revision>191</cp:revision>
  <dcterms:created xsi:type="dcterms:W3CDTF">2019-06-19T02:08:00Z</dcterms:created>
  <dcterms:modified xsi:type="dcterms:W3CDTF">2023-02-23T07:39:01Z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69D08E744D6349B7806E3C0CE49D5A26</vt:lpwstr>
  </property>
</Properties>
</file>