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8" r:id="rId3"/>
    <p:sldId id="257" r:id="rId4"/>
    <p:sldId id="261" r:id="rId6"/>
    <p:sldId id="267" r:id="rId7"/>
    <p:sldId id="269" r:id="rId8"/>
    <p:sldId id="270" r:id="rId9"/>
    <p:sldId id="271" r:id="rId10"/>
    <p:sldId id="272" r:id="rId11"/>
    <p:sldId id="268" r:id="rId12"/>
    <p:sldId id="273" r:id="rId13"/>
    <p:sldId id="277" r:id="rId14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FF"/>
    <a:srgbClr val="B71A09"/>
    <a:srgbClr val="AF11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434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noProof="0"/>
              <a:t>单击此处编辑母版文本样式</a:t>
            </a:r>
            <a:endParaRPr lang="zh-CN" noProof="0"/>
          </a:p>
          <a:p>
            <a:pPr lvl="1"/>
            <a:r>
              <a:rPr lang="zh-CN" noProof="0"/>
              <a:t>第二级</a:t>
            </a:r>
            <a:endParaRPr lang="zh-CN" noProof="0"/>
          </a:p>
          <a:p>
            <a:pPr lvl="2"/>
            <a:r>
              <a:rPr lang="zh-CN" noProof="0"/>
              <a:t>第三级</a:t>
            </a:r>
            <a:endParaRPr lang="zh-CN" noProof="0"/>
          </a:p>
          <a:p>
            <a:pPr lvl="3"/>
            <a:r>
              <a:rPr lang="zh-CN" noProof="0"/>
              <a:t>第四级</a:t>
            </a:r>
            <a:endParaRPr lang="zh-CN" noProof="0"/>
          </a:p>
          <a:p>
            <a:pPr lvl="4"/>
            <a:r>
              <a:rPr lang="zh-CN" noProof="0"/>
              <a:t>第五级</a:t>
            </a:r>
            <a:endParaRPr lang="zh-CN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94D6C03B-1865-4344-A0C4-FAFB8AD2D9D2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NULL" TargetMode="Externa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75932" y="2438448"/>
            <a:ext cx="9157067" cy="1325880"/>
          </a:xfrm>
        </p:spPr>
        <p:txBody>
          <a:bodyPr/>
          <a:lstStyle/>
          <a:p>
            <a:r>
              <a:rPr lang="en-US" altLang="zh-CN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四个太阳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http://www.pep.com.cn/xiaoyu/jiaoshi/tbjxzy/jxzy2/jc/25/200708/W020070802541126618333.gif"/>
          <p:cNvPicPr>
            <a:picLocks noChangeAspect="1" noChangeArrowheads="1"/>
          </p:cNvPicPr>
          <p:nvPr/>
        </p:nvPicPr>
        <p:blipFill>
          <a:blip r:embed="rId1" r:link="rId2"/>
          <a:srcRect/>
          <a:stretch>
            <a:fillRect/>
          </a:stretch>
        </p:blipFill>
        <p:spPr bwMode="auto">
          <a:xfrm>
            <a:off x="5500688" y="3500438"/>
            <a:ext cx="1433512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http://www.pep.com.cn/xiaoyu/jiaoshi/tbjxzy/jxzy2/jc/25/200708/W020070802541126766031.gif"/>
          <p:cNvPicPr>
            <a:picLocks noChangeAspect="1" noChangeArrowheads="1"/>
          </p:cNvPicPr>
          <p:nvPr/>
        </p:nvPicPr>
        <p:blipFill>
          <a:blip r:embed="rId3" r:link="rId2"/>
          <a:srcRect/>
          <a:stretch>
            <a:fillRect/>
          </a:stretch>
        </p:blipFill>
        <p:spPr bwMode="auto">
          <a:xfrm>
            <a:off x="5572125" y="928688"/>
            <a:ext cx="1500188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" descr="http://www.pep.com.cn/xiaoyu/jiaoshi/tbjxzy/jxzy2/jc/25/200708/W020070802541126766363.gif"/>
          <p:cNvPicPr>
            <a:picLocks noChangeAspect="1" noChangeArrowheads="1"/>
          </p:cNvPicPr>
          <p:nvPr/>
        </p:nvPicPr>
        <p:blipFill>
          <a:blip r:embed="rId4" r:link="rId2"/>
          <a:srcRect/>
          <a:stretch>
            <a:fillRect/>
          </a:stretch>
        </p:blipFill>
        <p:spPr bwMode="auto">
          <a:xfrm>
            <a:off x="2500313" y="1000125"/>
            <a:ext cx="157162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" descr="http://www.pep.com.cn/xiaoyu/jiaoshi/tbjxzy/jxzy2/jc/25/200708/W020070802541126765556.gif"/>
          <p:cNvPicPr>
            <a:picLocks noChangeAspect="1" noChangeArrowheads="1"/>
          </p:cNvPicPr>
          <p:nvPr/>
        </p:nvPicPr>
        <p:blipFill>
          <a:blip r:embed="rId5" r:link="rId2"/>
          <a:srcRect/>
          <a:stretch>
            <a:fillRect/>
          </a:stretch>
        </p:blipFill>
        <p:spPr bwMode="auto">
          <a:xfrm>
            <a:off x="2500313" y="3500438"/>
            <a:ext cx="1365250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矩形 9"/>
          <p:cNvSpPr>
            <a:spLocks noChangeArrowheads="1"/>
          </p:cNvSpPr>
          <p:nvPr/>
        </p:nvSpPr>
        <p:spPr bwMode="auto">
          <a:xfrm>
            <a:off x="5357813" y="5072063"/>
            <a:ext cx="1987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多彩的春天</a:t>
            </a:r>
            <a:endParaRPr lang="zh-CN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5" name="矩形 10"/>
          <p:cNvSpPr>
            <a:spLocks noChangeArrowheads="1"/>
          </p:cNvSpPr>
          <p:nvPr/>
        </p:nvSpPr>
        <p:spPr bwMode="auto">
          <a:xfrm>
            <a:off x="2357438" y="5072063"/>
            <a:ext cx="1987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温暖的冬天</a:t>
            </a:r>
            <a:endParaRPr lang="zh-CN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6" name="矩形 11"/>
          <p:cNvSpPr>
            <a:spLocks noChangeArrowheads="1"/>
          </p:cNvSpPr>
          <p:nvPr/>
        </p:nvSpPr>
        <p:spPr bwMode="auto">
          <a:xfrm>
            <a:off x="2286000" y="2571750"/>
            <a:ext cx="1987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凉爽的夏天</a:t>
            </a:r>
            <a:endParaRPr lang="zh-CN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297" name="矩形 12"/>
          <p:cNvSpPr>
            <a:spLocks noChangeArrowheads="1"/>
          </p:cNvSpPr>
          <p:nvPr/>
        </p:nvSpPr>
        <p:spPr bwMode="auto">
          <a:xfrm>
            <a:off x="5429250" y="2571750"/>
            <a:ext cx="1987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</a:rPr>
              <a:t>收获的秋天</a:t>
            </a:r>
            <a:endParaRPr lang="zh-CN" altLang="zh-CN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438400" y="609600"/>
            <a:ext cx="3505200" cy="1143000"/>
            <a:chOff x="0" y="0"/>
            <a:chExt cx="2208" cy="720"/>
          </a:xfrm>
        </p:grpSpPr>
        <p:grpSp>
          <p:nvGrpSpPr>
            <p:cNvPr id="13318" name="Group 3"/>
            <p:cNvGrpSpPr/>
            <p:nvPr/>
          </p:nvGrpSpPr>
          <p:grpSpPr bwMode="auto">
            <a:xfrm>
              <a:off x="768" y="96"/>
              <a:ext cx="1440" cy="544"/>
              <a:chOff x="0" y="0"/>
              <a:chExt cx="1440" cy="544"/>
            </a:xfrm>
          </p:grpSpPr>
          <p:sp>
            <p:nvSpPr>
              <p:cNvPr id="23556" name="AutoShap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" cy="5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5400000" scaled="1"/>
              </a:gradFill>
              <a:ln w="12700" cmpd="sng">
                <a:solidFill>
                  <a:srgbClr val="FFCC99"/>
                </a:solidFill>
                <a:round/>
              </a:ln>
              <a:effectLst>
                <a:outerShdw dist="107763" dir="13500000" sx="75000" sy="75000" algn="tl" rotWithShape="0">
                  <a:srgbClr val="FF99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b="1">
                  <a:latin typeface="Calibri" panose="020F0502020204030204" pitchFamily="34" charset="0"/>
                </a:endParaRPr>
              </a:p>
            </p:txBody>
          </p:sp>
          <p:sp>
            <p:nvSpPr>
              <p:cNvPr id="23557" name="Rectangle 30"/>
              <p:cNvSpPr>
                <a:spLocks noChangeArrowheads="1"/>
              </p:cNvSpPr>
              <p:nvPr/>
            </p:nvSpPr>
            <p:spPr bwMode="auto">
              <a:xfrm>
                <a:off x="0" y="48"/>
                <a:ext cx="1400" cy="44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17961" dir="2700000" algn="ctr" rotWithShape="0">
                  <a:srgbClr val="FFCC00"/>
                </a:outerShdw>
              </a:effec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zh-CN" sz="4000" b="1" dirty="0">
                    <a:solidFill>
                      <a:srgbClr val="0000CC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课堂小结</a:t>
                </a:r>
                <a:endParaRPr lang="zh-CN" sz="4000" b="1" dirty="0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3319" name="Picture 31" descr="illusticon260446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59" name="矩形 2"/>
          <p:cNvSpPr>
            <a:spLocks noChangeArrowheads="1"/>
          </p:cNvSpPr>
          <p:nvPr/>
        </p:nvSpPr>
        <p:spPr bwMode="auto">
          <a:xfrm>
            <a:off x="1066800" y="2057400"/>
            <a:ext cx="70104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      本课讲的是一个小男孩凭着丰富的想象力、独特的创造力和美好的心灵，画出四个不同颜色的太阳，表达了四个美好的心愿。文章语言简洁、生动、充满童真，内容催人上进，富有浓厚的人文主义色彩。</a:t>
            </a:r>
            <a:endParaRPr lang="zh-CN" altLang="zh-CN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3316" name="Picture 8" descr="png-14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648200"/>
            <a:ext cx="20574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png-14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762000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 bwMode="auto">
          <a:xfrm>
            <a:off x="2786063" y="785813"/>
            <a:ext cx="3505200" cy="1143000"/>
            <a:chOff x="0" y="0"/>
            <a:chExt cx="2208" cy="720"/>
          </a:xfrm>
        </p:grpSpPr>
        <p:grpSp>
          <p:nvGrpSpPr>
            <p:cNvPr id="4100" name="Group 3"/>
            <p:cNvGrpSpPr/>
            <p:nvPr/>
          </p:nvGrpSpPr>
          <p:grpSpPr bwMode="auto">
            <a:xfrm>
              <a:off x="768" y="96"/>
              <a:ext cx="1440" cy="544"/>
              <a:chOff x="0" y="0"/>
              <a:chExt cx="1440" cy="544"/>
            </a:xfrm>
          </p:grpSpPr>
          <p:sp>
            <p:nvSpPr>
              <p:cNvPr id="3" name="AutoShap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" cy="5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5400000" scaled="1"/>
              </a:gradFill>
              <a:ln w="12700" cmpd="sng">
                <a:solidFill>
                  <a:srgbClr val="FFCC99"/>
                </a:solidFill>
                <a:round/>
              </a:ln>
              <a:effectLst>
                <a:outerShdw dist="107763" dir="13500000" sx="75000" sy="75000" algn="tl" rotWithShape="0">
                  <a:srgbClr val="FF99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 b="1">
                  <a:latin typeface="Calibri" panose="020F0502020204030204" pitchFamily="34" charset="0"/>
                </a:endParaRPr>
              </a:p>
            </p:txBody>
          </p:sp>
          <p:sp>
            <p:nvSpPr>
              <p:cNvPr id="4" name="Rectangle 30"/>
              <p:cNvSpPr>
                <a:spLocks noChangeArrowheads="1"/>
              </p:cNvSpPr>
              <p:nvPr/>
            </p:nvSpPr>
            <p:spPr bwMode="auto">
              <a:xfrm>
                <a:off x="0" y="48"/>
                <a:ext cx="1400" cy="44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>
                <a:outerShdw dist="17961" dir="2700000" algn="ctr" rotWithShape="0">
                  <a:srgbClr val="FFCC00"/>
                </a:outerShdw>
              </a:effec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zh-CN" sz="4000" b="1">
                    <a:solidFill>
                      <a:srgbClr val="0000CC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导入新课</a:t>
                </a:r>
                <a:endParaRPr lang="zh-CN" sz="4000" b="1">
                  <a:solidFill>
                    <a:srgbClr val="0000CC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4101" name="Picture 31" descr="illusticon260446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7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3" name="Picture 2" descr="I:\图片\太阳\2007471684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75" y="2143125"/>
            <a:ext cx="514350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1447800" y="1143000"/>
            <a:ext cx="67818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solidFill>
                  <a:srgbClr val="99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同学们，你们喜欢吗？</a:t>
            </a:r>
            <a:endParaRPr lang="zh-CN" altLang="zh-CN" sz="2800" b="1" dirty="0">
              <a:solidFill>
                <a:srgbClr val="99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solidFill>
                  <a:srgbClr val="99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你们画过太阳吗？你们画的太阳是什么样的呢？有一个小朋友画了四个太阳，让我们一起去看看吧。</a:t>
            </a:r>
            <a:endParaRPr lang="zh-CN" altLang="zh-CN" sz="2800" b="1" dirty="0">
              <a:solidFill>
                <a:srgbClr val="99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5123" name="Picture 3" descr="8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D4E6EA"/>
              </a:clrFrom>
              <a:clrTo>
                <a:srgbClr val="D4E6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3581400"/>
            <a:ext cx="2057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4E6EA"/>
              </a:clrFrom>
              <a:clrTo>
                <a:srgbClr val="D4E6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38862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8"/>
          <p:cNvSpPr>
            <a:spLocks noChangeArrowheads="1"/>
          </p:cNvSpPr>
          <p:nvPr/>
        </p:nvSpPr>
        <p:spPr bwMode="auto">
          <a:xfrm>
            <a:off x="1676400" y="1676400"/>
            <a:ext cx="591502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       课文中的小朋友画了四个什么样的太阳？</a:t>
            </a:r>
            <a:endParaRPr lang="zh-CN" altLang="zh-CN" sz="28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4339" name="矩形 19"/>
          <p:cNvSpPr>
            <a:spLocks noChangeArrowheads="1"/>
          </p:cNvSpPr>
          <p:nvPr/>
        </p:nvSpPr>
        <p:spPr bwMode="auto">
          <a:xfrm>
            <a:off x="1785938" y="3071813"/>
            <a:ext cx="578643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绿色的，金黄的，红红的，彩色的。</a:t>
            </a:r>
            <a:endParaRPr lang="zh-CN" altLang="zh-CN" sz="28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2743200" y="609600"/>
            <a:ext cx="3200400" cy="719138"/>
            <a:chOff x="0" y="0"/>
            <a:chExt cx="2016" cy="453"/>
          </a:xfrm>
        </p:grpSpPr>
        <p:sp>
          <p:nvSpPr>
            <p:cNvPr id="14341" name="Text Box 82"/>
            <p:cNvSpPr txBox="1">
              <a:spLocks noChangeArrowheads="1"/>
            </p:cNvSpPr>
            <p:nvPr/>
          </p:nvSpPr>
          <p:spPr bwMode="auto">
            <a:xfrm>
              <a:off x="485" y="69"/>
              <a:ext cx="1531" cy="38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50000">
                  <a:srgbClr val="FFFFFF"/>
                </a:gs>
                <a:gs pos="100000">
                  <a:srgbClr val="99CC00"/>
                </a:gs>
              </a:gsLst>
              <a:lin ang="5400000" scaled="1"/>
            </a:gradFill>
            <a:ln w="38100" cmpd="dbl">
              <a:solidFill>
                <a:srgbClr val="00FF00"/>
              </a:solidFill>
              <a:miter lim="800000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tIns="10800" bIns="10800">
              <a:spAutoFit/>
            </a:bodyPr>
            <a:lstStyle/>
            <a:p>
              <a:pPr algn="ctr" fontAlgn="ctr">
                <a:defRPr/>
              </a:pPr>
              <a:r>
                <a:rPr lang="zh-CN" sz="3600" b="1" dirty="0">
                  <a:solidFill>
                    <a:srgbClr val="FF33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课文赏析</a:t>
              </a:r>
              <a:endParaRPr lang="zh-CN" sz="36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4342" name="AutoShape 83"/>
            <p:cNvSpPr/>
            <p:nvPr/>
          </p:nvSpPr>
          <p:spPr bwMode="auto">
            <a:xfrm rot="16200000" flipH="1" flipV="1">
              <a:off x="53" y="-53"/>
              <a:ext cx="300" cy="405"/>
            </a:xfrm>
            <a:custGeom>
              <a:avLst/>
              <a:gdLst>
                <a:gd name="T0" fmla="*/ 0 w 21600"/>
                <a:gd name="T1" fmla="*/ 17867 h 21600"/>
                <a:gd name="T2" fmla="*/ 18504 w 21600"/>
                <a:gd name="T3" fmla="*/ 21600 h 21600"/>
              </a:gdLst>
              <a:ahLst/>
              <a:cxnLst>
                <a:cxn ang="0">
                  <a:pos x="16925" y="0"/>
                </a:cxn>
                <a:cxn ang="0">
                  <a:pos x="12249" y="7200"/>
                </a:cxn>
                <a:cxn ang="0">
                  <a:pos x="15335" y="7200"/>
                </a:cxn>
                <a:cxn ang="0">
                  <a:pos x="15335" y="17891"/>
                </a:cxn>
                <a:cxn ang="0">
                  <a:pos x="0" y="17891"/>
                </a:cxn>
                <a:cxn ang="0">
                  <a:pos x="0" y="21600"/>
                </a:cxn>
                <a:cxn ang="0">
                  <a:pos x="18514" y="21600"/>
                </a:cxn>
                <a:cxn ang="0">
                  <a:pos x="18514" y="7200"/>
                </a:cxn>
                <a:cxn ang="0">
                  <a:pos x="21600" y="7200"/>
                </a:cxn>
              </a:cxnLst>
              <a:rect l="T0" t="T1" r="T2" b="T3"/>
              <a:pathLst>
                <a:path w="21600" h="21600">
                  <a:moveTo>
                    <a:pt x="16925" y="0"/>
                  </a:moveTo>
                  <a:lnTo>
                    <a:pt x="12249" y="7200"/>
                  </a:lnTo>
                  <a:lnTo>
                    <a:pt x="15335" y="7200"/>
                  </a:lnTo>
                  <a:lnTo>
                    <a:pt x="15335" y="17891"/>
                  </a:lnTo>
                  <a:lnTo>
                    <a:pt x="0" y="17891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FF99"/>
            </a:solidFill>
            <a:ln w="38100" cmpd="dbl">
              <a:solidFill>
                <a:srgbClr val="00FF00"/>
              </a:solidFill>
              <a:rou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pic>
        <p:nvPicPr>
          <p:cNvPr id="6149" name="Picture 7" descr="0245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D4E6EA"/>
              </a:clrFrom>
              <a:clrTo>
                <a:srgbClr val="D4E6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4958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png-00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810000"/>
            <a:ext cx="2286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6"/>
          <p:cNvSpPr>
            <a:spLocks noChangeArrowheads="1"/>
          </p:cNvSpPr>
          <p:nvPr/>
        </p:nvSpPr>
        <p:spPr bwMode="auto">
          <a:xfrm>
            <a:off x="2000250" y="1785938"/>
            <a:ext cx="48736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绿绿的太阳挂在夏天的天空。</a:t>
            </a:r>
            <a:endParaRPr lang="zh-CN" altLang="zh-CN" sz="28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6387" name="矩形 9"/>
          <p:cNvSpPr>
            <a:spLocks noChangeArrowheads="1"/>
          </p:cNvSpPr>
          <p:nvPr/>
        </p:nvSpPr>
        <p:spPr bwMode="auto">
          <a:xfrm>
            <a:off x="2071688" y="1119188"/>
            <a:ext cx="45132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绿色的太阳是画给谁的呢？</a:t>
            </a:r>
            <a:endParaRPr lang="zh-CN" altLang="zh-CN" sz="28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6388" name="矩形 10"/>
          <p:cNvSpPr>
            <a:spLocks noChangeArrowheads="1"/>
          </p:cNvSpPr>
          <p:nvPr/>
        </p:nvSpPr>
        <p:spPr bwMode="auto">
          <a:xfrm>
            <a:off x="1447800" y="3286125"/>
            <a:ext cx="564356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 高山、田野、街道、校园，到处一片清凉。</a:t>
            </a:r>
            <a:endParaRPr lang="zh-CN" altLang="zh-CN" sz="2800" b="1" dirty="0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6389" name="矩形 7"/>
          <p:cNvSpPr>
            <a:spLocks noChangeArrowheads="1"/>
          </p:cNvSpPr>
          <p:nvPr/>
        </p:nvSpPr>
        <p:spPr bwMode="auto">
          <a:xfrm>
            <a:off x="2143125" y="2547938"/>
            <a:ext cx="4513263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latin typeface="Times New Roman" panose="02020603050405020304" pitchFamily="2" charset="-122"/>
                <a:ea typeface="楷体" panose="02010609060101010101" pitchFamily="49" charset="-122"/>
              </a:rPr>
              <a:t>绿色的太阳有什么作用呢？</a:t>
            </a:r>
            <a:endParaRPr lang="zh-CN" altLang="zh-CN" sz="2800" b="1" dirty="0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7174" name="Picture 6" descr="png-016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34200" y="914400"/>
            <a:ext cx="116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 descr="png-01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191000"/>
            <a:ext cx="23622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  <p:bldP spid="16388" grpId="0" autoUpdateAnimBg="0"/>
      <p:bldP spid="1638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6"/>
          <p:cNvSpPr>
            <a:spLocks noChangeArrowheads="1"/>
          </p:cNvSpPr>
          <p:nvPr/>
        </p:nvSpPr>
        <p:spPr bwMode="auto">
          <a:xfrm>
            <a:off x="2066925" y="1785938"/>
            <a:ext cx="37909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金黄的太阳送给秋天。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7411" name="矩形 9"/>
          <p:cNvSpPr>
            <a:spLocks noChangeArrowheads="1"/>
          </p:cNvSpPr>
          <p:nvPr/>
        </p:nvSpPr>
        <p:spPr bwMode="auto">
          <a:xfrm>
            <a:off x="2133600" y="990600"/>
            <a:ext cx="4513263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金黄的太阳是画给谁的呢？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7412" name="矩形 10"/>
          <p:cNvSpPr>
            <a:spLocks noChangeArrowheads="1"/>
          </p:cNvSpPr>
          <p:nvPr/>
        </p:nvSpPr>
        <p:spPr bwMode="auto">
          <a:xfrm>
            <a:off x="1428750" y="3214688"/>
            <a:ext cx="67246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金黄的太阳使果园的果实都熟了。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7413" name="矩形 7"/>
          <p:cNvSpPr>
            <a:spLocks noChangeArrowheads="1"/>
          </p:cNvSpPr>
          <p:nvPr/>
        </p:nvSpPr>
        <p:spPr bwMode="auto">
          <a:xfrm>
            <a:off x="2143125" y="2547938"/>
            <a:ext cx="4513263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金黄的太阳有什么作用呢？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8198" name="Picture 6" descr="png-067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00800" y="1066800"/>
            <a:ext cx="1752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png-06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1148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png-1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0386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autoUpdateAnimBg="0"/>
      <p:bldP spid="17412" grpId="0" autoUpdateAnimBg="0"/>
      <p:bldP spid="1741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6"/>
          <p:cNvSpPr>
            <a:spLocks noChangeArrowheads="1"/>
          </p:cNvSpPr>
          <p:nvPr/>
        </p:nvSpPr>
        <p:spPr bwMode="auto">
          <a:xfrm>
            <a:off x="2143125" y="1785938"/>
            <a:ext cx="37909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红红的太阳挂在冬天。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8435" name="矩形 9"/>
          <p:cNvSpPr>
            <a:spLocks noChangeArrowheads="1"/>
          </p:cNvSpPr>
          <p:nvPr/>
        </p:nvSpPr>
        <p:spPr bwMode="auto">
          <a:xfrm>
            <a:off x="2071688" y="1119188"/>
            <a:ext cx="45132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红红的太阳是画给谁的呢？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8436" name="矩形 10"/>
          <p:cNvSpPr>
            <a:spLocks noChangeArrowheads="1"/>
          </p:cNvSpPr>
          <p:nvPr/>
        </p:nvSpPr>
        <p:spPr bwMode="auto">
          <a:xfrm>
            <a:off x="1500188" y="3286125"/>
            <a:ext cx="650081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阳光温暖着小朋友冻僵的手和脸。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8437" name="矩形 7"/>
          <p:cNvSpPr>
            <a:spLocks noChangeArrowheads="1"/>
          </p:cNvSpPr>
          <p:nvPr/>
        </p:nvSpPr>
        <p:spPr bwMode="auto">
          <a:xfrm>
            <a:off x="2143125" y="2547938"/>
            <a:ext cx="4513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红</a:t>
            </a: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色的太阳有什么作用呢？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9222" name="Picture 2" descr="C:\Users\Administrator\Desktop\设计用 1000个矢量图标\ni_png_012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57438" y="4286250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C:\Users\Administrator\Desktop\设计用 1000个矢量图标\ni_png_01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3911600"/>
            <a:ext cx="192881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autoUpdateAnimBg="0"/>
      <p:bldP spid="18436" grpId="0" autoUpdateAnimBg="0"/>
      <p:bldP spid="184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6"/>
          <p:cNvSpPr>
            <a:spLocks noChangeArrowheads="1"/>
          </p:cNvSpPr>
          <p:nvPr/>
        </p:nvSpPr>
        <p:spPr bwMode="auto">
          <a:xfrm>
            <a:off x="2071688" y="1785938"/>
            <a:ext cx="37909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彩色的太阳画给春天。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9459" name="矩形 9"/>
          <p:cNvSpPr>
            <a:spLocks noChangeArrowheads="1"/>
          </p:cNvSpPr>
          <p:nvPr/>
        </p:nvSpPr>
        <p:spPr bwMode="auto">
          <a:xfrm>
            <a:off x="2071688" y="1119188"/>
            <a:ext cx="45132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彩色的太阳是画给谁的呢？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9460" name="矩形 10"/>
          <p:cNvSpPr>
            <a:spLocks noChangeArrowheads="1"/>
          </p:cNvSpPr>
          <p:nvPr/>
        </p:nvSpPr>
        <p:spPr bwMode="auto">
          <a:xfrm>
            <a:off x="1500188" y="3286125"/>
            <a:ext cx="564356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2" charset="-122"/>
                <a:ea typeface="楷体" panose="02010609060101010101" pitchFamily="49" charset="-122"/>
              </a:rPr>
              <a:t>   因为春天是个多彩的季节。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sp>
        <p:nvSpPr>
          <p:cNvPr id="19461" name="矩形 7"/>
          <p:cNvSpPr>
            <a:spLocks noChangeArrowheads="1"/>
          </p:cNvSpPr>
          <p:nvPr/>
        </p:nvSpPr>
        <p:spPr bwMode="auto">
          <a:xfrm>
            <a:off x="2143125" y="2547938"/>
            <a:ext cx="523398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2800" b="1">
                <a:latin typeface="Times New Roman" panose="02020603050405020304" pitchFamily="2" charset="-122"/>
                <a:ea typeface="楷体" panose="02010609060101010101" pitchFamily="49" charset="-122"/>
              </a:rPr>
              <a:t>为什么春天的太阳化成彩色呢？</a:t>
            </a:r>
            <a:endParaRPr lang="zh-CN" altLang="zh-CN" sz="2800" b="1">
              <a:latin typeface="Times New Roman" panose="02020603050405020304" pitchFamily="2" charset="-122"/>
              <a:ea typeface="楷体" panose="02010609060101010101" pitchFamily="49" charset="-122"/>
            </a:endParaRPr>
          </a:p>
        </p:txBody>
      </p:sp>
      <p:pic>
        <p:nvPicPr>
          <p:cNvPr id="10246" name="Picture 2" descr="C:\Users\Administrator\Desktop\设计用 1000个矢量图标\ni_png_0124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57375" y="4214813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" descr="C:\Users\Administrator\Desktop\设计用 1000个矢量图标\ni_png_01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3786188"/>
            <a:ext cx="207168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autoUpdateAnimBg="0"/>
      <p:bldP spid="19460" grpId="0" autoUpdateAnimBg="0"/>
      <p:bldP spid="1946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刘婷的素材\一年级下\图片资源\18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6375" y="1466850"/>
            <a:ext cx="61912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PP_MARK_KEY" val="5ba3ad31-3ec5-440c-8b47-0811cea116f5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语文</Template>
  <TotalTime>0</TotalTime>
  <Words>468</Words>
  <Application>WPS 演示</Application>
  <PresentationFormat>全屏显示(4:3)</PresentationFormat>
  <Paragraphs>57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楷体</vt:lpstr>
      <vt:lpstr>Calibri Light</vt:lpstr>
      <vt:lpstr>Calibri</vt:lpstr>
      <vt:lpstr>微软雅黑</vt:lpstr>
      <vt:lpstr>Calibri</vt:lpstr>
      <vt:lpstr>Times New Roman</vt:lpstr>
      <vt:lpstr>黑体</vt:lpstr>
      <vt:lpstr>Times New Roman</vt:lpstr>
      <vt:lpstr>Arial</vt:lpstr>
      <vt:lpstr>Arial Unicode MS</vt:lpstr>
      <vt:lpstr>第一PPT模板网-WWW.1PPT.COM</vt:lpstr>
      <vt:lpstr>4 四个太阳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11</cp:revision>
  <dcterms:created xsi:type="dcterms:W3CDTF">2020-07-29T05:48:00Z</dcterms:created>
  <dcterms:modified xsi:type="dcterms:W3CDTF">2023-02-22T06:54:13Z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2052-11.1.0.13703</vt:lpwstr>
  </property>
  <property fmtid="{D5CDD505-2E9C-101B-9397-08002B2CF9AE}" pid="4" name="ICV">
    <vt:lpwstr>F442B96A761E4A4ABA1F18111E1A4560</vt:lpwstr>
  </property>
</Properties>
</file>