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5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97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2.png"/><Relationship Id="rId4" Type="http://schemas.openxmlformats.org/officeDocument/2006/relationships/tags" Target="../tags/tag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alphaModFix amt="30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2800" b="1" kern="12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Tx/>
        <a:buSzTx/>
        <a:buFontTx/>
        <a:buNone/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Tx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Tx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Tx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Tx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3.jpeg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3" Type="http://schemas.openxmlformats.org/officeDocument/2006/relationships/slideLayout" Target="../slideLayouts/slideLayout2.xml"/><Relationship Id="rId22" Type="http://schemas.openxmlformats.org/officeDocument/2006/relationships/tags" Target="../tags/tag94.xml"/><Relationship Id="rId21" Type="http://schemas.openxmlformats.org/officeDocument/2006/relationships/tags" Target="../tags/tag93.xml"/><Relationship Id="rId20" Type="http://schemas.openxmlformats.org/officeDocument/2006/relationships/tags" Target="../tags/tag92.xml"/><Relationship Id="rId2" Type="http://schemas.openxmlformats.org/officeDocument/2006/relationships/tags" Target="../tags/tag74.xml"/><Relationship Id="rId19" Type="http://schemas.openxmlformats.org/officeDocument/2006/relationships/tags" Target="../tags/tag91.xml"/><Relationship Id="rId18" Type="http://schemas.openxmlformats.org/officeDocument/2006/relationships/tags" Target="../tags/tag90.xml"/><Relationship Id="rId17" Type="http://schemas.openxmlformats.org/officeDocument/2006/relationships/tags" Target="../tags/tag89.xml"/><Relationship Id="rId16" Type="http://schemas.openxmlformats.org/officeDocument/2006/relationships/tags" Target="../tags/tag88.xml"/><Relationship Id="rId15" Type="http://schemas.openxmlformats.org/officeDocument/2006/relationships/tags" Target="../tags/tag87.xml"/><Relationship Id="rId14" Type="http://schemas.openxmlformats.org/officeDocument/2006/relationships/tags" Target="../tags/tag8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tags" Target="../tags/tag7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4.jpeg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21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图片 3"/>
          <p:cNvPicPr/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5299" name="标题 1"/>
          <p:cNvSpPr txBox="1"/>
          <p:nvPr>
            <p:custDataLst>
              <p:tags r:id="rId3"/>
            </p:custDataLst>
          </p:nvPr>
        </p:nvSpPr>
        <p:spPr bwMode="auto">
          <a:xfrm>
            <a:off x="1486285" y="627366"/>
            <a:ext cx="5995988" cy="20462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0" hangingPunct="0"/>
            <a:r>
              <a:rPr sz="4800" b="1" kern="0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南乡子</a:t>
            </a:r>
            <a:r>
              <a:rPr lang="en-US" altLang="zh-CN" sz="4800" b="1" kern="0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·</a:t>
            </a:r>
            <a:r>
              <a:rPr sz="4800" b="1" kern="0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登京口北固亭有怀</a:t>
            </a:r>
            <a:endParaRPr sz="4800" b="1" kern="0" dirty="0">
              <a:solidFill>
                <a:srgbClr val="9933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5300" name="标题 1"/>
          <p:cNvSpPr/>
          <p:nvPr>
            <p:custDataLst>
              <p:tags r:id="rId4"/>
            </p:custDataLst>
          </p:nvPr>
        </p:nvSpPr>
        <p:spPr bwMode="auto">
          <a:xfrm>
            <a:off x="3291292" y="2594141"/>
            <a:ext cx="2514600" cy="1028700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0" hangingPunct="0"/>
            <a:r>
              <a:rPr sz="4000" b="1" kern="0" dirty="0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辛弃疾</a:t>
            </a:r>
            <a:endParaRPr sz="4000" b="1" kern="0" dirty="0">
              <a:solidFill>
                <a:srgbClr val="9933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矩形 1"/>
          <p:cNvSpPr/>
          <p:nvPr>
            <p:custDataLst>
              <p:tags r:id="rId1"/>
            </p:custDataLst>
          </p:nvPr>
        </p:nvSpPr>
        <p:spPr>
          <a:xfrm>
            <a:off x="1698625" y="641350"/>
            <a:ext cx="6991350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天下英雄谁敌手？曹刘。生子当如孙仲谋。</a:t>
            </a:r>
            <a:endParaRPr sz="28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4515" name="矩形 2"/>
          <p:cNvSpPr/>
          <p:nvPr>
            <p:custDataLst>
              <p:tags r:id="rId2"/>
            </p:custDataLst>
          </p:nvPr>
        </p:nvSpPr>
        <p:spPr>
          <a:xfrm>
            <a:off x="592138" y="646113"/>
            <a:ext cx="1355725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</a:pPr>
            <a:r>
              <a:rPr sz="2800" b="1" ker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三问：</a:t>
            </a:r>
            <a:endParaRPr sz="2800" b="1" kern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4516" name="矩形 5"/>
          <p:cNvSpPr/>
          <p:nvPr>
            <p:custDataLst>
              <p:tags r:id="rId3"/>
            </p:custDataLst>
          </p:nvPr>
        </p:nvSpPr>
        <p:spPr>
          <a:xfrm>
            <a:off x="679450" y="1930400"/>
            <a:ext cx="7785100" cy="2609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今昔对比，词人借凭吊千古英雄之名，慨叹同东吴一样占据了江南半壁江山的南宋，竟没有一个像孙权那样有雄才大略的英雄人物。今昔对比，不仅令词人慕古伤今，忧患怅惘，也委婉暗示了他对朝廷的不满。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517" name="矩形 6"/>
          <p:cNvSpPr/>
          <p:nvPr>
            <p:custDataLst>
              <p:tags r:id="rId4"/>
            </p:custDataLst>
          </p:nvPr>
        </p:nvSpPr>
        <p:spPr>
          <a:xfrm>
            <a:off x="2611438" y="1338263"/>
            <a:ext cx="45116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0" hangingPunct="0"/>
            <a:r>
              <a:rPr sz="2800" b="1" kern="0">
                <a:solidFill>
                  <a:srgbClr val="FF0000"/>
                </a:solidFill>
              </a:rPr>
              <a:t>英雄孙权呀，你笑傲千秋！</a:t>
            </a:r>
            <a:endParaRPr sz="2800" b="1" kern="0">
              <a:solidFill>
                <a:srgbClr val="FF0000"/>
              </a:solidFill>
            </a:endParaRPr>
          </a:p>
        </p:txBody>
      </p:sp>
      <p:grpSp>
        <p:nvGrpSpPr>
          <p:cNvPr id="64518" name="组合 7"/>
          <p:cNvGrpSpPr/>
          <p:nvPr>
            <p:custDataLst>
              <p:tags r:id="rId5"/>
            </p:custDataLst>
          </p:nvPr>
        </p:nvGrpSpPr>
        <p:grpSpPr>
          <a:xfrm>
            <a:off x="7216775" y="1168400"/>
            <a:ext cx="1103312" cy="765175"/>
            <a:chOff x="7425809" y="1285755"/>
            <a:chExt cx="828587" cy="573421"/>
          </a:xfrm>
        </p:grpSpPr>
        <p:sp>
          <p:nvSpPr>
            <p:cNvPr id="64519" name="椭圆 8"/>
            <p:cNvSpPr/>
            <p:nvPr>
              <p:custDataLst>
                <p:tags r:id="rId6"/>
              </p:custDataLst>
            </p:nvPr>
          </p:nvSpPr>
          <p:spPr>
            <a:xfrm>
              <a:off x="7565298" y="1308359"/>
              <a:ext cx="549609" cy="550817"/>
            </a:xfrm>
            <a:prstGeom prst="ellipse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>
              <a:solidFill>
                <a:srgbClr val="46AAC5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 eaLnBrk="0" hangingPunct="0"/>
              <a:endParaRPr sz="2400" kern="0">
                <a:solidFill>
                  <a:srgbClr val="000000"/>
                </a:solidFill>
              </a:endParaRPr>
            </a:p>
          </p:txBody>
        </p:sp>
        <p:sp>
          <p:nvSpPr>
            <p:cNvPr id="64520" name="矩形 9"/>
            <p:cNvSpPr/>
            <p:nvPr>
              <p:custDataLst>
                <p:tags r:id="rId7"/>
              </p:custDataLst>
            </p:nvPr>
          </p:nvSpPr>
          <p:spPr>
            <a:xfrm>
              <a:off x="7425809" y="1285755"/>
              <a:ext cx="828587" cy="532972"/>
            </a:xfrm>
            <a:prstGeom prst="rect">
              <a:avLst/>
            </a:prstGeom>
            <a:noFill/>
            <a:ln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>
                <a:lnSpc>
                  <a:spcPct val="130000"/>
                </a:lnSpc>
              </a:pPr>
              <a:r>
                <a:rPr sz="3600" b="1" ker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宋体" panose="02010600030101010101" pitchFamily="2" charset="-122"/>
                </a:rPr>
                <a:t>赞</a:t>
              </a:r>
              <a:endParaRPr sz="360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500" fill="hold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1" dur="500" fill="hold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6" dur="500" fill="hold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3" dur="500" fill="hold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28" dur="500" fill="hold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/>
      <p:bldP spid="64516" grpId="0"/>
      <p:bldP spid="645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矩形 1"/>
          <p:cNvSpPr/>
          <p:nvPr>
            <p:custDataLst>
              <p:tags r:id="rId1"/>
            </p:custDataLst>
          </p:nvPr>
        </p:nvSpPr>
        <p:spPr>
          <a:xfrm>
            <a:off x="698500" y="571500"/>
            <a:ext cx="7747000" cy="1133475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sz="28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本词上阕和下阕各使用了什么手法？有什么表达效果？</a:t>
            </a:r>
            <a:endParaRPr sz="28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5539" name="矩形 2"/>
          <p:cNvSpPr/>
          <p:nvPr>
            <p:custDataLst>
              <p:tags r:id="rId2"/>
            </p:custDataLst>
          </p:nvPr>
        </p:nvSpPr>
        <p:spPr>
          <a:xfrm>
            <a:off x="698500" y="1773238"/>
            <a:ext cx="7747000" cy="10572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何处望神州？满眼风光北固楼。千古兴亡多少事？悠悠。不尽长江滚滚流。</a:t>
            </a:r>
            <a:endParaRPr lang="en-US" altLang="zh-CN" sz="28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5540" name="矩形 3"/>
          <p:cNvSpPr/>
          <p:nvPr>
            <p:custDataLst>
              <p:tags r:id="rId3"/>
            </p:custDataLst>
          </p:nvPr>
        </p:nvSpPr>
        <p:spPr>
          <a:xfrm>
            <a:off x="1736725" y="2889250"/>
            <a:ext cx="6775450" cy="157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上阕即景抒情，登高望远，千古兴亡之事已经逝去，唯有滚滚长江，不舍昼夜，短暂和永恒形成对比。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541" name="文本框 4"/>
          <p:cNvSpPr/>
          <p:nvPr>
            <p:custDataLst>
              <p:tags r:id="rId4"/>
            </p:custDataLst>
          </p:nvPr>
        </p:nvSpPr>
        <p:spPr>
          <a:xfrm>
            <a:off x="698500" y="2978150"/>
            <a:ext cx="914400" cy="954088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>
            <a:solidFill>
              <a:srgbClr val="F69240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0" hangingPunct="0"/>
            <a:r>
              <a:rPr sz="280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即景抒情</a:t>
            </a:r>
            <a:endParaRPr sz="2800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4" dur="500" fill="hold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9" dur="500" fill="hold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  <p:bldP spid="65540" grpId="0"/>
      <p:bldP spid="655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矩形 1"/>
          <p:cNvSpPr/>
          <p:nvPr>
            <p:custDataLst>
              <p:tags r:id="rId1"/>
            </p:custDataLst>
          </p:nvPr>
        </p:nvSpPr>
        <p:spPr>
          <a:xfrm>
            <a:off x="700088" y="850900"/>
            <a:ext cx="7743825" cy="1195388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32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年少万兜鍪，坐断东南战未休。天下英雄谁敌手？曹刘。生子当如孙仲谋。</a:t>
            </a:r>
            <a:endParaRPr lang="en-US" altLang="zh-CN" sz="32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6563" name="矩形 2"/>
          <p:cNvSpPr/>
          <p:nvPr>
            <p:custDataLst>
              <p:tags r:id="rId2"/>
            </p:custDataLst>
          </p:nvPr>
        </p:nvSpPr>
        <p:spPr>
          <a:xfrm>
            <a:off x="1908175" y="2800350"/>
            <a:ext cx="6380163" cy="1195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32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下阕用典，表达了作者怀古伤今的感慨。</a:t>
            </a:r>
            <a:endParaRPr sz="32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564" name="文本框 3"/>
          <p:cNvSpPr/>
          <p:nvPr>
            <p:custDataLst>
              <p:tags r:id="rId3"/>
            </p:custDataLst>
          </p:nvPr>
        </p:nvSpPr>
        <p:spPr>
          <a:xfrm>
            <a:off x="784225" y="2214563"/>
            <a:ext cx="1222375" cy="585787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>
            <a:solidFill>
              <a:srgbClr val="F69240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0" hangingPunct="0"/>
            <a:r>
              <a:rPr sz="320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用典</a:t>
            </a:r>
            <a:endParaRPr sz="3200" b="1" ker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14" dur="500" fill="hold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矩形 1"/>
          <p:cNvSpPr/>
          <p:nvPr>
            <p:custDataLst>
              <p:tags r:id="rId1"/>
            </p:custDataLst>
          </p:nvPr>
        </p:nvSpPr>
        <p:spPr>
          <a:xfrm>
            <a:off x="687388" y="544513"/>
            <a:ext cx="7685088" cy="11334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sz="28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en-US" altLang="zh-CN" sz="28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sz="28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年少万兜鍪”一句运用了什么修辞手法？这样写有什么好处？</a:t>
            </a:r>
            <a:endParaRPr sz="28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7587" name="矩形 2"/>
          <p:cNvSpPr/>
          <p:nvPr>
            <p:custDataLst>
              <p:tags r:id="rId2"/>
            </p:custDataLst>
          </p:nvPr>
        </p:nvSpPr>
        <p:spPr>
          <a:xfrm>
            <a:off x="687388" y="1763713"/>
            <a:ext cx="7769225" cy="2609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运用了借代的手法。“兜鍪”，古代作战时兵士所戴的头盔，此处用“兜鍪”指代士兵。这样写非常形象，戴着头盔的士兵，整装待发，英勇作战，年少的孙权统率着这些士兵，更显其英姿飒爽，勇猛无敌。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矩形 1"/>
          <p:cNvSpPr/>
          <p:nvPr>
            <p:custDataLst>
              <p:tags r:id="rId1"/>
            </p:custDataLst>
          </p:nvPr>
        </p:nvSpPr>
        <p:spPr>
          <a:xfrm>
            <a:off x="557212" y="579438"/>
            <a:ext cx="8034338" cy="1208088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sz="30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作者赞颂孙权的用意是什么？表达了作者怎样的情感？</a:t>
            </a:r>
            <a:endParaRPr sz="30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8611" name="矩形 2"/>
          <p:cNvSpPr/>
          <p:nvPr>
            <p:custDataLst>
              <p:tags r:id="rId2"/>
            </p:custDataLst>
          </p:nvPr>
        </p:nvSpPr>
        <p:spPr>
          <a:xfrm>
            <a:off x="557213" y="1990725"/>
            <a:ext cx="7972425" cy="2233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30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①借古讽今，抒发作者对南宋统治者苟且偷安、不求收复失地的投降路线的愤懑之情；</a:t>
            </a:r>
            <a:endParaRPr lang="en-US" altLang="zh-CN" sz="3000" b="1" kern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sz="30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②含蓄地表达了作者渴望收复中原，统一祖国的愿望。</a:t>
            </a:r>
            <a:endParaRPr sz="3000" b="1" kern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500" fill="hold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矩形 5"/>
          <p:cNvSpPr/>
          <p:nvPr>
            <p:custDataLst>
              <p:tags r:id="rId1"/>
            </p:custDataLst>
          </p:nvPr>
        </p:nvSpPr>
        <p:spPr>
          <a:xfrm>
            <a:off x="960438" y="1014413"/>
            <a:ext cx="7626350" cy="2968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lang="en-US" altLang="zh-CN"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kern="0" dirty="0">
                <a:solidFill>
                  <a:srgbClr val="99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3200" b="1" kern="0" dirty="0">
                <a:solidFill>
                  <a:srgbClr val="99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借古讽今。</a:t>
            </a: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词人注意融化古人语言入词，活用典故成语，如“生子当如孙仲谋”，借曹操之口，借古讽今，讽刺当朝主议的大臣们。由辛弃疾口中说出，代表了南宋人民要求奋发图强的时代的呼声。</a:t>
            </a:r>
            <a:endParaRPr sz="3200" b="1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635" name="圆角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75" y="434975"/>
            <a:ext cx="919162" cy="2287588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 dirty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写作特色</a:t>
            </a:r>
            <a:endParaRPr sz="3200" b="1" kern="0" dirty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矩形 1"/>
          <p:cNvSpPr/>
          <p:nvPr>
            <p:custDataLst>
              <p:tags r:id="rId1"/>
            </p:custDataLst>
          </p:nvPr>
        </p:nvSpPr>
        <p:spPr>
          <a:xfrm>
            <a:off x="800100" y="1208088"/>
            <a:ext cx="7681912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kern="0" dirty="0">
                <a:solidFill>
                  <a:srgbClr val="99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3200" b="1" kern="0" dirty="0">
                <a:solidFill>
                  <a:srgbClr val="99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结构新颖。</a:t>
            </a: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词作三问三答，互相呼应，悲怆雄壮，有强烈的抒情色彩。意境高远，风格明快，同时做到了写景、抒情、议论的紧密结合。</a:t>
            </a:r>
            <a:endParaRPr sz="3200" b="1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7"/>
          <p:cNvSpPr/>
          <p:nvPr>
            <p:custDataLst>
              <p:tags r:id="rId1"/>
            </p:custDataLst>
          </p:nvPr>
        </p:nvSpPr>
        <p:spPr>
          <a:xfrm>
            <a:off x="808038" y="1893888"/>
            <a:ext cx="2097087" cy="157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南乡子</a:t>
            </a:r>
            <a:r>
              <a:rPr lang="en-US" altLang="zh-CN" sz="2800" b="1" ker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sz="2800" b="1" ker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登京口北固亭有怀</a:t>
            </a:r>
            <a:endParaRPr sz="2800" b="1" ker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683" name="左大括号 6"/>
          <p:cNvSpPr/>
          <p:nvPr>
            <p:custDataLst>
              <p:tags r:id="rId2"/>
            </p:custDataLst>
          </p:nvPr>
        </p:nvSpPr>
        <p:spPr>
          <a:xfrm>
            <a:off x="2803525" y="703262"/>
            <a:ext cx="280988" cy="3875088"/>
          </a:xfrm>
          <a:prstGeom prst="leftBrace">
            <a:avLst>
              <a:gd name="adj1" fmla="val 50439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/>
            <a:endParaRPr kern="0">
              <a:solidFill>
                <a:prstClr val="black"/>
              </a:solidFill>
            </a:endParaRPr>
          </a:p>
        </p:txBody>
      </p:sp>
      <p:sp>
        <p:nvSpPr>
          <p:cNvPr id="71684" name="矩形 42"/>
          <p:cNvSpPr/>
          <p:nvPr>
            <p:custDataLst>
              <p:tags r:id="rId3"/>
            </p:custDataLst>
          </p:nvPr>
        </p:nvSpPr>
        <p:spPr>
          <a:xfrm>
            <a:off x="2952750" y="1422400"/>
            <a:ext cx="1004888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上阕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85" name="矩形 42"/>
          <p:cNvSpPr/>
          <p:nvPr>
            <p:custDataLst>
              <p:tags r:id="rId4"/>
            </p:custDataLst>
          </p:nvPr>
        </p:nvSpPr>
        <p:spPr>
          <a:xfrm>
            <a:off x="4059238" y="503238"/>
            <a:ext cx="1381125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望神州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86" name="矩形 42"/>
          <p:cNvSpPr/>
          <p:nvPr>
            <p:custDataLst>
              <p:tags r:id="rId5"/>
            </p:custDataLst>
          </p:nvPr>
        </p:nvSpPr>
        <p:spPr>
          <a:xfrm>
            <a:off x="5545138" y="503238"/>
            <a:ext cx="1382712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北固楼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87" name="矩形 42"/>
          <p:cNvSpPr/>
          <p:nvPr>
            <p:custDataLst>
              <p:tags r:id="rId6"/>
            </p:custDataLst>
          </p:nvPr>
        </p:nvSpPr>
        <p:spPr>
          <a:xfrm>
            <a:off x="4059238" y="1679575"/>
            <a:ext cx="1381125" cy="54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千古事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88" name="矩形 42"/>
          <p:cNvSpPr/>
          <p:nvPr>
            <p:custDataLst>
              <p:tags r:id="rId7"/>
            </p:custDataLst>
          </p:nvPr>
        </p:nvSpPr>
        <p:spPr>
          <a:xfrm>
            <a:off x="5545138" y="1679575"/>
            <a:ext cx="1382712" cy="54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长江流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89" name="左大括号 12"/>
          <p:cNvSpPr/>
          <p:nvPr>
            <p:custDataLst>
              <p:tags r:id="rId8"/>
            </p:custDataLst>
          </p:nvPr>
        </p:nvSpPr>
        <p:spPr>
          <a:xfrm>
            <a:off x="3843338" y="641350"/>
            <a:ext cx="280988" cy="2035175"/>
          </a:xfrm>
          <a:prstGeom prst="leftBrace">
            <a:avLst>
              <a:gd name="adj1" fmla="val 50466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/>
            <a:endParaRPr kern="0">
              <a:solidFill>
                <a:prstClr val="black"/>
              </a:solidFill>
            </a:endParaRPr>
          </a:p>
        </p:txBody>
      </p:sp>
      <p:sp>
        <p:nvSpPr>
          <p:cNvPr id="71690" name="矩形 42"/>
          <p:cNvSpPr/>
          <p:nvPr>
            <p:custDataLst>
              <p:tags r:id="rId9"/>
            </p:custDataLst>
          </p:nvPr>
        </p:nvSpPr>
        <p:spPr>
          <a:xfrm>
            <a:off x="2979738" y="3290888"/>
            <a:ext cx="1003300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下阕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91" name="矩形 42"/>
          <p:cNvSpPr/>
          <p:nvPr>
            <p:custDataLst>
              <p:tags r:id="rId10"/>
            </p:custDataLst>
          </p:nvPr>
        </p:nvSpPr>
        <p:spPr>
          <a:xfrm>
            <a:off x="4059238" y="2800350"/>
            <a:ext cx="1381125" cy="54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万兜鍪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92" name="矩形 42"/>
          <p:cNvSpPr/>
          <p:nvPr>
            <p:custDataLst>
              <p:tags r:id="rId11"/>
            </p:custDataLst>
          </p:nvPr>
        </p:nvSpPr>
        <p:spPr>
          <a:xfrm>
            <a:off x="5302250" y="2800350"/>
            <a:ext cx="1382713" cy="54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战未休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93" name="矩形 42"/>
          <p:cNvSpPr/>
          <p:nvPr>
            <p:custDataLst>
              <p:tags r:id="rId12"/>
            </p:custDataLst>
          </p:nvPr>
        </p:nvSpPr>
        <p:spPr>
          <a:xfrm>
            <a:off x="4059238" y="3389313"/>
            <a:ext cx="1381125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谁敌手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94" name="矩形 42"/>
          <p:cNvSpPr/>
          <p:nvPr>
            <p:custDataLst>
              <p:tags r:id="rId13"/>
            </p:custDataLst>
          </p:nvPr>
        </p:nvSpPr>
        <p:spPr>
          <a:xfrm>
            <a:off x="5302250" y="3389313"/>
            <a:ext cx="1382713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孙仲谋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695" name="左大括号 18"/>
          <p:cNvSpPr/>
          <p:nvPr>
            <p:custDataLst>
              <p:tags r:id="rId14"/>
            </p:custDataLst>
          </p:nvPr>
        </p:nvSpPr>
        <p:spPr>
          <a:xfrm>
            <a:off x="3843338" y="2814638"/>
            <a:ext cx="280988" cy="1812925"/>
          </a:xfrm>
          <a:prstGeom prst="leftBrace">
            <a:avLst>
              <a:gd name="adj1" fmla="val 50451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/>
            <a:endParaRPr kern="0">
              <a:solidFill>
                <a:prstClr val="black"/>
              </a:solidFill>
            </a:endParaRPr>
          </a:p>
        </p:txBody>
      </p:sp>
      <p:sp>
        <p:nvSpPr>
          <p:cNvPr id="71696" name="左大括号 19"/>
          <p:cNvSpPr/>
          <p:nvPr>
            <p:custDataLst>
              <p:tags r:id="rId15"/>
            </p:custDataLst>
          </p:nvPr>
        </p:nvSpPr>
        <p:spPr>
          <a:xfrm rot="10800000">
            <a:off x="7032625" y="641350"/>
            <a:ext cx="280988" cy="3986212"/>
          </a:xfrm>
          <a:prstGeom prst="leftBrace">
            <a:avLst>
              <a:gd name="adj1" fmla="val 50441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/>
            <a:endParaRPr kern="0">
              <a:solidFill>
                <a:prstClr val="black"/>
              </a:solidFill>
            </a:endParaRPr>
          </a:p>
        </p:txBody>
      </p:sp>
      <p:sp>
        <p:nvSpPr>
          <p:cNvPr id="71697" name="TextBox 7"/>
          <p:cNvSpPr/>
          <p:nvPr>
            <p:custDataLst>
              <p:tags r:id="rId16"/>
            </p:custDataLst>
          </p:nvPr>
        </p:nvSpPr>
        <p:spPr>
          <a:xfrm>
            <a:off x="7534275" y="1055688"/>
            <a:ext cx="1150938" cy="31702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vert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为国效力的信念</a:t>
            </a:r>
            <a:endParaRPr lang="en-US" altLang="zh-CN" sz="2800" b="1" ker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报国无门的感慨</a:t>
            </a:r>
            <a:endParaRPr sz="2800" b="1" ker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698" name="圆角矩形 2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69862" y="422275"/>
            <a:ext cx="700088" cy="2033588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结构梳理</a:t>
            </a:r>
            <a:endParaRPr sz="3200" b="1" kern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1699" name="矩形 42"/>
          <p:cNvSpPr/>
          <p:nvPr>
            <p:custDataLst>
              <p:tags r:id="rId18"/>
            </p:custDataLst>
          </p:nvPr>
        </p:nvSpPr>
        <p:spPr>
          <a:xfrm>
            <a:off x="4081463" y="1077913"/>
            <a:ext cx="3032125" cy="539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一问一答</a:t>
            </a:r>
            <a:r>
              <a:rPr lang="en-US" altLang="zh-CN"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00" name="矩形 42"/>
          <p:cNvSpPr/>
          <p:nvPr>
            <p:custDataLst>
              <p:tags r:id="rId19"/>
            </p:custDataLst>
          </p:nvPr>
        </p:nvSpPr>
        <p:spPr>
          <a:xfrm>
            <a:off x="4081463" y="2211388"/>
            <a:ext cx="3032125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二问二答</a:t>
            </a:r>
            <a:r>
              <a:rPr lang="en-US" altLang="zh-CN"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叹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01" name="矩形 42"/>
          <p:cNvSpPr/>
          <p:nvPr>
            <p:custDataLst>
              <p:tags r:id="rId20"/>
            </p:custDataLst>
          </p:nvPr>
        </p:nvSpPr>
        <p:spPr>
          <a:xfrm>
            <a:off x="4081463" y="4054475"/>
            <a:ext cx="1828800" cy="54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三问三答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02" name="左大括号 24"/>
          <p:cNvSpPr/>
          <p:nvPr>
            <p:custDataLst>
              <p:tags r:id="rId21"/>
            </p:custDataLst>
          </p:nvPr>
        </p:nvSpPr>
        <p:spPr>
          <a:xfrm rot="10800000">
            <a:off x="6392862" y="2814638"/>
            <a:ext cx="280988" cy="1812925"/>
          </a:xfrm>
          <a:prstGeom prst="leftBrace">
            <a:avLst>
              <a:gd name="adj1" fmla="val 50451"/>
              <a:gd name="adj2" fmla="val 50000"/>
            </a:avLst>
          </a:prstGeom>
          <a:noFill/>
          <a:ln w="31750">
            <a:solidFill>
              <a:schemeClr val="tx1"/>
            </a:solidFill>
            <a:round/>
          </a:ln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/>
            <a:endParaRPr kern="0">
              <a:solidFill>
                <a:prstClr val="black"/>
              </a:solidFill>
            </a:endParaRPr>
          </a:p>
        </p:txBody>
      </p:sp>
      <p:sp>
        <p:nvSpPr>
          <p:cNvPr id="71703" name="矩形 42"/>
          <p:cNvSpPr/>
          <p:nvPr>
            <p:custDataLst>
              <p:tags r:id="rId22"/>
            </p:custDataLst>
          </p:nvPr>
        </p:nvSpPr>
        <p:spPr>
          <a:xfrm>
            <a:off x="6619875" y="3424238"/>
            <a:ext cx="700088" cy="54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</a:t>
            </a:r>
            <a:endParaRPr sz="28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2" dur="500" fill="hold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7" dur="500" fill="hold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2" dur="500" fill="hold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7" dur="500" fill="hold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2" dur="500" fill="hold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7" dur="500" fill="hold"/>
                                        <p:tgtEl>
                                          <p:spTgt spid="7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42" dur="500" fill="hold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47" dur="500" fill="hold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2" dur="500" fill="hold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7" dur="500" fill="hold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62" dur="500" fill="hold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67" dur="500" fill="hold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2" dur="500" fill="hold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7" dur="500" fill="hold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82" dur="500" fill="hold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87" dur="500" fill="hold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92" dur="500" fill="hold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97" dur="500" fill="hold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02" dur="500" fill="hold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07" dur="500" fill="hold"/>
                                        <p:tgtEl>
                                          <p:spTgt spid="7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animBg="1"/>
      <p:bldP spid="71684" grpId="0"/>
      <p:bldP spid="71685" grpId="0"/>
      <p:bldP spid="71686" grpId="0"/>
      <p:bldP spid="71687" grpId="0"/>
      <p:bldP spid="71688" grpId="0"/>
      <p:bldP spid="71689" grpId="0" animBg="1"/>
      <p:bldP spid="71690" grpId="0"/>
      <p:bldP spid="71691" grpId="0"/>
      <p:bldP spid="71692" grpId="0"/>
      <p:bldP spid="71693" grpId="0"/>
      <p:bldP spid="71694" grpId="0"/>
      <p:bldP spid="71695" grpId="0" animBg="1"/>
      <p:bldP spid="71696" grpId="0" animBg="1"/>
      <p:bldP spid="71697" grpId="0"/>
      <p:bldP spid="71699" grpId="0"/>
      <p:bldP spid="71700" grpId="0"/>
      <p:bldP spid="71701" grpId="0"/>
      <p:bldP spid="71702" grpId="0" animBg="1"/>
      <p:bldP spid="717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矩形 4"/>
          <p:cNvSpPr/>
          <p:nvPr>
            <p:custDataLst>
              <p:tags r:id="rId1"/>
            </p:custDataLst>
          </p:nvPr>
        </p:nvSpPr>
        <p:spPr>
          <a:xfrm>
            <a:off x="971600" y="1018982"/>
            <a:ext cx="7680325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5000"/>
              </a:lnSpc>
            </a:pP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这首词借古讽今，通过对古代英雄人物的歌颂，含蓄地讽刺了南宋统治集团的昏庸和软弱无能，表达了作者对苟且偷安的南宋朝廷的不满，流露出他强烈的爱国之情和报国无门的无限感慨。</a:t>
            </a:r>
            <a:endParaRPr sz="3200" b="1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707" name="圆角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9700" y="434975"/>
            <a:ext cx="774700" cy="1912938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 dirty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主旨概括</a:t>
            </a:r>
            <a:endParaRPr sz="3200" b="1" kern="0" dirty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4"/>
          <p:cNvSpPr/>
          <p:nvPr>
            <p:custDataLst>
              <p:tags r:id="rId1"/>
            </p:custDataLst>
          </p:nvPr>
        </p:nvSpPr>
        <p:spPr>
          <a:xfrm>
            <a:off x="1001712" y="774700"/>
            <a:ext cx="7459662" cy="3635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Times New Roman" panose="02020603050405020304" pitchFamily="18" charset="0"/>
              <a:buAutoNum type="arabicPeriod"/>
            </a:pP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了解有关辛弃疾的文学常识，积累名句。</a:t>
            </a:r>
            <a:r>
              <a:rPr sz="32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（重点）</a:t>
            </a:r>
            <a:endParaRPr lang="en-US" altLang="zh-CN" sz="3200" b="1" kern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Times New Roman" panose="02020603050405020304" pitchFamily="18" charset="0"/>
              <a:buAutoNum type="arabicPeriod"/>
            </a:pP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体会本词熔经铸史、借古讽今的写作特点。</a:t>
            </a:r>
            <a:r>
              <a:rPr sz="32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（难点）</a:t>
            </a:r>
            <a:endParaRPr lang="en-US" altLang="zh-CN" sz="3200" b="1" kern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Times New Roman" panose="02020603050405020304" pitchFamily="18" charset="0"/>
              <a:buAutoNum type="arabicPeriod"/>
            </a:pPr>
            <a:r>
              <a:rPr sz="32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体味作者的思想感情，培养爱国之情。</a:t>
            </a:r>
            <a:r>
              <a:rPr sz="32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（重点）</a:t>
            </a:r>
            <a:endParaRPr lang="en-US" altLang="zh-CN" sz="3200" b="1" kern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323" name="圆角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9700" y="433388"/>
            <a:ext cx="749300" cy="2132012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 dirty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学习目标</a:t>
            </a:r>
            <a:endParaRPr sz="3200" b="1" kern="0" dirty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5"/>
          <p:cNvSpPr/>
          <p:nvPr>
            <p:custDataLst>
              <p:tags r:id="rId1"/>
            </p:custDataLst>
          </p:nvPr>
        </p:nvSpPr>
        <p:spPr>
          <a:xfrm>
            <a:off x="833438" y="595313"/>
            <a:ext cx="7832725" cy="401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  <a:buClr>
                <a:srgbClr val="1F497D"/>
              </a:buClr>
              <a:buSzPct val="70000"/>
              <a:buFont typeface="Wingdings" panose="05000000000000000000"/>
              <a:buNone/>
            </a:pPr>
            <a:r>
              <a:rPr sz="27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辛弃疾在宋宁宗嘉泰三年（</a:t>
            </a:r>
            <a:r>
              <a:rPr lang="en-US" altLang="zh-CN" sz="27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1203</a:t>
            </a:r>
            <a:r>
              <a:rPr sz="27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）旧历六月被起用为绍兴知府兼浙东安抚使后不久，即第二年的阳春三月，改派到镇江去做知府。这首词就写于开禧元年（</a:t>
            </a:r>
            <a:r>
              <a:rPr lang="en-US" altLang="zh-CN" sz="27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1205</a:t>
            </a:r>
            <a:r>
              <a:rPr sz="27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作者在镇江知府任上。镇江，又名京口，在历史上曾是英雄用武和建功立业之地，此时成了南宋朝廷抵御金兵南下的江防前线。作为守令，每当他登临京口北固亭，总是触景生情，不胜感慨，于是创作了这首怀古述志的著名词章。</a:t>
            </a:r>
            <a:endParaRPr sz="2700" b="1" kern="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347" name="圆角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038" y="434975"/>
            <a:ext cx="700088" cy="2022475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 dirty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背景链接</a:t>
            </a:r>
            <a:endParaRPr sz="3200" b="1" kern="0" dirty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base"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tsTypes="">
                                      <p:cBhvr additive="base"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 additive="base">
                                        <p:cTn id="9" dur="1000" fill="hold"/>
                                        <p:tgtEl>
                                          <p:spTgt spid="57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2" descr="图片包含 雪花, 户外, 自然, 男士已生成极高可信度的说明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8371" name="矩形 4"/>
          <p:cNvSpPr/>
          <p:nvPr>
            <p:custDataLst>
              <p:tags r:id="rId3"/>
            </p:custDataLst>
          </p:nvPr>
        </p:nvSpPr>
        <p:spPr>
          <a:xfrm>
            <a:off x="395288" y="931863"/>
            <a:ext cx="8353425" cy="354171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10000"/>
              </a:lnSpc>
            </a:pPr>
            <a:r>
              <a:rPr sz="2800" b="1" kern="0">
                <a:solidFill>
                  <a:prstClr val="black"/>
                </a:solidFill>
                <a:sym typeface="宋体" panose="02010600030101010101" pitchFamily="2" charset="-122"/>
              </a:rPr>
              <a:t>南乡子</a:t>
            </a:r>
            <a:r>
              <a:rPr lang="en-US" altLang="zh-CN" sz="2800" b="1" kern="0">
                <a:solidFill>
                  <a:prstClr val="black"/>
                </a:solidFill>
                <a:sym typeface="宋体" panose="02010600030101010101" pitchFamily="2" charset="-122"/>
              </a:rPr>
              <a:t>·</a:t>
            </a:r>
            <a:r>
              <a:rPr sz="2800" b="1" kern="0">
                <a:solidFill>
                  <a:prstClr val="black"/>
                </a:solidFill>
                <a:sym typeface="宋体" panose="02010600030101010101" pitchFamily="2" charset="-122"/>
              </a:rPr>
              <a:t>登京口北固亭有怀</a:t>
            </a:r>
            <a:endParaRPr lang="en-US" altLang="zh-CN" sz="2800" b="1" kern="0">
              <a:solidFill>
                <a:prstClr val="black"/>
              </a:solidFill>
              <a:sym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sz="2800" b="1" kern="0">
                <a:solidFill>
                  <a:prstClr val="black"/>
                </a:solidFill>
                <a:sym typeface="宋体" panose="02010600030101010101" pitchFamily="2" charset="-122"/>
              </a:rPr>
              <a:t>辛弃疾</a:t>
            </a:r>
            <a:endParaRPr lang="en-US" altLang="zh-CN" sz="2800" b="1" kern="0">
              <a:solidFill>
                <a:prstClr val="black"/>
              </a:solidFill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800" b="1" kern="0">
                <a:solidFill>
                  <a:prstClr val="black"/>
                </a:solidFill>
                <a:sym typeface="宋体" panose="02010600030101010101" pitchFamily="2" charset="-122"/>
              </a:rPr>
              <a:t>    何处望神州？满眼风光北固楼。千古兴亡多少事？悠悠。不尽长江滚滚流。</a:t>
            </a:r>
            <a:endParaRPr lang="en-US" altLang="zh-CN" sz="2800" b="1" kern="0">
              <a:solidFill>
                <a:prstClr val="black"/>
              </a:solidFill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0">
                <a:solidFill>
                  <a:prstClr val="black"/>
                </a:solidFill>
                <a:sym typeface="宋体" panose="02010600030101010101" pitchFamily="2" charset="-122"/>
              </a:rPr>
              <a:t>    </a:t>
            </a:r>
            <a:r>
              <a:rPr sz="2800" b="1" kern="0">
                <a:solidFill>
                  <a:prstClr val="black"/>
                </a:solidFill>
                <a:sym typeface="宋体" panose="02010600030101010101" pitchFamily="2" charset="-122"/>
              </a:rPr>
              <a:t>年少万兜鍪，坐断东南战未休。天下英雄谁敌手？曹刘。生子当如孙仲谋。</a:t>
            </a:r>
            <a:endParaRPr sz="2800" b="1" kern="0">
              <a:solidFill>
                <a:prstClr val="black"/>
              </a:solidFill>
              <a:sym typeface="宋体" panose="02010600030101010101" pitchFamily="2" charset="-122"/>
            </a:endParaRPr>
          </a:p>
        </p:txBody>
      </p:sp>
      <p:cxnSp>
        <p:nvCxnSpPr>
          <p:cNvPr id="58372" name="直接连接符 5"/>
          <p:cNvCxnSpPr/>
          <p:nvPr>
            <p:custDataLst>
              <p:tags r:id="rId4"/>
            </p:custDataLst>
          </p:nvPr>
        </p:nvCxnSpPr>
        <p:spPr>
          <a:xfrm flipH="1">
            <a:off x="2185988" y="2041525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sp>
        <p:nvSpPr>
          <p:cNvPr id="58373" name="文本框 6"/>
          <p:cNvSpPr/>
          <p:nvPr>
            <p:custDataLst>
              <p:tags r:id="rId5"/>
            </p:custDataLst>
          </p:nvPr>
        </p:nvSpPr>
        <p:spPr>
          <a:xfrm>
            <a:off x="2814638" y="2922588"/>
            <a:ext cx="1168400" cy="492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0" hangingPunct="0"/>
            <a:r>
              <a:rPr lang="en-US" altLang="zh-CN" sz="2600" b="1" kern="0">
                <a:solidFill>
                  <a:srgbClr val="0000FF"/>
                </a:solidFill>
                <a:latin typeface="宋体" panose="02010600030101010101" pitchFamily="2" charset="-122"/>
              </a:rPr>
              <a:t>móu</a:t>
            </a:r>
            <a:endParaRPr sz="2600" b="1" kern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58374" name="直接连接符 23"/>
          <p:cNvCxnSpPr/>
          <p:nvPr>
            <p:custDataLst>
              <p:tags r:id="rId6"/>
            </p:custDataLst>
          </p:nvPr>
        </p:nvCxnSpPr>
        <p:spPr>
          <a:xfrm flipH="1">
            <a:off x="5969000" y="2041525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75" name="直接连接符 24"/>
          <p:cNvCxnSpPr/>
          <p:nvPr>
            <p:custDataLst>
              <p:tags r:id="rId7"/>
            </p:custDataLst>
          </p:nvPr>
        </p:nvCxnSpPr>
        <p:spPr>
          <a:xfrm flipH="1">
            <a:off x="1790700" y="2695575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76" name="直接连接符 25"/>
          <p:cNvCxnSpPr/>
          <p:nvPr>
            <p:custDataLst>
              <p:tags r:id="rId8"/>
            </p:custDataLst>
          </p:nvPr>
        </p:nvCxnSpPr>
        <p:spPr>
          <a:xfrm flipH="1">
            <a:off x="6975475" y="2695575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77" name="直接连接符 26"/>
          <p:cNvCxnSpPr/>
          <p:nvPr>
            <p:custDataLst>
              <p:tags r:id="rId9"/>
            </p:custDataLst>
          </p:nvPr>
        </p:nvCxnSpPr>
        <p:spPr>
          <a:xfrm flipH="1">
            <a:off x="2146300" y="3327400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78" name="直接连接符 27"/>
          <p:cNvCxnSpPr/>
          <p:nvPr>
            <p:custDataLst>
              <p:tags r:id="rId10"/>
            </p:custDataLst>
          </p:nvPr>
        </p:nvCxnSpPr>
        <p:spPr>
          <a:xfrm flipH="1">
            <a:off x="5969000" y="3327400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79" name="直接连接符 28"/>
          <p:cNvCxnSpPr/>
          <p:nvPr>
            <p:custDataLst>
              <p:tags r:id="rId11"/>
            </p:custDataLst>
          </p:nvPr>
        </p:nvCxnSpPr>
        <p:spPr>
          <a:xfrm flipH="1">
            <a:off x="1790700" y="3976688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80" name="直接连接符 29"/>
          <p:cNvCxnSpPr/>
          <p:nvPr>
            <p:custDataLst>
              <p:tags r:id="rId12"/>
            </p:custDataLst>
          </p:nvPr>
        </p:nvCxnSpPr>
        <p:spPr>
          <a:xfrm flipH="1">
            <a:off x="6015038" y="3976688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58381" name="直接连接符 30"/>
          <p:cNvCxnSpPr/>
          <p:nvPr>
            <p:custDataLst>
              <p:tags r:id="rId13"/>
            </p:custDataLst>
          </p:nvPr>
        </p:nvCxnSpPr>
        <p:spPr>
          <a:xfrm flipH="1">
            <a:off x="6975475" y="3976688"/>
            <a:ext cx="128588" cy="433388"/>
          </a:xfrm>
          <a:prstGeom prst="line">
            <a:avLst/>
          </a:prstGeom>
          <a:noFill/>
          <a:ln w="25400">
            <a:solidFill>
              <a:srgbClr val="F79646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sp>
        <p:nvSpPr>
          <p:cNvPr id="58382" name="圆角矩形 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39700" y="312738"/>
            <a:ext cx="828675" cy="2020888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诗词朗诵</a:t>
            </a:r>
            <a:endParaRPr sz="3200" b="1" kern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1" dur="500" fill="hold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6" dur="500" fill="hold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1" dur="500" fill="hold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6" dur="500" fill="hold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1" dur="500" fill="hold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36" dur="500" fill="hold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41" dur="500" fill="hold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46" dur="500" fill="hold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1" dur="500" fill="hold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圆角矩形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3512" y="438150"/>
            <a:ext cx="735012" cy="2001838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</a14:hiddenLine>
            </a:ext>
          </a:extLst>
        </p:spPr>
        <p:txBody>
          <a:bodyPr vert="vert" lIns="91438" tIns="45719" rIns="91438" bIns="45719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sz="3200" b="1" kern="0">
                <a:solidFill>
                  <a:srgbClr val="E46C0A"/>
                </a:solidFill>
                <a:latin typeface="Franklin Gothic Medium" panose="020B06030201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诗词讲解</a:t>
            </a:r>
            <a:endParaRPr sz="3200" b="1" kern="0">
              <a:solidFill>
                <a:srgbClr val="E46C0A"/>
              </a:solidFill>
              <a:latin typeface="Franklin Gothic Medium" panose="020B06030201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9395" name="矩形 5"/>
          <p:cNvSpPr/>
          <p:nvPr>
            <p:custDataLst>
              <p:tags r:id="rId2"/>
            </p:custDataLst>
          </p:nvPr>
        </p:nvSpPr>
        <p:spPr>
          <a:xfrm>
            <a:off x="865188" y="1339850"/>
            <a:ext cx="7739062" cy="1058862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何处望神州？满眼风光北固楼。千古兴亡多少事？悠悠。不尽长江滚滚流。</a:t>
            </a:r>
            <a:endParaRPr lang="en-US" altLang="zh-CN" sz="28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9396" name="矩形 6"/>
          <p:cNvSpPr/>
          <p:nvPr>
            <p:custDataLst>
              <p:tags r:id="rId3"/>
            </p:custDataLst>
          </p:nvPr>
        </p:nvSpPr>
        <p:spPr>
          <a:xfrm>
            <a:off x="2595563" y="1304925"/>
            <a:ext cx="1014413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神州</a:t>
            </a:r>
            <a:endParaRPr lang="en-US" altLang="zh-CN" sz="2800" b="1" kern="0">
              <a:solidFill>
                <a:srgbClr val="FF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9397" name="对话气泡: 圆角矩形 9"/>
          <p:cNvSpPr/>
          <p:nvPr>
            <p:custDataLst>
              <p:tags r:id="rId4"/>
            </p:custDataLst>
          </p:nvPr>
        </p:nvSpPr>
        <p:spPr>
          <a:xfrm>
            <a:off x="2898775" y="684212"/>
            <a:ext cx="1949450" cy="541338"/>
          </a:xfrm>
          <a:prstGeom prst="wedgeRoundRectCallout">
            <a:avLst>
              <a:gd name="adj1" fmla="val -33963"/>
              <a:gd name="adj2" fmla="val 81843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>
            <a:solidFill>
              <a:srgbClr val="46AAC5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中原地区。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9398" name="矩形 10"/>
          <p:cNvSpPr/>
          <p:nvPr>
            <p:custDataLst>
              <p:tags r:id="rId5"/>
            </p:custDataLst>
          </p:nvPr>
        </p:nvSpPr>
        <p:spPr>
          <a:xfrm>
            <a:off x="7237413" y="1304925"/>
            <a:ext cx="1014413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兴亡</a:t>
            </a:r>
            <a:endParaRPr lang="en-US" altLang="zh-CN" sz="2800" b="1" kern="0">
              <a:solidFill>
                <a:srgbClr val="FF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9399" name="对话气泡: 圆角矩形 11"/>
          <p:cNvSpPr/>
          <p:nvPr>
            <p:custDataLst>
              <p:tags r:id="rId6"/>
            </p:custDataLst>
          </p:nvPr>
        </p:nvSpPr>
        <p:spPr>
          <a:xfrm>
            <a:off x="5046662" y="668338"/>
            <a:ext cx="3641725" cy="573088"/>
          </a:xfrm>
          <a:prstGeom prst="wedgeRoundRectCallout">
            <a:avLst>
              <a:gd name="adj1" fmla="val 26431"/>
              <a:gd name="adj2" fmla="val 82722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>
            <a:solidFill>
              <a:srgbClr val="46AAC5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国家兴衰，朝代更替。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9400" name="矩形 5"/>
          <p:cNvSpPr/>
          <p:nvPr>
            <p:custDataLst>
              <p:tags r:id="rId7"/>
            </p:custDataLst>
          </p:nvPr>
        </p:nvSpPr>
        <p:spPr>
          <a:xfrm>
            <a:off x="865188" y="2570163"/>
            <a:ext cx="7823200" cy="2092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什么地方可以看见中原呢？在北固楼上，满眼都是美好的风光。从古到今，有多少国家兴亡大事呢？不知道，年代太久远了。往事连绵不断，如同没有尽头的长江水滚滚地奔流不息。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2" dur="500" fill="hold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17" dur="500" fill="hold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2" dur="500" fill="hold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7" dur="500" fill="hold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7" grpId="0" animBg="1"/>
      <p:bldP spid="59398" grpId="0"/>
      <p:bldP spid="59399" grpId="0" animBg="1"/>
      <p:bldP spid="594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1"/>
          <p:cNvSpPr/>
          <p:nvPr>
            <p:custDataLst>
              <p:tags r:id="rId1"/>
            </p:custDataLst>
          </p:nvPr>
        </p:nvSpPr>
        <p:spPr>
          <a:xfrm>
            <a:off x="544512" y="1779588"/>
            <a:ext cx="8067675" cy="1057275"/>
          </a:xfrm>
          <a:prstGeom prst="rect">
            <a:avLst/>
          </a:prstGeom>
          <a:noFill/>
          <a:ln cap="flat">
            <a:noFill/>
            <a:prstDash val="solid"/>
            <a:bevel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年少万兜鍪，坐断东南战未休。天下英雄谁敌手？曹刘。生子当如孙仲谋。</a:t>
            </a:r>
            <a:endParaRPr lang="en-US" altLang="zh-CN" sz="28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0419" name="矩形 2"/>
          <p:cNvSpPr/>
          <p:nvPr>
            <p:custDataLst>
              <p:tags r:id="rId2"/>
            </p:custDataLst>
          </p:nvPr>
        </p:nvSpPr>
        <p:spPr>
          <a:xfrm>
            <a:off x="1144588" y="1744663"/>
            <a:ext cx="2203450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年少万兜鍪</a:t>
            </a:r>
            <a:endParaRPr lang="en-US" altLang="zh-CN" sz="2800" b="1" kern="0">
              <a:solidFill>
                <a:srgbClr val="FF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0420" name="对话气泡: 圆角矩形 3"/>
          <p:cNvSpPr/>
          <p:nvPr>
            <p:custDataLst>
              <p:tags r:id="rId3"/>
            </p:custDataLst>
          </p:nvPr>
        </p:nvSpPr>
        <p:spPr>
          <a:xfrm>
            <a:off x="438150" y="631825"/>
            <a:ext cx="3376612" cy="981075"/>
          </a:xfrm>
          <a:prstGeom prst="wedgeRoundRectCallout">
            <a:avLst>
              <a:gd name="adj1" fmla="val -2935"/>
              <a:gd name="adj2" fmla="val 74514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>
            <a:solidFill>
              <a:srgbClr val="46AAC5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指孙权年轻时就统率千军万马。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0421" name="矩形 4"/>
          <p:cNvSpPr/>
          <p:nvPr>
            <p:custDataLst>
              <p:tags r:id="rId4"/>
            </p:custDataLst>
          </p:nvPr>
        </p:nvSpPr>
        <p:spPr>
          <a:xfrm>
            <a:off x="3300413" y="1744663"/>
            <a:ext cx="1101725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坐断</a:t>
            </a:r>
            <a:endParaRPr lang="en-US" altLang="zh-CN" sz="2800" b="1" kern="0">
              <a:solidFill>
                <a:srgbClr val="FF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0422" name="对话气泡: 圆角矩形 5"/>
          <p:cNvSpPr/>
          <p:nvPr>
            <p:custDataLst>
              <p:tags r:id="rId5"/>
            </p:custDataLst>
          </p:nvPr>
        </p:nvSpPr>
        <p:spPr>
          <a:xfrm>
            <a:off x="803275" y="3254375"/>
            <a:ext cx="7550150" cy="1243012"/>
          </a:xfrm>
          <a:prstGeom prst="wedgeRoundRectCallout">
            <a:avLst>
              <a:gd name="adj1" fmla="val -11148"/>
              <a:gd name="adj2" fmla="val -86861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>
            <a:solidFill>
              <a:srgbClr val="46AAC5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曹操率大军南下，见孙权的军队军容整肃，感叹道：“生子当如孙仲谋”。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0423" name="矩形 7"/>
          <p:cNvSpPr/>
          <p:nvPr>
            <p:custDataLst>
              <p:tags r:id="rId6"/>
            </p:custDataLst>
          </p:nvPr>
        </p:nvSpPr>
        <p:spPr>
          <a:xfrm>
            <a:off x="2189163" y="2257425"/>
            <a:ext cx="2974975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  <a:spcBef>
                <a:spcPts val="600"/>
              </a:spcBef>
              <a:buClr>
                <a:srgbClr val="1F497D"/>
              </a:buClr>
              <a:buSzPct val="70000"/>
            </a:pPr>
            <a:r>
              <a:rPr sz="2800" b="1" kern="0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生子当如孙仲谋</a:t>
            </a:r>
            <a:endParaRPr lang="en-US" altLang="zh-CN" sz="2800" b="1" kern="0">
              <a:solidFill>
                <a:srgbClr val="FF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0424" name="对话气泡: 圆角矩形 11"/>
          <p:cNvSpPr/>
          <p:nvPr>
            <p:custDataLst>
              <p:tags r:id="rId7"/>
            </p:custDataLst>
          </p:nvPr>
        </p:nvSpPr>
        <p:spPr>
          <a:xfrm>
            <a:off x="4124325" y="1089025"/>
            <a:ext cx="1204912" cy="492125"/>
          </a:xfrm>
          <a:prstGeom prst="wedgeRoundRectCallout">
            <a:avLst>
              <a:gd name="adj1" fmla="val -47102"/>
              <a:gd name="adj2" fmla="val 103815"/>
              <a:gd name="adj3" fmla="val 16667"/>
            </a:avLst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>
            <a:solidFill>
              <a:srgbClr val="46AAC5"/>
            </a:solidFill>
            <a:bevel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占据。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7" dur="500" fill="hold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17" dur="500" fill="hold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22" dur="500" fill="hold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base">
                                        <p:cTn id="27" dur="500" fill="hold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base">
                                        <p:cTn id="32" dur="500" fill="hold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0" grpId="0" animBg="1"/>
      <p:bldP spid="60421" grpId="0"/>
      <p:bldP spid="60422" grpId="0" animBg="1"/>
      <p:bldP spid="60423" grpId="0"/>
      <p:bldP spid="604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52463" y="944563"/>
            <a:ext cx="7643813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800" b="1" kern="0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孙权在年轻时就统率千军万马，占据东南，坚持抗战，没有向敌人低头和屈服过。天下英雄谁是孙权的敌手呢？只有曹操和刘备而已。这样也就难怪曹操说：</a:t>
            </a:r>
            <a:r>
              <a:rPr lang="en-US" altLang="zh-CN" sz="2800" b="1" kern="0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sz="2800" b="1" kern="0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要是能有个孙权那样的儿子就好了！”</a:t>
            </a:r>
            <a:endParaRPr sz="2800" b="1" kern="0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矩形 1"/>
          <p:cNvSpPr/>
          <p:nvPr>
            <p:custDataLst>
              <p:tags r:id="rId1"/>
            </p:custDataLst>
          </p:nvPr>
        </p:nvSpPr>
        <p:spPr>
          <a:xfrm>
            <a:off x="444500" y="171450"/>
            <a:ext cx="2174875" cy="6413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</a:pPr>
            <a:r>
              <a:rPr sz="3200" b="1" ker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词中三问</a:t>
            </a:r>
            <a:endParaRPr sz="3200" b="1" ker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2467" name="矩形 2"/>
          <p:cNvSpPr/>
          <p:nvPr>
            <p:custDataLst>
              <p:tags r:id="rId2"/>
            </p:custDataLst>
          </p:nvPr>
        </p:nvSpPr>
        <p:spPr>
          <a:xfrm>
            <a:off x="2600325" y="923925"/>
            <a:ext cx="5233988" cy="5238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0" hangingPunct="0"/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何处望神州？满眼风光北固楼。</a:t>
            </a:r>
            <a:endParaRPr sz="2800" kern="0">
              <a:solidFill>
                <a:prstClr val="black"/>
              </a:solidFill>
              <a:sym typeface="宋体" panose="02010600030101010101" pitchFamily="2" charset="-122"/>
            </a:endParaRPr>
          </a:p>
        </p:txBody>
      </p:sp>
      <p:sp>
        <p:nvSpPr>
          <p:cNvPr id="62468" name="矩形 3"/>
          <p:cNvSpPr/>
          <p:nvPr>
            <p:custDataLst>
              <p:tags r:id="rId3"/>
            </p:custDataLst>
          </p:nvPr>
        </p:nvSpPr>
        <p:spPr>
          <a:xfrm>
            <a:off x="1368425" y="874713"/>
            <a:ext cx="1355725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</a:pPr>
            <a:r>
              <a:rPr sz="2800" b="1" ker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一问：</a:t>
            </a:r>
            <a:endParaRPr sz="2800" b="1" kern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2469" name="矩形 5"/>
          <p:cNvSpPr/>
          <p:nvPr>
            <p:custDataLst>
              <p:tags r:id="rId4"/>
            </p:custDataLst>
          </p:nvPr>
        </p:nvSpPr>
        <p:spPr>
          <a:xfrm>
            <a:off x="679450" y="1987550"/>
            <a:ext cx="7785100" cy="2608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此时南宋与金以淮河分界，辛弃疾站在长江之滨的北固楼上，翘首遥望江北金兵占领区，大有风景不再、山河变色之感。望神州何处？弦外之音是中原已非己有了！开篇这突如其来的呵天一问，真可惊天地，泣鬼神。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470" name="矩形 6"/>
          <p:cNvSpPr/>
          <p:nvPr>
            <p:custDataLst>
              <p:tags r:id="rId5"/>
            </p:custDataLst>
          </p:nvPr>
        </p:nvSpPr>
        <p:spPr>
          <a:xfrm>
            <a:off x="2619375" y="1454150"/>
            <a:ext cx="4494213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0" hangingPunct="0"/>
            <a:r>
              <a:rPr sz="2800" b="1" kern="0">
                <a:solidFill>
                  <a:srgbClr val="FF0000"/>
                </a:solidFill>
              </a:rPr>
              <a:t>中原大地呀，你沦落敌手！</a:t>
            </a:r>
            <a:endParaRPr sz="2800" b="1" kern="0">
              <a:solidFill>
                <a:srgbClr val="FF0000"/>
              </a:solidFill>
            </a:endParaRPr>
          </a:p>
        </p:txBody>
      </p:sp>
      <p:grpSp>
        <p:nvGrpSpPr>
          <p:cNvPr id="62471" name="组合 10"/>
          <p:cNvGrpSpPr/>
          <p:nvPr>
            <p:custDataLst>
              <p:tags r:id="rId6"/>
            </p:custDataLst>
          </p:nvPr>
        </p:nvGrpSpPr>
        <p:grpSpPr>
          <a:xfrm>
            <a:off x="7223125" y="1250950"/>
            <a:ext cx="1103312" cy="946150"/>
            <a:chOff x="7425809" y="1285755"/>
            <a:chExt cx="828587" cy="710387"/>
          </a:xfrm>
        </p:grpSpPr>
        <p:sp>
          <p:nvSpPr>
            <p:cNvPr id="62472" name="椭圆 9"/>
            <p:cNvSpPr/>
            <p:nvPr>
              <p:custDataLst>
                <p:tags r:id="rId7"/>
              </p:custDataLst>
            </p:nvPr>
          </p:nvSpPr>
          <p:spPr>
            <a:xfrm>
              <a:off x="7565298" y="1308402"/>
              <a:ext cx="549609" cy="550669"/>
            </a:xfrm>
            <a:prstGeom prst="ellipse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>
              <a:solidFill>
                <a:srgbClr val="46AAC5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 eaLnBrk="0" hangingPunct="0"/>
              <a:endParaRPr sz="2400" kern="0">
                <a:solidFill>
                  <a:srgbClr val="000000"/>
                </a:solidFill>
              </a:endParaRPr>
            </a:p>
          </p:txBody>
        </p:sp>
        <p:sp>
          <p:nvSpPr>
            <p:cNvPr id="62473" name="矩形 7"/>
            <p:cNvSpPr/>
            <p:nvPr>
              <p:custDataLst>
                <p:tags r:id="rId8"/>
              </p:custDataLst>
            </p:nvPr>
          </p:nvSpPr>
          <p:spPr>
            <a:xfrm>
              <a:off x="7425809" y="1285755"/>
              <a:ext cx="828587" cy="710387"/>
            </a:xfrm>
            <a:prstGeom prst="rect">
              <a:avLst/>
            </a:prstGeom>
            <a:noFill/>
            <a:ln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>
                <a:lnSpc>
                  <a:spcPct val="130000"/>
                </a:lnSpc>
              </a:pPr>
              <a:r>
                <a:rPr sz="3600" b="1" ker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宋体" panose="02010600030101010101" pitchFamily="2" charset="-122"/>
                </a:rPr>
                <a:t>悲</a:t>
              </a:r>
              <a:endParaRPr sz="360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9" dur="500" fill="hold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4" dur="500" fill="hold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8" dur="500" fill="hold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3" dur="500" fill="hold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0" dur="500" fill="hold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35" dur="500" fill="hold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/>
      <p:bldP spid="62468" grpId="0"/>
      <p:bldP spid="62469" grpId="0"/>
      <p:bldP spid="624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矩形 1"/>
          <p:cNvSpPr/>
          <p:nvPr>
            <p:custDataLst>
              <p:tags r:id="rId1"/>
            </p:custDataLst>
          </p:nvPr>
        </p:nvSpPr>
        <p:spPr>
          <a:xfrm>
            <a:off x="1698625" y="582613"/>
            <a:ext cx="6991350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30000"/>
              </a:lnSpc>
            </a:pPr>
            <a:r>
              <a:rPr sz="2800" b="1" kern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千古兴亡多少事？悠悠。不尽长江滚滚流。</a:t>
            </a:r>
            <a:endParaRPr sz="2800" b="1" kern="0">
              <a:solidFill>
                <a:prstClr val="black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3491" name="矩形 2"/>
          <p:cNvSpPr/>
          <p:nvPr>
            <p:custDataLst>
              <p:tags r:id="rId2"/>
            </p:custDataLst>
          </p:nvPr>
        </p:nvSpPr>
        <p:spPr>
          <a:xfrm>
            <a:off x="592138" y="585788"/>
            <a:ext cx="1355725" cy="5730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>
              <a:lnSpc>
                <a:spcPct val="130000"/>
              </a:lnSpc>
            </a:pPr>
            <a:r>
              <a:rPr sz="2800" b="1" ker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二问：</a:t>
            </a:r>
            <a:endParaRPr sz="2800" b="1" kern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3492" name="矩形 4"/>
          <p:cNvSpPr/>
          <p:nvPr>
            <p:custDataLst>
              <p:tags r:id="rId3"/>
            </p:custDataLst>
          </p:nvPr>
        </p:nvSpPr>
        <p:spPr>
          <a:xfrm>
            <a:off x="679450" y="1976438"/>
            <a:ext cx="7785100" cy="2609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120000"/>
              </a:lnSpc>
            </a:pPr>
            <a:r>
              <a:rPr sz="2800" b="1" ker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句话纵观千古成败，意味深长，回味无穷。然而，往事悠悠，英雄往矣，只有这无尽的江水依旧滚滚东流。“悠悠”者，既指时间之漫长久远，又指词人思绪的无穷。词人心中倒来倒去的不尽愁思和感慨，正如这长流不息的江水！</a:t>
            </a:r>
            <a:endParaRPr sz="2800" b="1" ker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493" name="矩形 5"/>
          <p:cNvSpPr/>
          <p:nvPr>
            <p:custDataLst>
              <p:tags r:id="rId4"/>
            </p:custDataLst>
          </p:nvPr>
        </p:nvSpPr>
        <p:spPr>
          <a:xfrm>
            <a:off x="2611438" y="1304925"/>
            <a:ext cx="45116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0" hangingPunct="0"/>
            <a:r>
              <a:rPr sz="2800" b="1" kern="0">
                <a:solidFill>
                  <a:srgbClr val="FF0000"/>
                </a:solidFill>
              </a:rPr>
              <a:t>历史兴亡呀，你总不回头！</a:t>
            </a:r>
            <a:endParaRPr sz="2800" b="1" kern="0">
              <a:solidFill>
                <a:srgbClr val="FF0000"/>
              </a:solidFill>
            </a:endParaRPr>
          </a:p>
        </p:txBody>
      </p:sp>
      <p:grpSp>
        <p:nvGrpSpPr>
          <p:cNvPr id="63494" name="组合 6"/>
          <p:cNvGrpSpPr/>
          <p:nvPr>
            <p:custDataLst>
              <p:tags r:id="rId5"/>
            </p:custDataLst>
          </p:nvPr>
        </p:nvGrpSpPr>
        <p:grpSpPr>
          <a:xfrm>
            <a:off x="7216775" y="1136650"/>
            <a:ext cx="1103312" cy="763588"/>
            <a:chOff x="7425809" y="1285755"/>
            <a:chExt cx="828587" cy="573421"/>
          </a:xfrm>
        </p:grpSpPr>
        <p:sp>
          <p:nvSpPr>
            <p:cNvPr id="63495" name="椭圆 7"/>
            <p:cNvSpPr/>
            <p:nvPr>
              <p:custDataLst>
                <p:tags r:id="rId6"/>
              </p:custDataLst>
            </p:nvPr>
          </p:nvSpPr>
          <p:spPr>
            <a:xfrm>
              <a:off x="7565298" y="1308406"/>
              <a:ext cx="549609" cy="550770"/>
            </a:xfrm>
            <a:prstGeom prst="ellipse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>
              <a:solidFill>
                <a:srgbClr val="46AAC5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 eaLnBrk="0" hangingPunct="0"/>
              <a:endParaRPr sz="2400" kern="0">
                <a:solidFill>
                  <a:srgbClr val="000000"/>
                </a:solidFill>
              </a:endParaRPr>
            </a:p>
          </p:txBody>
        </p:sp>
        <p:sp>
          <p:nvSpPr>
            <p:cNvPr id="63496" name="矩形 8"/>
            <p:cNvSpPr/>
            <p:nvPr>
              <p:custDataLst>
                <p:tags r:id="rId7"/>
              </p:custDataLst>
            </p:nvPr>
          </p:nvSpPr>
          <p:spPr>
            <a:xfrm>
              <a:off x="7425809" y="1285755"/>
              <a:ext cx="828587" cy="532888"/>
            </a:xfrm>
            <a:prstGeom prst="rect">
              <a:avLst/>
            </a:prstGeom>
            <a:noFill/>
            <a:ln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algn="ctr">
                <a:lnSpc>
                  <a:spcPct val="130000"/>
                </a:lnSpc>
              </a:pPr>
              <a:r>
                <a:rPr sz="3600" b="1" ker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宋体" panose="02010600030101010101" pitchFamily="2" charset="-122"/>
                </a:rPr>
                <a:t>叹</a:t>
              </a:r>
              <a:endParaRPr sz="3600" b="1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500" fill="hold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1" dur="500" fill="hold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6" dur="500" fill="hold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3" dur="500" fill="hold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base">
                                        <p:cTn id="28" dur="500" fill="hold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/>
      <p:bldP spid="63492" grpId="0"/>
      <p:bldP spid="63493" grpId="0"/>
    </p:bldLst>
  </p:timing>
</p:sld>
</file>

<file path=ppt/tags/tag1.xml><?xml version="1.0" encoding="utf-8"?>
<p:tagLst xmlns:p="http://schemas.openxmlformats.org/presentationml/2006/main">
  <p:tag name="AS_UNIQUEID" val="805"/>
</p:tagLst>
</file>

<file path=ppt/tags/tag10.xml><?xml version="1.0" encoding="utf-8"?>
<p:tagLst xmlns:p="http://schemas.openxmlformats.org/presentationml/2006/main">
  <p:tag name="AS_UNIQUEID" val="365"/>
</p:tagLst>
</file>

<file path=ppt/tags/tag11.xml><?xml version="1.0" encoding="utf-8"?>
<p:tagLst xmlns:p="http://schemas.openxmlformats.org/presentationml/2006/main">
  <p:tag name="AS_UNIQUEID" val="366"/>
</p:tagLst>
</file>

<file path=ppt/tags/tag12.xml><?xml version="1.0" encoding="utf-8"?>
<p:tagLst xmlns:p="http://schemas.openxmlformats.org/presentationml/2006/main">
  <p:tag name="AS_UNIQUEID" val="367"/>
</p:tagLst>
</file>

<file path=ppt/tags/tag13.xml><?xml version="1.0" encoding="utf-8"?>
<p:tagLst xmlns:p="http://schemas.openxmlformats.org/presentationml/2006/main">
  <p:tag name="AS_UNIQUEID" val="368"/>
</p:tagLst>
</file>

<file path=ppt/tags/tag14.xml><?xml version="1.0" encoding="utf-8"?>
<p:tagLst xmlns:p="http://schemas.openxmlformats.org/presentationml/2006/main">
  <p:tag name="AS_UNIQUEID" val="369"/>
</p:tagLst>
</file>

<file path=ppt/tags/tag15.xml><?xml version="1.0" encoding="utf-8"?>
<p:tagLst xmlns:p="http://schemas.openxmlformats.org/presentationml/2006/main">
  <p:tag name="AS_UNIQUEID" val="370"/>
</p:tagLst>
</file>

<file path=ppt/tags/tag16.xml><?xml version="1.0" encoding="utf-8"?>
<p:tagLst xmlns:p="http://schemas.openxmlformats.org/presentationml/2006/main">
  <p:tag name="AS_UNIQUEID" val="371"/>
</p:tagLst>
</file>

<file path=ppt/tags/tag17.xml><?xml version="1.0" encoding="utf-8"?>
<p:tagLst xmlns:p="http://schemas.openxmlformats.org/presentationml/2006/main">
  <p:tag name="AS_UNIQUEID" val="372"/>
</p:tagLst>
</file>

<file path=ppt/tags/tag18.xml><?xml version="1.0" encoding="utf-8"?>
<p:tagLst xmlns:p="http://schemas.openxmlformats.org/presentationml/2006/main">
  <p:tag name="AS_UNIQUEID" val="373"/>
</p:tagLst>
</file>

<file path=ppt/tags/tag19.xml><?xml version="1.0" encoding="utf-8"?>
<p:tagLst xmlns:p="http://schemas.openxmlformats.org/presentationml/2006/main">
  <p:tag name="AS_UNIQUEID" val="374"/>
</p:tagLst>
</file>

<file path=ppt/tags/tag2.xml><?xml version="1.0" encoding="utf-8"?>
<p:tagLst xmlns:p="http://schemas.openxmlformats.org/presentationml/2006/main">
  <p:tag name="AS_UNIQUEID" val="357"/>
</p:tagLst>
</file>

<file path=ppt/tags/tag20.xml><?xml version="1.0" encoding="utf-8"?>
<p:tagLst xmlns:p="http://schemas.openxmlformats.org/presentationml/2006/main">
  <p:tag name="AS_UNIQUEID" val="375"/>
</p:tagLst>
</file>

<file path=ppt/tags/tag21.xml><?xml version="1.0" encoding="utf-8"?>
<p:tagLst xmlns:p="http://schemas.openxmlformats.org/presentationml/2006/main">
  <p:tag name="AS_UNIQUEID" val="376"/>
</p:tagLst>
</file>

<file path=ppt/tags/tag22.xml><?xml version="1.0" encoding="utf-8"?>
<p:tagLst xmlns:p="http://schemas.openxmlformats.org/presentationml/2006/main">
  <p:tag name="AS_UNIQUEID" val="377"/>
</p:tagLst>
</file>

<file path=ppt/tags/tag23.xml><?xml version="1.0" encoding="utf-8"?>
<p:tagLst xmlns:p="http://schemas.openxmlformats.org/presentationml/2006/main">
  <p:tag name="AS_UNIQUEID" val="378"/>
</p:tagLst>
</file>

<file path=ppt/tags/tag24.xml><?xml version="1.0" encoding="utf-8"?>
<p:tagLst xmlns:p="http://schemas.openxmlformats.org/presentationml/2006/main">
  <p:tag name="AS_UNIQUEID" val="379"/>
</p:tagLst>
</file>

<file path=ppt/tags/tag25.xml><?xml version="1.0" encoding="utf-8"?>
<p:tagLst xmlns:p="http://schemas.openxmlformats.org/presentationml/2006/main">
  <p:tag name="AS_UNIQUEID" val="380"/>
</p:tagLst>
</file>

<file path=ppt/tags/tag26.xml><?xml version="1.0" encoding="utf-8"?>
<p:tagLst xmlns:p="http://schemas.openxmlformats.org/presentationml/2006/main">
  <p:tag name="AS_UNIQUEID" val="381"/>
</p:tagLst>
</file>

<file path=ppt/tags/tag27.xml><?xml version="1.0" encoding="utf-8"?>
<p:tagLst xmlns:p="http://schemas.openxmlformats.org/presentationml/2006/main">
  <p:tag name="AS_UNIQUEID" val="382"/>
</p:tagLst>
</file>

<file path=ppt/tags/tag28.xml><?xml version="1.0" encoding="utf-8"?>
<p:tagLst xmlns:p="http://schemas.openxmlformats.org/presentationml/2006/main">
  <p:tag name="AS_UNIQUEID" val="383"/>
</p:tagLst>
</file>

<file path=ppt/tags/tag29.xml><?xml version="1.0" encoding="utf-8"?>
<p:tagLst xmlns:p="http://schemas.openxmlformats.org/presentationml/2006/main">
  <p:tag name="AS_UNIQUEID" val="384"/>
</p:tagLst>
</file>

<file path=ppt/tags/tag3.xml><?xml version="1.0" encoding="utf-8"?>
<p:tagLst xmlns:p="http://schemas.openxmlformats.org/presentationml/2006/main">
  <p:tag name="AS_UNIQUEID" val="358"/>
</p:tagLst>
</file>

<file path=ppt/tags/tag30.xml><?xml version="1.0" encoding="utf-8"?>
<p:tagLst xmlns:p="http://schemas.openxmlformats.org/presentationml/2006/main">
  <p:tag name="AS_UNIQUEID" val="385"/>
</p:tagLst>
</file>

<file path=ppt/tags/tag31.xml><?xml version="1.0" encoding="utf-8"?>
<p:tagLst xmlns:p="http://schemas.openxmlformats.org/presentationml/2006/main">
  <p:tag name="AS_UNIQUEID" val="386"/>
</p:tagLst>
</file>

<file path=ppt/tags/tag32.xml><?xml version="1.0" encoding="utf-8"?>
<p:tagLst xmlns:p="http://schemas.openxmlformats.org/presentationml/2006/main">
  <p:tag name="AS_UNIQUEID" val="387"/>
</p:tagLst>
</file>

<file path=ppt/tags/tag33.xml><?xml version="1.0" encoding="utf-8"?>
<p:tagLst xmlns:p="http://schemas.openxmlformats.org/presentationml/2006/main">
  <p:tag name="AS_UNIQUEID" val="388"/>
</p:tagLst>
</file>

<file path=ppt/tags/tag34.xml><?xml version="1.0" encoding="utf-8"?>
<p:tagLst xmlns:p="http://schemas.openxmlformats.org/presentationml/2006/main">
  <p:tag name="AS_UNIQUEID" val="389"/>
</p:tagLst>
</file>

<file path=ppt/tags/tag35.xml><?xml version="1.0" encoding="utf-8"?>
<p:tagLst xmlns:p="http://schemas.openxmlformats.org/presentationml/2006/main">
  <p:tag name="AS_UNIQUEID" val="390"/>
</p:tagLst>
</file>

<file path=ppt/tags/tag36.xml><?xml version="1.0" encoding="utf-8"?>
<p:tagLst xmlns:p="http://schemas.openxmlformats.org/presentationml/2006/main">
  <p:tag name="AS_UNIQUEID" val="391"/>
</p:tagLst>
</file>

<file path=ppt/tags/tag37.xml><?xml version="1.0" encoding="utf-8"?>
<p:tagLst xmlns:p="http://schemas.openxmlformats.org/presentationml/2006/main">
  <p:tag name="AS_UNIQUEID" val="392"/>
</p:tagLst>
</file>

<file path=ppt/tags/tag38.xml><?xml version="1.0" encoding="utf-8"?>
<p:tagLst xmlns:p="http://schemas.openxmlformats.org/presentationml/2006/main">
  <p:tag name="AS_UNIQUEID" val="393"/>
</p:tagLst>
</file>

<file path=ppt/tags/tag39.xml><?xml version="1.0" encoding="utf-8"?>
<p:tagLst xmlns:p="http://schemas.openxmlformats.org/presentationml/2006/main">
  <p:tag name="AS_UNIQUEID" val="394"/>
</p:tagLst>
</file>

<file path=ppt/tags/tag4.xml><?xml version="1.0" encoding="utf-8"?>
<p:tagLst xmlns:p="http://schemas.openxmlformats.org/presentationml/2006/main">
  <p:tag name="AS_UNIQUEID" val="359"/>
</p:tagLst>
</file>

<file path=ppt/tags/tag40.xml><?xml version="1.0" encoding="utf-8"?>
<p:tagLst xmlns:p="http://schemas.openxmlformats.org/presentationml/2006/main">
  <p:tag name="AS_UNIQUEID" val="395"/>
</p:tagLst>
</file>

<file path=ppt/tags/tag41.xml><?xml version="1.0" encoding="utf-8"?>
<p:tagLst xmlns:p="http://schemas.openxmlformats.org/presentationml/2006/main">
  <p:tag name="AS_UNIQUEID" val="396"/>
</p:tagLst>
</file>

<file path=ppt/tags/tag42.xml><?xml version="1.0" encoding="utf-8"?>
<p:tagLst xmlns:p="http://schemas.openxmlformats.org/presentationml/2006/main">
  <p:tag name="AS_UNIQUEID" val="754"/>
</p:tagLst>
</file>

<file path=ppt/tags/tag43.xml><?xml version="1.0" encoding="utf-8"?>
<p:tagLst xmlns:p="http://schemas.openxmlformats.org/presentationml/2006/main">
  <p:tag name="AS_UNIQUEID" val="397"/>
</p:tagLst>
</file>

<file path=ppt/tags/tag44.xml><?xml version="1.0" encoding="utf-8"?>
<p:tagLst xmlns:p="http://schemas.openxmlformats.org/presentationml/2006/main">
  <p:tag name="AS_UNIQUEID" val="398"/>
</p:tagLst>
</file>

<file path=ppt/tags/tag45.xml><?xml version="1.0" encoding="utf-8"?>
<p:tagLst xmlns:p="http://schemas.openxmlformats.org/presentationml/2006/main">
  <p:tag name="AS_UNIQUEID" val="399"/>
</p:tagLst>
</file>

<file path=ppt/tags/tag46.xml><?xml version="1.0" encoding="utf-8"?>
<p:tagLst xmlns:p="http://schemas.openxmlformats.org/presentationml/2006/main">
  <p:tag name="AS_UNIQUEID" val="400"/>
</p:tagLst>
</file>

<file path=ppt/tags/tag47.xml><?xml version="1.0" encoding="utf-8"?>
<p:tagLst xmlns:p="http://schemas.openxmlformats.org/presentationml/2006/main">
  <p:tag name="AS_UNIQUEID" val="401"/>
</p:tagLst>
</file>

<file path=ppt/tags/tag48.xml><?xml version="1.0" encoding="utf-8"?>
<p:tagLst xmlns:p="http://schemas.openxmlformats.org/presentationml/2006/main">
  <p:tag name="AS_UNIQUEID" val="402"/>
</p:tagLst>
</file>

<file path=ppt/tags/tag49.xml><?xml version="1.0" encoding="utf-8"?>
<p:tagLst xmlns:p="http://schemas.openxmlformats.org/presentationml/2006/main">
  <p:tag name="AS_UNIQUEID" val="756"/>
</p:tagLst>
</file>

<file path=ppt/tags/tag5.xml><?xml version="1.0" encoding="utf-8"?>
<p:tagLst xmlns:p="http://schemas.openxmlformats.org/presentationml/2006/main">
  <p:tag name="AS_UNIQUEID" val="360"/>
</p:tagLst>
</file>

<file path=ppt/tags/tag50.xml><?xml version="1.0" encoding="utf-8"?>
<p:tagLst xmlns:p="http://schemas.openxmlformats.org/presentationml/2006/main">
  <p:tag name="AS_UNIQUEID" val="403"/>
</p:tagLst>
</file>

<file path=ppt/tags/tag51.xml><?xml version="1.0" encoding="utf-8"?>
<p:tagLst xmlns:p="http://schemas.openxmlformats.org/presentationml/2006/main">
  <p:tag name="AS_UNIQUEID" val="404"/>
</p:tagLst>
</file>

<file path=ppt/tags/tag52.xml><?xml version="1.0" encoding="utf-8"?>
<p:tagLst xmlns:p="http://schemas.openxmlformats.org/presentationml/2006/main">
  <p:tag name="AS_UNIQUEID" val="405"/>
</p:tagLst>
</file>

<file path=ppt/tags/tag53.xml><?xml version="1.0" encoding="utf-8"?>
<p:tagLst xmlns:p="http://schemas.openxmlformats.org/presentationml/2006/main">
  <p:tag name="AS_UNIQUEID" val="406"/>
</p:tagLst>
</file>

<file path=ppt/tags/tag54.xml><?xml version="1.0" encoding="utf-8"?>
<p:tagLst xmlns:p="http://schemas.openxmlformats.org/presentationml/2006/main">
  <p:tag name="AS_UNIQUEID" val="407"/>
</p:tagLst>
</file>

<file path=ppt/tags/tag55.xml><?xml version="1.0" encoding="utf-8"?>
<p:tagLst xmlns:p="http://schemas.openxmlformats.org/presentationml/2006/main">
  <p:tag name="AS_UNIQUEID" val="408"/>
</p:tagLst>
</file>

<file path=ppt/tags/tag56.xml><?xml version="1.0" encoding="utf-8"?>
<p:tagLst xmlns:p="http://schemas.openxmlformats.org/presentationml/2006/main">
  <p:tag name="AS_UNIQUEID" val="758"/>
</p:tagLst>
</file>

<file path=ppt/tags/tag57.xml><?xml version="1.0" encoding="utf-8"?>
<p:tagLst xmlns:p="http://schemas.openxmlformats.org/presentationml/2006/main">
  <p:tag name="AS_UNIQUEID" val="409"/>
</p:tagLst>
</file>

<file path=ppt/tags/tag58.xml><?xml version="1.0" encoding="utf-8"?>
<p:tagLst xmlns:p="http://schemas.openxmlformats.org/presentationml/2006/main">
  <p:tag name="AS_UNIQUEID" val="410"/>
</p:tagLst>
</file>

<file path=ppt/tags/tag59.xml><?xml version="1.0" encoding="utf-8"?>
<p:tagLst xmlns:p="http://schemas.openxmlformats.org/presentationml/2006/main">
  <p:tag name="AS_UNIQUEID" val="411"/>
</p:tagLst>
</file>

<file path=ppt/tags/tag6.xml><?xml version="1.0" encoding="utf-8"?>
<p:tagLst xmlns:p="http://schemas.openxmlformats.org/presentationml/2006/main">
  <p:tag name="AS_UNIQUEID" val="361"/>
</p:tagLst>
</file>

<file path=ppt/tags/tag60.xml><?xml version="1.0" encoding="utf-8"?>
<p:tagLst xmlns:p="http://schemas.openxmlformats.org/presentationml/2006/main">
  <p:tag name="AS_UNIQUEID" val="412"/>
</p:tagLst>
</file>

<file path=ppt/tags/tag61.xml><?xml version="1.0" encoding="utf-8"?>
<p:tagLst xmlns:p="http://schemas.openxmlformats.org/presentationml/2006/main">
  <p:tag name="AS_UNIQUEID" val="413"/>
</p:tagLst>
</file>

<file path=ppt/tags/tag62.xml><?xml version="1.0" encoding="utf-8"?>
<p:tagLst xmlns:p="http://schemas.openxmlformats.org/presentationml/2006/main">
  <p:tag name="AS_UNIQUEID" val="414"/>
</p:tagLst>
</file>

<file path=ppt/tags/tag63.xml><?xml version="1.0" encoding="utf-8"?>
<p:tagLst xmlns:p="http://schemas.openxmlformats.org/presentationml/2006/main">
  <p:tag name="AS_UNIQUEID" val="415"/>
</p:tagLst>
</file>

<file path=ppt/tags/tag64.xml><?xml version="1.0" encoding="utf-8"?>
<p:tagLst xmlns:p="http://schemas.openxmlformats.org/presentationml/2006/main">
  <p:tag name="AS_UNIQUEID" val="416"/>
</p:tagLst>
</file>

<file path=ppt/tags/tag65.xml><?xml version="1.0" encoding="utf-8"?>
<p:tagLst xmlns:p="http://schemas.openxmlformats.org/presentationml/2006/main">
  <p:tag name="AS_UNIQUEID" val="417"/>
</p:tagLst>
</file>

<file path=ppt/tags/tag66.xml><?xml version="1.0" encoding="utf-8"?>
<p:tagLst xmlns:p="http://schemas.openxmlformats.org/presentationml/2006/main">
  <p:tag name="AS_UNIQUEID" val="418"/>
</p:tagLst>
</file>

<file path=ppt/tags/tag67.xml><?xml version="1.0" encoding="utf-8"?>
<p:tagLst xmlns:p="http://schemas.openxmlformats.org/presentationml/2006/main">
  <p:tag name="AS_UNIQUEID" val="419"/>
</p:tagLst>
</file>

<file path=ppt/tags/tag68.xml><?xml version="1.0" encoding="utf-8"?>
<p:tagLst xmlns:p="http://schemas.openxmlformats.org/presentationml/2006/main">
  <p:tag name="AS_UNIQUEID" val="420"/>
</p:tagLst>
</file>

<file path=ppt/tags/tag69.xml><?xml version="1.0" encoding="utf-8"?>
<p:tagLst xmlns:p="http://schemas.openxmlformats.org/presentationml/2006/main">
  <p:tag name="AS_UNIQUEID" val="421"/>
</p:tagLst>
</file>

<file path=ppt/tags/tag7.xml><?xml version="1.0" encoding="utf-8"?>
<p:tagLst xmlns:p="http://schemas.openxmlformats.org/presentationml/2006/main">
  <p:tag name="AS_UNIQUEID" val="362"/>
</p:tagLst>
</file>

<file path=ppt/tags/tag70.xml><?xml version="1.0" encoding="utf-8"?>
<p:tagLst xmlns:p="http://schemas.openxmlformats.org/presentationml/2006/main">
  <p:tag name="AS_UNIQUEID" val="422"/>
</p:tagLst>
</file>

<file path=ppt/tags/tag71.xml><?xml version="1.0" encoding="utf-8"?>
<p:tagLst xmlns:p="http://schemas.openxmlformats.org/presentationml/2006/main">
  <p:tag name="AS_UNIQUEID" val="423"/>
</p:tagLst>
</file>

<file path=ppt/tags/tag72.xml><?xml version="1.0" encoding="utf-8"?>
<p:tagLst xmlns:p="http://schemas.openxmlformats.org/presentationml/2006/main">
  <p:tag name="AS_UNIQUEID" val="424"/>
</p:tagLst>
</file>

<file path=ppt/tags/tag73.xml><?xml version="1.0" encoding="utf-8"?>
<p:tagLst xmlns:p="http://schemas.openxmlformats.org/presentationml/2006/main">
  <p:tag name="AS_UNIQUEID" val="425"/>
</p:tagLst>
</file>

<file path=ppt/tags/tag74.xml><?xml version="1.0" encoding="utf-8"?>
<p:tagLst xmlns:p="http://schemas.openxmlformats.org/presentationml/2006/main">
  <p:tag name="AS_UNIQUEID" val="426"/>
</p:tagLst>
</file>

<file path=ppt/tags/tag75.xml><?xml version="1.0" encoding="utf-8"?>
<p:tagLst xmlns:p="http://schemas.openxmlformats.org/presentationml/2006/main">
  <p:tag name="AS_UNIQUEID" val="427"/>
</p:tagLst>
</file>

<file path=ppt/tags/tag76.xml><?xml version="1.0" encoding="utf-8"?>
<p:tagLst xmlns:p="http://schemas.openxmlformats.org/presentationml/2006/main">
  <p:tag name="AS_UNIQUEID" val="428"/>
</p:tagLst>
</file>

<file path=ppt/tags/tag77.xml><?xml version="1.0" encoding="utf-8"?>
<p:tagLst xmlns:p="http://schemas.openxmlformats.org/presentationml/2006/main">
  <p:tag name="AS_UNIQUEID" val="429"/>
</p:tagLst>
</file>

<file path=ppt/tags/tag78.xml><?xml version="1.0" encoding="utf-8"?>
<p:tagLst xmlns:p="http://schemas.openxmlformats.org/presentationml/2006/main">
  <p:tag name="AS_UNIQUEID" val="430"/>
</p:tagLst>
</file>

<file path=ppt/tags/tag79.xml><?xml version="1.0" encoding="utf-8"?>
<p:tagLst xmlns:p="http://schemas.openxmlformats.org/presentationml/2006/main">
  <p:tag name="AS_UNIQUEID" val="431"/>
</p:tagLst>
</file>

<file path=ppt/tags/tag8.xml><?xml version="1.0" encoding="utf-8"?>
<p:tagLst xmlns:p="http://schemas.openxmlformats.org/presentationml/2006/main">
  <p:tag name="AS_UNIQUEID" val="363"/>
</p:tagLst>
</file>

<file path=ppt/tags/tag80.xml><?xml version="1.0" encoding="utf-8"?>
<p:tagLst xmlns:p="http://schemas.openxmlformats.org/presentationml/2006/main">
  <p:tag name="AS_UNIQUEID" val="432"/>
</p:tagLst>
</file>

<file path=ppt/tags/tag81.xml><?xml version="1.0" encoding="utf-8"?>
<p:tagLst xmlns:p="http://schemas.openxmlformats.org/presentationml/2006/main">
  <p:tag name="AS_UNIQUEID" val="433"/>
</p:tagLst>
</file>

<file path=ppt/tags/tag82.xml><?xml version="1.0" encoding="utf-8"?>
<p:tagLst xmlns:p="http://schemas.openxmlformats.org/presentationml/2006/main">
  <p:tag name="AS_UNIQUEID" val="434"/>
</p:tagLst>
</file>

<file path=ppt/tags/tag83.xml><?xml version="1.0" encoding="utf-8"?>
<p:tagLst xmlns:p="http://schemas.openxmlformats.org/presentationml/2006/main">
  <p:tag name="AS_UNIQUEID" val="435"/>
</p:tagLst>
</file>

<file path=ppt/tags/tag84.xml><?xml version="1.0" encoding="utf-8"?>
<p:tagLst xmlns:p="http://schemas.openxmlformats.org/presentationml/2006/main">
  <p:tag name="AS_UNIQUEID" val="436"/>
</p:tagLst>
</file>

<file path=ppt/tags/tag85.xml><?xml version="1.0" encoding="utf-8"?>
<p:tagLst xmlns:p="http://schemas.openxmlformats.org/presentationml/2006/main">
  <p:tag name="AS_UNIQUEID" val="437"/>
</p:tagLst>
</file>

<file path=ppt/tags/tag86.xml><?xml version="1.0" encoding="utf-8"?>
<p:tagLst xmlns:p="http://schemas.openxmlformats.org/presentationml/2006/main">
  <p:tag name="AS_UNIQUEID" val="438"/>
</p:tagLst>
</file>

<file path=ppt/tags/tag87.xml><?xml version="1.0" encoding="utf-8"?>
<p:tagLst xmlns:p="http://schemas.openxmlformats.org/presentationml/2006/main">
  <p:tag name="AS_UNIQUEID" val="439"/>
</p:tagLst>
</file>

<file path=ppt/tags/tag88.xml><?xml version="1.0" encoding="utf-8"?>
<p:tagLst xmlns:p="http://schemas.openxmlformats.org/presentationml/2006/main">
  <p:tag name="AS_UNIQUEID" val="440"/>
</p:tagLst>
</file>

<file path=ppt/tags/tag89.xml><?xml version="1.0" encoding="utf-8"?>
<p:tagLst xmlns:p="http://schemas.openxmlformats.org/presentationml/2006/main">
  <p:tag name="AS_UNIQUEID" val="441"/>
</p:tagLst>
</file>

<file path=ppt/tags/tag9.xml><?xml version="1.0" encoding="utf-8"?>
<p:tagLst xmlns:p="http://schemas.openxmlformats.org/presentationml/2006/main">
  <p:tag name="AS_UNIQUEID" val="364"/>
</p:tagLst>
</file>

<file path=ppt/tags/tag90.xml><?xml version="1.0" encoding="utf-8"?>
<p:tagLst xmlns:p="http://schemas.openxmlformats.org/presentationml/2006/main">
  <p:tag name="AS_UNIQUEID" val="442"/>
</p:tagLst>
</file>

<file path=ppt/tags/tag91.xml><?xml version="1.0" encoding="utf-8"?>
<p:tagLst xmlns:p="http://schemas.openxmlformats.org/presentationml/2006/main">
  <p:tag name="AS_UNIQUEID" val="443"/>
</p:tagLst>
</file>

<file path=ppt/tags/tag92.xml><?xml version="1.0" encoding="utf-8"?>
<p:tagLst xmlns:p="http://schemas.openxmlformats.org/presentationml/2006/main">
  <p:tag name="AS_UNIQUEID" val="444"/>
</p:tagLst>
</file>

<file path=ppt/tags/tag93.xml><?xml version="1.0" encoding="utf-8"?>
<p:tagLst xmlns:p="http://schemas.openxmlformats.org/presentationml/2006/main">
  <p:tag name="AS_UNIQUEID" val="445"/>
</p:tagLst>
</file>

<file path=ppt/tags/tag94.xml><?xml version="1.0" encoding="utf-8"?>
<p:tagLst xmlns:p="http://schemas.openxmlformats.org/presentationml/2006/main">
  <p:tag name="AS_UNIQUEID" val="446"/>
</p:tagLst>
</file>

<file path=ppt/tags/tag95.xml><?xml version="1.0" encoding="utf-8"?>
<p:tagLst xmlns:p="http://schemas.openxmlformats.org/presentationml/2006/main">
  <p:tag name="AS_UNIQUEID" val="447"/>
</p:tagLst>
</file>

<file path=ppt/tags/tag96.xml><?xml version="1.0" encoding="utf-8"?>
<p:tagLst xmlns:p="http://schemas.openxmlformats.org/presentationml/2006/main">
  <p:tag name="AS_UNIQUEID" val="448"/>
</p:tagLst>
</file>

<file path=ppt/tags/tag97.xml><?xml version="1.0" encoding="utf-8"?>
<p:tagLst xmlns:p="http://schemas.openxmlformats.org/presentationml/2006/main">
  <p:tag name="KSO_WPP_MARK_KEY" val="4ff5c81e-9c16-496f-b828-4ab30d528b1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58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1841</Words>
  <Application>WPS 演示</Application>
  <PresentationFormat>全屏显示(16:9)</PresentationFormat>
  <Paragraphs>153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Arial</vt:lpstr>
      <vt:lpstr>楷体</vt:lpstr>
      <vt:lpstr>微软雅黑</vt:lpstr>
      <vt:lpstr>Franklin Gothic Medium</vt:lpstr>
      <vt:lpstr>Wingdings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4</cp:revision>
  <dcterms:created xsi:type="dcterms:W3CDTF">2023-02-17T05:24:00Z</dcterms:created>
  <dcterms:modified xsi:type="dcterms:W3CDTF">2023-02-17T05:43:20Z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4A6980156C5540B388418B135A12D9C2</vt:lpwstr>
  </property>
  <property fmtid="{D5CDD505-2E9C-101B-9397-08002B2CF9AE}" pid="3" name="KSOProductBuildVer">
    <vt:lpwstr>2052-11.1.0.13703</vt:lpwstr>
  </property>
</Properties>
</file>