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4" r:id="rId3"/>
    <p:sldId id="313" r:id="rId4"/>
    <p:sldId id="315" r:id="rId5"/>
    <p:sldId id="316" r:id="rId6"/>
    <p:sldId id="317" r:id="rId7"/>
    <p:sldId id="259" r:id="rId8"/>
    <p:sldId id="318" r:id="rId9"/>
    <p:sldId id="319" r:id="rId10"/>
    <p:sldId id="320" r:id="rId11"/>
    <p:sldId id="322" r:id="rId12"/>
    <p:sldId id="323" r:id="rId13"/>
    <p:sldId id="321" r:id="rId14"/>
    <p:sldId id="324" r:id="rId15"/>
    <p:sldId id="325" r:id="rId16"/>
    <p:sldId id="327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6" userDrawn="1">
          <p15:clr>
            <a:srgbClr val="A4A3A4"/>
          </p15:clr>
        </p15:guide>
        <p15:guide id="2" pos="28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40" d="100"/>
          <a:sy n="140" d="100"/>
        </p:scale>
        <p:origin x="-810" y="-330"/>
      </p:cViewPr>
      <p:guideLst>
        <p:guide orient="horz" pos="1556"/>
        <p:guide pos="28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273846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02E9B093-C796-4824-9EA9-82CED44ADE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5D67BE2-20A6-446B-A366-E0AF4942A8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jpe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027553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6600" b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吃水不忘挖井人</a:t>
            </a:r>
            <a:endParaRPr lang="zh-CN" altLang="zh-CN" sz="6600" b="1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596101" y="1029970"/>
            <a:ext cx="22525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1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毛主席：带领大家挖井</a:t>
            </a:r>
            <a:endParaRPr lang="zh-CN" altLang="zh-CN" sz="1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96101" y="2228851"/>
            <a:ext cx="22525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1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乡亲们：为挖井人立碑</a:t>
            </a:r>
            <a:endParaRPr lang="zh-CN" altLang="zh-CN" sz="1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181860" y="985520"/>
            <a:ext cx="449580" cy="1564005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左大括号 6"/>
          <p:cNvSpPr/>
          <p:nvPr/>
        </p:nvSpPr>
        <p:spPr>
          <a:xfrm flipH="1">
            <a:off x="4769485" y="1002031"/>
            <a:ext cx="798830" cy="1564005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08092" y="1492251"/>
            <a:ext cx="805029" cy="58477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1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爱人民</a:t>
            </a:r>
            <a:endParaRPr lang="zh-CN" altLang="zh-CN" sz="1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zh-CN" sz="1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爱领袖</a:t>
            </a:r>
            <a:endParaRPr lang="zh-CN" altLang="zh-CN" sz="1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96087" y="1029970"/>
            <a:ext cx="264795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1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吃水不忘挖井人</a:t>
            </a:r>
            <a:endParaRPr lang="zh-CN" altLang="zh-CN" sz="1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02294" y="664846"/>
            <a:ext cx="1011815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内容小结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07822" y="1242696"/>
            <a:ext cx="506539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2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课文讲述了毛主席为解决沙洲坝村吃水难的问题，带领大家挖了</a:t>
            </a:r>
            <a:r>
              <a:rPr lang="zh-CN" altLang="zh-CN" sz="2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一口井的事，表现了毛主席一心为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民</a:t>
            </a:r>
            <a:r>
              <a:rPr lang="zh-CN" altLang="zh-CN" sz="20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着想、为人民服务的好品质</a:t>
            </a:r>
            <a:endParaRPr lang="zh-CN" altLang="zh-CN" sz="20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当堂测评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2357" y="1013461"/>
            <a:ext cx="1659429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选词填空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56" y="2147570"/>
            <a:ext cx="8162812" cy="1938992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植树节到了，老师（                 ）大家去山上植树。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在他的（                 ）下，同学们纷纷向灾区伸出援助之手。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25596" y="1013461"/>
            <a:ext cx="80342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带领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81371" y="1013461"/>
            <a:ext cx="80342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带动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2096" y="2147571"/>
            <a:ext cx="80342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带领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11121" y="3625216"/>
            <a:ext cx="80342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带动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当堂测评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2355" y="1013461"/>
            <a:ext cx="3587842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加一加，组成新字再组词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56" y="2147571"/>
            <a:ext cx="184731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4945" y="1972310"/>
            <a:ext cx="8786380" cy="1938992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亻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</a:t>
            </a:r>
            <a:r>
              <a:rPr lang="zh-CN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主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（           ）（               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</a:t>
            </a:r>
            <a:r>
              <a:rPr lang="zh-CN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木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+ </a:t>
            </a:r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寸</a:t>
            </a:r>
            <a:r>
              <a:rPr lang="en-US" altLang="zh-CN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=</a:t>
            </a:r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（           ）（               ）</a:t>
            </a:r>
            <a:endParaRPr lang="zh-CN" altLang="en-US" sz="24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endParaRPr lang="en-US" altLang="zh-CN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氵+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 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（           ）（               ）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女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子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           ）（               ）</a:t>
            </a:r>
            <a:endParaRPr lang="en-US" altLang="zh-CN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en-US" altLang="zh-CN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681" y="1972311"/>
            <a:ext cx="228460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住                 住在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30681" y="3118486"/>
            <a:ext cx="2215671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江                大江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36336" y="1972311"/>
            <a:ext cx="2146742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村               村子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02046" y="3118486"/>
            <a:ext cx="2215671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好                很好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当堂测评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2356" y="1013461"/>
            <a:ext cx="2969083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照样子把句子写具体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55" y="2147569"/>
            <a:ext cx="6625532" cy="15696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老师在（               ）栽了（                     ）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                  ）在（                                  ）                   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58720" y="2147571"/>
            <a:ext cx="35573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花园里                      一株花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1311" y="3255646"/>
            <a:ext cx="441659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爸爸                     地里挖了一个坑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79702" y="1306831"/>
            <a:ext cx="34804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4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再见同学们</a:t>
            </a:r>
            <a:endParaRPr lang="zh-CN" altLang="zh-CN" sz="40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42438" y="1238641"/>
            <a:ext cx="4762500" cy="30535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87761" y="1122681"/>
            <a:ext cx="3070071" cy="3108543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红进水，甜又清，</a:t>
            </a:r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手捧清泉想恩人。</a:t>
            </a:r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喝上一口红井水，</a:t>
            </a:r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一股暖流涌上心</a:t>
            </a:r>
            <a:r>
              <a:rPr lang="zh-CN" altLang="zh-CN" sz="2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。</a:t>
            </a:r>
            <a:endParaRPr lang="zh-CN" altLang="zh-CN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0" y="-99059"/>
            <a:ext cx="2414270" cy="1085215"/>
            <a:chOff x="931833" y="915566"/>
            <a:chExt cx="3143885" cy="1135380"/>
          </a:xfrm>
        </p:grpSpPr>
        <p:pic>
          <p:nvPicPr>
            <p:cNvPr id="17" name="Picture 2" descr="C:\Users\Thinkpad\Desktop\PNG\1_0001_图层-6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931833" y="915566"/>
              <a:ext cx="3143885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139442" y="1203033"/>
              <a:ext cx="2015491" cy="579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读一读</a:t>
              </a:r>
              <a:endParaRPr lang="zh-CN" altLang="en-US" sz="2400" b="1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pic>
        <p:nvPicPr>
          <p:cNvPr id="6" name="Picture 47" descr="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0050" y="1557656"/>
            <a:ext cx="3663950" cy="3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7" descr="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0050" y="2487296"/>
            <a:ext cx="3663950" cy="3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7" descr="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0050" y="3293111"/>
            <a:ext cx="3663950" cy="3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91945" y="628651"/>
            <a:ext cx="1837690" cy="25114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39743" y="901065"/>
            <a:ext cx="3493264" cy="15696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毛泽东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毛泽东（1893—1976)，马克思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列宁主义者，中国无产阶级革命家、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政治家和军事家。他是中国共产党、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中国人民解放军和中华人民共和国的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zh-CN" altLang="zh-CN" sz="16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主要缔造者和领袖。</a:t>
            </a:r>
            <a:endParaRPr lang="zh-CN" altLang="zh-CN" sz="16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99059"/>
            <a:ext cx="2414270" cy="1085215"/>
            <a:chOff x="931833" y="915566"/>
            <a:chExt cx="3143885" cy="1135380"/>
          </a:xfrm>
        </p:grpSpPr>
        <p:pic>
          <p:nvPicPr>
            <p:cNvPr id="17" name="Picture 2" descr="C:\Users\Thinkpad\Desktop\PNG\1_0001_图层-6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31833" y="915566"/>
              <a:ext cx="3143885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139442" y="1203033"/>
              <a:ext cx="2015491" cy="579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zh-CN" sz="2400" b="1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字词认读</a:t>
              </a:r>
              <a:endParaRPr lang="zh-CN" altLang="zh-CN" sz="2400" b="1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90195" y="1661543"/>
            <a:ext cx="1139190" cy="1111885"/>
            <a:chOff x="1331640" y="2636674"/>
            <a:chExt cx="1139190" cy="1111885"/>
          </a:xfrm>
        </p:grpSpPr>
        <p:pic>
          <p:nvPicPr>
            <p:cNvPr id="21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31640" y="2636674"/>
              <a:ext cx="1139190" cy="1111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1555811" y="2954771"/>
              <a:ext cx="69762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rPr>
                <a:t>字义</a:t>
              </a:r>
              <a:endParaRPr lang="zh-CN" altLang="en-US" sz="2000" dirty="0">
                <a:solidFill>
                  <a:schemeClr val="bg1"/>
                </a:solidFill>
                <a:latin typeface="方正古隶简体" pitchFamily="65" charset="-122"/>
                <a:ea typeface="方正古隶简体" pitchFamily="65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200015" y="1802766"/>
            <a:ext cx="2175596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居住   住宿。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停住   止住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6706" y="3451226"/>
            <a:ext cx="5134739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居住：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这个山村居住着好几户人家。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99059"/>
            <a:ext cx="2414270" cy="1085215"/>
            <a:chOff x="931833" y="915566"/>
            <a:chExt cx="3143885" cy="1135380"/>
          </a:xfrm>
        </p:grpSpPr>
        <p:pic>
          <p:nvPicPr>
            <p:cNvPr id="17" name="Picture 2" descr="C:\Users\Thinkpad\Desktop\PNG\1_0001_图层-6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31833" y="915566"/>
              <a:ext cx="3143885" cy="1135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139442" y="1203033"/>
              <a:ext cx="2015491" cy="579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zh-CN" sz="2400" b="1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字词认读</a:t>
              </a:r>
              <a:endParaRPr lang="zh-CN" altLang="zh-CN" sz="2400" b="1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90195" y="1661543"/>
            <a:ext cx="1139190" cy="1111885"/>
            <a:chOff x="1331640" y="2636674"/>
            <a:chExt cx="1139190" cy="1111885"/>
          </a:xfrm>
        </p:grpSpPr>
        <p:pic>
          <p:nvPicPr>
            <p:cNvPr id="21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31640" y="2636674"/>
              <a:ext cx="1139190" cy="1111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1555811" y="2954771"/>
              <a:ext cx="697627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方正古隶简体" pitchFamily="65" charset="-122"/>
                  <a:ea typeface="方正古隶简体" pitchFamily="65" charset="-122"/>
                </a:rPr>
                <a:t>字义</a:t>
              </a:r>
              <a:endParaRPr lang="zh-CN" altLang="en-US" sz="2000" dirty="0">
                <a:solidFill>
                  <a:schemeClr val="bg1"/>
                </a:solidFill>
                <a:latin typeface="方正古隶简体" pitchFamily="65" charset="-122"/>
                <a:ea typeface="方正古隶简体" pitchFamily="65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200016" y="1802766"/>
            <a:ext cx="135005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大河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指长江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姓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79550" y="3451226"/>
            <a:ext cx="451598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长江：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长江是中国最长的河流。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68247" y="1739265"/>
            <a:ext cx="316928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“为人性僻耽佳句，语不惊人死不休”</a:t>
            </a:r>
            <a:endParaRPr lang="zh-CN" altLang="en-US" sz="1400" dirty="0">
              <a:solidFill>
                <a:schemeClr val="bg1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4402" y="1263016"/>
            <a:ext cx="4087495" cy="837146"/>
            <a:chOff x="3302491" y="2864934"/>
            <a:chExt cx="3701778" cy="574603"/>
          </a:xfrm>
        </p:grpSpPr>
        <p:pic>
          <p:nvPicPr>
            <p:cNvPr id="17" name="Picture 3" descr="C:\Users\Thinkpad\Desktop\PNG\1_0001_渐变映射-2-副本-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02491" y="2864934"/>
              <a:ext cx="3701778" cy="574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482196" y="2942404"/>
              <a:ext cx="2886075" cy="43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吃水人指的是谁？</a:t>
              </a:r>
              <a:endParaRPr lang="zh-CN" altLang="en-US" sz="28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句段感知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01897" y="1169035"/>
            <a:ext cx="4087495" cy="837146"/>
            <a:chOff x="3302491" y="2864934"/>
            <a:chExt cx="3701778" cy="574603"/>
          </a:xfrm>
        </p:grpSpPr>
        <p:pic>
          <p:nvPicPr>
            <p:cNvPr id="7" name="Picture 3" descr="C:\Users\Thinkpad\Desktop\PNG\1_0001_渐变映射-2-副本-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02491" y="2864934"/>
              <a:ext cx="3701778" cy="574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3482196" y="2942404"/>
              <a:ext cx="2886075" cy="43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挖井人又是谁呢？</a:t>
              </a:r>
              <a:endParaRPr lang="zh-CN" altLang="en-US" sz="28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25855" y="2571116"/>
            <a:ext cx="3587750" cy="186436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961" y="2319656"/>
            <a:ext cx="1777365" cy="236791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68247" y="1739265"/>
            <a:ext cx="316928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“为人性僻耽佳句，语不惊人死不休”</a:t>
            </a:r>
            <a:endParaRPr lang="zh-CN" altLang="en-US" sz="1400" dirty="0">
              <a:solidFill>
                <a:schemeClr val="bg1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3545" y="1955675"/>
            <a:ext cx="3072130" cy="477054"/>
            <a:chOff x="3302491" y="2864777"/>
            <a:chExt cx="3701778" cy="601226"/>
          </a:xfrm>
        </p:grpSpPr>
        <p:pic>
          <p:nvPicPr>
            <p:cNvPr id="17" name="Picture 3" descr="C:\Users\Thinkpad\Desktop\PNG\1_0001_渐变映射-2-副本-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02491" y="2864934"/>
              <a:ext cx="3701778" cy="574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482196" y="2864777"/>
              <a:ext cx="2886075" cy="601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交代地点是哪里？</a:t>
              </a:r>
              <a:endParaRPr lang="zh-CN" altLang="en-US" sz="20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句段感知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6800" y="879475"/>
            <a:ext cx="726567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瑞金城外有个村子叫沙洲坝，毛主席在江西领导革命的时候，在那儿住过。</a:t>
            </a:r>
            <a:endParaRPr lang="zh-CN" altLang="zh-CN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90322" y="2655570"/>
            <a:ext cx="2649855" cy="22047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08222" y="2655570"/>
            <a:ext cx="3217545" cy="21386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3060" y="2528571"/>
            <a:ext cx="180086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瑞金城</a:t>
            </a:r>
            <a:r>
              <a:rPr lang="zh-CN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zh-CN" alt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67810" y="2774950"/>
            <a:ext cx="180086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沙洲坝</a:t>
            </a:r>
            <a:endParaRPr lang="zh-CN" altLang="zh-CN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68247" y="1739265"/>
            <a:ext cx="316928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“为人性僻耽佳句，语不惊人死不休”</a:t>
            </a:r>
            <a:endParaRPr lang="zh-CN" altLang="en-US" sz="1400" dirty="0">
              <a:solidFill>
                <a:schemeClr val="bg1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49912" y="902335"/>
            <a:ext cx="4087495" cy="837146"/>
            <a:chOff x="3302491" y="2864934"/>
            <a:chExt cx="3701778" cy="574603"/>
          </a:xfrm>
        </p:grpSpPr>
        <p:pic>
          <p:nvPicPr>
            <p:cNvPr id="17" name="Picture 3" descr="C:\Users\Thinkpad\Desktop\PNG\1_0001_渐变映射-2-副本-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302491" y="2864934"/>
              <a:ext cx="3701778" cy="574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482196" y="2942404"/>
              <a:ext cx="2886075" cy="43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sz="2800" dirty="0">
                  <a:solidFill>
                    <a:schemeClr val="bg1"/>
                  </a:solidFill>
                  <a:latin typeface="叶根友毛笔行书2.0版" panose="02010601030101010101" charset="-122"/>
                  <a:ea typeface="叶根友毛笔行书2.0版" panose="02010601030101010101" charset="-122"/>
                </a:rPr>
                <a:t>为什么要挖井？</a:t>
              </a:r>
              <a:endParaRPr lang="zh-CN" sz="28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句段感知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165" y="1967865"/>
            <a:ext cx="726567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村子里没有水井，乡亲们吃水要到很远的地方去挑。毛主席就带领战士和乡亲们挖了一口井。</a:t>
            </a:r>
            <a:endParaRPr lang="zh-CN" altLang="zh-CN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748030" y="3766186"/>
            <a:ext cx="72656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具体原因：</a:t>
            </a:r>
            <a:r>
              <a:rPr lang="zh-CN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村子里没有水井，乡亲们吃水要到很远的地方去挑</a:t>
            </a:r>
            <a:r>
              <a:rPr lang="zh-CN" altLang="zh-CN" sz="32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。</a:t>
            </a:r>
            <a:endParaRPr lang="zh-CN" altLang="zh-CN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8030" y="4349750"/>
            <a:ext cx="72656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20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所以</a:t>
            </a:r>
            <a:r>
              <a:rPr lang="zh-CN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毛主席就带领战士和乡亲们挖了一口井。</a:t>
            </a:r>
            <a:endParaRPr lang="zh-CN" altLang="zh-CN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231" y="153794"/>
            <a:ext cx="858173" cy="7256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468247" y="1739265"/>
            <a:ext cx="316928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叶根友毛笔行书2.0版" panose="02010601030101010101" charset="-122"/>
                <a:ea typeface="叶根友毛笔行书2.0版" panose="02010601030101010101" charset="-122"/>
              </a:rPr>
              <a:t>“为人性僻耽佳句，语不惊人死不休”</a:t>
            </a:r>
            <a:endParaRPr lang="zh-CN" altLang="en-US" sz="1400" dirty="0">
              <a:solidFill>
                <a:schemeClr val="bg1"/>
              </a:solidFill>
              <a:latin typeface="叶根友毛笔行书2.0版" panose="02010601030101010101" charset="-122"/>
              <a:ea typeface="叶根友毛笔行书2.0版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400" y="286386"/>
            <a:ext cx="14221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句段感知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6800" y="879475"/>
            <a:ext cx="726567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解放以后，乡亲们在井旁边立了一块石碑，上面刻着：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吃水不忘挖井人，时刻想念毛主席。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  <a:endParaRPr lang="en-US" alt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9165" y="2675256"/>
            <a:ext cx="72656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思考：谁不会忘记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挖井人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165" y="3833496"/>
            <a:ext cx="726567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沙洲坝村人民不会忘记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挖井人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  <a:endParaRPr lang="en-US" altLang="zh-CN" sz="32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31570" y="1840865"/>
            <a:ext cx="6847840" cy="607695"/>
            <a:chOff x="1782" y="2899"/>
            <a:chExt cx="10784" cy="957"/>
          </a:xfrm>
        </p:grpSpPr>
        <p:sp>
          <p:nvSpPr>
            <p:cNvPr id="6" name="矩形 5"/>
            <p:cNvSpPr/>
            <p:nvPr/>
          </p:nvSpPr>
          <p:spPr>
            <a:xfrm>
              <a:off x="6416" y="2899"/>
              <a:ext cx="6150" cy="1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82" y="3736"/>
              <a:ext cx="3883" cy="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0caa3730-23ca-4f77-90d4-ddb95f46dc4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1150</Words>
  <Application>WPS 演示</Application>
  <PresentationFormat>全屏显示(16:9)</PresentationFormat>
  <Paragraphs>144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叶根友毛笔行书2.0版</vt:lpstr>
      <vt:lpstr>方正古隶简体</vt:lpstr>
      <vt:lpstr>Arial</vt:lpstr>
      <vt:lpstr>Arial Unicode MS</vt:lpstr>
      <vt:lpstr>Calibri Light</vt:lpstr>
      <vt:lpstr>Calibri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39</cp:revision>
  <dcterms:created xsi:type="dcterms:W3CDTF">2016-08-10T12:55:00Z</dcterms:created>
  <dcterms:modified xsi:type="dcterms:W3CDTF">2023-02-17T00:29:53Z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5F65B6A09625447395EE0BBA2300FFD9</vt:lpwstr>
  </property>
</Properties>
</file>