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3" r:id="rId4"/>
  </p:sldMasterIdLst>
  <p:notesMasterIdLst>
    <p:notesMasterId r:id="rId6"/>
  </p:notesMasterIdLst>
  <p:sldIdLst>
    <p:sldId id="260" r:id="rId5"/>
    <p:sldId id="257" r:id="rId7"/>
    <p:sldId id="258" r:id="rId8"/>
    <p:sldId id="256" r:id="rId9"/>
    <p:sldId id="262" r:id="rId10"/>
    <p:sldId id="261" r:id="rId11"/>
    <p:sldId id="259" r:id="rId12"/>
    <p:sldId id="263" r:id="rId13"/>
    <p:sldId id="266" r:id="rId14"/>
    <p:sldId id="265" r:id="rId15"/>
    <p:sldId id="264" r:id="rId16"/>
    <p:sldId id="267" r:id="rId17"/>
    <p:sldId id="268" r:id="rId18"/>
    <p:sldId id="269" r:id="rId19"/>
    <p:sldId id="270" r:id="rId20"/>
    <p:sldId id="271" r:id="rId21"/>
    <p:sldId id="273" r:id="rId22"/>
    <p:sldId id="274" r:id="rId23"/>
    <p:sldId id="272" r:id="rId24"/>
    <p:sldId id="27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CCB5"/>
    <a:srgbClr val="336D91"/>
    <a:srgbClr val="5A7569"/>
    <a:srgbClr val="D8808B"/>
    <a:srgbClr val="DDC8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889" autoAdjust="0"/>
    <p:restoredTop sz="94660"/>
  </p:normalViewPr>
  <p:slideViewPr>
    <p:cSldViewPr snapToGrid="0">
      <p:cViewPr>
        <p:scale>
          <a:sx n="66" d="100"/>
          <a:sy n="66" d="100"/>
        </p:scale>
        <p:origin x="1860" y="10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F34099-6E10-4893-AF56-3E5DCB0B40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20A74-62AA-429A-9A15-DD3E097CE7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A67C-A18C-40FE-B291-C36C99C1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3D0FE-E881-4F78-8711-6279425A2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A67C-A18C-40FE-B291-C36C99C1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3D0FE-E881-4F78-8711-6279425A2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A67C-A18C-40FE-B291-C36C99C1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3D0FE-E881-4F78-8711-6279425A2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extBox 5"/>
          <p:cNvSpPr txBox="1"/>
          <p:nvPr userDrawn="1"/>
        </p:nvSpPr>
        <p:spPr>
          <a:xfrm>
            <a:off x="1864161" y="666226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A67C-A18C-40FE-B291-C36C99C1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3D0FE-E881-4F78-8711-6279425A2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1DFA3-1910-4D77-A473-D8125A2855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780C3-27E0-46BD-B7B3-4E039E0EF4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A67C-A18C-40FE-B291-C36C99C1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3D0FE-E881-4F78-8711-6279425A2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A67C-A18C-40FE-B291-C36C99C1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3D0FE-E881-4F78-8711-6279425A2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A67C-A18C-40FE-B291-C36C99C1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3D0FE-E881-4F78-8711-6279425A2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A67C-A18C-40FE-B291-C36C99C1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3D0FE-E881-4F78-8711-6279425A2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A67C-A18C-40FE-B291-C36C99C1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3D0FE-E881-4F78-8711-6279425A2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A67C-A18C-40FE-B291-C36C99C1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3D0FE-E881-4F78-8711-6279425A2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2A67C-A18C-40FE-B291-C36C99C1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3D0FE-E881-4F78-8711-6279425A229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379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2A67C-A18C-40FE-B291-C36C99C10D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3D0FE-E881-4F78-8711-6279425A2292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465482" y="313082"/>
            <a:ext cx="11261035" cy="623183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379">
            <a:alpha val="5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1DFA3-1910-4D77-A473-D8125A2855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80C3-27E0-46BD-B7B3-4E039E0EF4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884493" y="333375"/>
            <a:ext cx="9875520" cy="6305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5676" y="3692281"/>
            <a:ext cx="1046440" cy="1790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prstClr val="white"/>
                </a:solidFill>
                <a:cs typeface="+mn-ea"/>
                <a:sym typeface="+mn-lt"/>
              </a:rPr>
              <a:t>东风解冻散而为雨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9001" y="5971515"/>
            <a:ext cx="1303619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sz="2000" b="1" dirty="0">
                <a:solidFill>
                  <a:srgbClr val="80CBB4"/>
                </a:solidFill>
                <a:ea typeface="宋体" panose="02010600030101010101" pitchFamily="2" charset="-122"/>
                <a:cs typeface="+mn-ea"/>
                <a:sym typeface="+mn-lt"/>
              </a:rPr>
              <a:t>输入内容</a:t>
            </a:r>
            <a:endParaRPr lang="en-US" altLang="zh-CN" sz="2000" b="1" dirty="0">
              <a:solidFill>
                <a:srgbClr val="80CBB4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238248">
            <a:off x="1810862" y="123564"/>
            <a:ext cx="766482" cy="1516491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58348" y="421924"/>
            <a:ext cx="2564973" cy="2662942"/>
            <a:chOff x="9317479" y="1435110"/>
            <a:chExt cx="2142734" cy="2384852"/>
          </a:xfrm>
        </p:grpSpPr>
        <p:sp>
          <p:nvSpPr>
            <p:cNvPr id="10" name="泪滴形 9"/>
            <p:cNvSpPr/>
            <p:nvPr/>
          </p:nvSpPr>
          <p:spPr>
            <a:xfrm rot="19144887">
              <a:off x="9317479" y="1535067"/>
              <a:ext cx="1330234" cy="126060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409917" y="1435110"/>
              <a:ext cx="1183467" cy="1405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srgbClr val="80CBB4"/>
                  </a:solidFill>
                  <a:cs typeface="+mn-ea"/>
                  <a:sym typeface="+mn-lt"/>
                </a:rPr>
                <a:t>雨</a:t>
              </a:r>
              <a:endParaRPr lang="zh-CN" altLang="en-US" sz="9600" dirty="0">
                <a:solidFill>
                  <a:srgbClr val="80CBB4"/>
                </a:solidFill>
                <a:cs typeface="+mn-ea"/>
                <a:sym typeface="+mn-lt"/>
              </a:endParaRPr>
            </a:p>
          </p:txBody>
        </p:sp>
        <p:sp>
          <p:nvSpPr>
            <p:cNvPr id="12" name="泪滴形 11"/>
            <p:cNvSpPr/>
            <p:nvPr/>
          </p:nvSpPr>
          <p:spPr>
            <a:xfrm rot="19144887">
              <a:off x="11077834" y="3205939"/>
              <a:ext cx="382379" cy="405166"/>
            </a:xfrm>
            <a:prstGeom prst="teardrop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083225" y="2414221"/>
              <a:ext cx="974912" cy="1405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solidFill>
                    <a:prstClr val="white"/>
                  </a:solidFill>
                  <a:cs typeface="+mn-ea"/>
                  <a:sym typeface="+mn-lt"/>
                </a:rPr>
                <a:t>水</a:t>
              </a:r>
              <a:endParaRPr lang="zh-CN" altLang="en-US" sz="9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泪滴形 17"/>
            <p:cNvSpPr/>
            <p:nvPr/>
          </p:nvSpPr>
          <p:spPr>
            <a:xfrm rot="13744887" flipV="1">
              <a:off x="10726095" y="2213199"/>
              <a:ext cx="222457" cy="209946"/>
            </a:xfrm>
            <a:prstGeom prst="teardrop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同侧角的矩形 4"/>
          <p:cNvSpPr/>
          <p:nvPr/>
        </p:nvSpPr>
        <p:spPr>
          <a:xfrm>
            <a:off x="494732" y="1492624"/>
            <a:ext cx="8352858" cy="1933034"/>
          </a:xfrm>
          <a:prstGeom prst="snip2SameRect">
            <a:avLst/>
          </a:prstGeom>
          <a:solidFill>
            <a:srgbClr val="81C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7712" y="1758779"/>
            <a:ext cx="75124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雨水节气期间，我国的西北、东北依然没有走出冬天的范畴。从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月份的平均气温来看：兰州、西宁、乌鲁木齐、沈阳的月平均气温分别是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-1.0℃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、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-3.9℃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、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-9.7℃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和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-6.9℃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，可见这些地方还没有摆脱冬季的寒冷，天气仍以寒为主，降水也以雪为主。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剪去同侧角的矩形 5"/>
          <p:cNvSpPr/>
          <p:nvPr/>
        </p:nvSpPr>
        <p:spPr>
          <a:xfrm flipV="1">
            <a:off x="494732" y="3712524"/>
            <a:ext cx="8352858" cy="1962134"/>
          </a:xfrm>
          <a:prstGeom prst="snip2SameRect">
            <a:avLst/>
          </a:prstGeom>
          <a:solidFill>
            <a:srgbClr val="5A7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8954807" y="1906307"/>
            <a:ext cx="2521456" cy="34469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82352" y="4021962"/>
            <a:ext cx="7357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雨水期间，除了云南南部地区已是春色满园以外，西南、江南的大多数地方还是一幅早春的景象：日光温暖、早晚湿寒，田野青青、春江水暖。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968764" y="1048931"/>
            <a:ext cx="3626672" cy="648304"/>
            <a:chOff x="3514910" y="1019131"/>
            <a:chExt cx="3626672" cy="648304"/>
          </a:xfrm>
        </p:grpSpPr>
        <p:sp>
          <p:nvSpPr>
            <p:cNvPr id="9" name="圆角矩形 8"/>
            <p:cNvSpPr/>
            <p:nvPr/>
          </p:nvSpPr>
          <p:spPr>
            <a:xfrm>
              <a:off x="3514910" y="1019131"/>
              <a:ext cx="3626672" cy="648304"/>
            </a:xfrm>
            <a:prstGeom prst="roundRect">
              <a:avLst>
                <a:gd name="adj" fmla="val 34254"/>
              </a:avLst>
            </a:prstGeom>
            <a:solidFill>
              <a:srgbClr val="5A75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747546" y="1053925"/>
              <a:ext cx="3227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西北、东北地区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23405" y="5313220"/>
            <a:ext cx="3626672" cy="648304"/>
            <a:chOff x="3514910" y="1019131"/>
            <a:chExt cx="3626672" cy="648304"/>
          </a:xfrm>
        </p:grpSpPr>
        <p:sp>
          <p:nvSpPr>
            <p:cNvPr id="12" name="圆角矩形 11"/>
            <p:cNvSpPr/>
            <p:nvPr/>
          </p:nvSpPr>
          <p:spPr>
            <a:xfrm>
              <a:off x="3514910" y="1019131"/>
              <a:ext cx="3626672" cy="648304"/>
            </a:xfrm>
            <a:prstGeom prst="roundRect">
              <a:avLst>
                <a:gd name="adj" fmla="val 34254"/>
              </a:avLst>
            </a:prstGeom>
            <a:solidFill>
              <a:srgbClr val="81CC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747546" y="1053925"/>
              <a:ext cx="3227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西南、江南地区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6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7045729" y="2610830"/>
            <a:ext cx="4872959" cy="334589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555907" y="991617"/>
            <a:ext cx="95659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华南地区下列城市</a:t>
            </a:r>
            <a:r>
              <a:rPr lang="en-US" altLang="zh-CN" sz="2000" dirty="0">
                <a:cs typeface="+mn-ea"/>
                <a:sym typeface="+mn-lt"/>
              </a:rPr>
              <a:t>2</a:t>
            </a:r>
            <a:r>
              <a:rPr lang="zh-CN" altLang="en-US" sz="2000" dirty="0">
                <a:cs typeface="+mn-ea"/>
                <a:sym typeface="+mn-lt"/>
              </a:rPr>
              <a:t>月份的多年平均气温是：广州</a:t>
            </a:r>
            <a:r>
              <a:rPr lang="en-US" altLang="zh-CN" sz="2000" dirty="0">
                <a:cs typeface="+mn-ea"/>
                <a:sym typeface="+mn-lt"/>
              </a:rPr>
              <a:t>14.5℃</a:t>
            </a:r>
            <a:r>
              <a:rPr lang="zh-CN" altLang="en-US" sz="2000" dirty="0">
                <a:cs typeface="+mn-ea"/>
                <a:sym typeface="+mn-lt"/>
              </a:rPr>
              <a:t>、南宁</a:t>
            </a:r>
            <a:r>
              <a:rPr lang="en-US" altLang="zh-CN" sz="2000" dirty="0">
                <a:cs typeface="+mn-ea"/>
                <a:sym typeface="+mn-lt"/>
              </a:rPr>
              <a:t>14.1℃</a:t>
            </a:r>
            <a:r>
              <a:rPr lang="zh-CN" altLang="en-US" sz="2000" dirty="0">
                <a:cs typeface="+mn-ea"/>
                <a:sym typeface="+mn-lt"/>
              </a:rPr>
              <a:t>、海南岛海口</a:t>
            </a:r>
            <a:r>
              <a:rPr lang="en-US" altLang="zh-CN" sz="2000" dirty="0">
                <a:cs typeface="+mn-ea"/>
                <a:sym typeface="+mn-lt"/>
              </a:rPr>
              <a:t>18.7℃</a:t>
            </a:r>
            <a:r>
              <a:rPr lang="zh-CN" altLang="en-US" sz="2000" dirty="0">
                <a:cs typeface="+mn-ea"/>
                <a:sym typeface="+mn-lt"/>
              </a:rPr>
              <a:t>；上述城市</a:t>
            </a:r>
            <a:r>
              <a:rPr lang="en-US" altLang="zh-CN" sz="2000" dirty="0">
                <a:cs typeface="+mn-ea"/>
                <a:sym typeface="+mn-lt"/>
              </a:rPr>
              <a:t>2</a:t>
            </a:r>
            <a:r>
              <a:rPr lang="zh-CN" altLang="en-US" sz="2000" dirty="0">
                <a:cs typeface="+mn-ea"/>
                <a:sym typeface="+mn-lt"/>
              </a:rPr>
              <a:t>月份平均降水量分别是：</a:t>
            </a:r>
            <a:r>
              <a:rPr lang="en-US" altLang="zh-CN" sz="2000" dirty="0">
                <a:cs typeface="+mn-ea"/>
                <a:sym typeface="+mn-lt"/>
              </a:rPr>
              <a:t>69.4</a:t>
            </a:r>
            <a:r>
              <a:rPr lang="zh-CN" altLang="en-US" sz="2000" dirty="0">
                <a:cs typeface="+mn-ea"/>
                <a:sym typeface="+mn-lt"/>
              </a:rPr>
              <a:t>毫米、</a:t>
            </a:r>
            <a:r>
              <a:rPr lang="en-US" altLang="zh-CN" sz="2000" dirty="0">
                <a:cs typeface="+mn-ea"/>
                <a:sym typeface="+mn-lt"/>
              </a:rPr>
              <a:t>42.6</a:t>
            </a:r>
            <a:r>
              <a:rPr lang="zh-CN" altLang="en-US" sz="2000" dirty="0">
                <a:cs typeface="+mn-ea"/>
                <a:sym typeface="+mn-lt"/>
              </a:rPr>
              <a:t>毫米、</a:t>
            </a:r>
            <a:r>
              <a:rPr lang="en-US" altLang="zh-CN" sz="2000" dirty="0">
                <a:cs typeface="+mn-ea"/>
                <a:sym typeface="+mn-lt"/>
              </a:rPr>
              <a:t>35.0</a:t>
            </a:r>
            <a:r>
              <a:rPr lang="zh-CN" altLang="en-US" sz="2000" dirty="0">
                <a:cs typeface="+mn-ea"/>
                <a:sym typeface="+mn-lt"/>
              </a:rPr>
              <a:t>毫米。虽说雨量比黄河中下游地区多出好几倍，但这里气温高、蒸发量大，还是缺水。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58999" y="3461279"/>
            <a:ext cx="63698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如果说这些地区，“立春”是春天的第一乐章“奏鸣曲”：春意萌发、春寒料峭。雨水之后，便进入了春天的第二乐章“变奏曲”：气温回升、乍寒乍暖。雨水期间“七九河开、八九雁来”，一幅冬末春初的风景。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032048" y="2610830"/>
            <a:ext cx="2182458" cy="648304"/>
            <a:chOff x="4959124" y="1019131"/>
            <a:chExt cx="2182458" cy="648304"/>
          </a:xfrm>
        </p:grpSpPr>
        <p:sp>
          <p:nvSpPr>
            <p:cNvPr id="17" name="圆角矩形 16"/>
            <p:cNvSpPr/>
            <p:nvPr/>
          </p:nvSpPr>
          <p:spPr>
            <a:xfrm>
              <a:off x="4959124" y="1019131"/>
              <a:ext cx="2182458" cy="648304"/>
            </a:xfrm>
            <a:prstGeom prst="roundRect">
              <a:avLst>
                <a:gd name="adj" fmla="val 34254"/>
              </a:avLst>
            </a:prstGeom>
            <a:solidFill>
              <a:srgbClr val="81CC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080146" y="1053925"/>
              <a:ext cx="18947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华南地区</a:t>
              </a:r>
              <a:endParaRPr lang="zh-CN" altLang="en-US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758999" y="4867415"/>
            <a:ext cx="1445342" cy="16996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290197" y="2721252"/>
            <a:ext cx="3675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prstClr val="black"/>
                </a:solidFill>
                <a:cs typeface="+mn-ea"/>
                <a:sym typeface="+mn-lt"/>
              </a:rPr>
              <a:t>民间习俗</a:t>
            </a:r>
            <a:endParaRPr lang="zh-CN" altLang="en-US" sz="5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泪滴形 7"/>
          <p:cNvSpPr/>
          <p:nvPr/>
        </p:nvSpPr>
        <p:spPr>
          <a:xfrm rot="15495523">
            <a:off x="881782" y="2539257"/>
            <a:ext cx="1242533" cy="1260601"/>
          </a:xfrm>
          <a:prstGeom prst="teardrop">
            <a:avLst/>
          </a:prstGeom>
          <a:solidFill>
            <a:srgbClr val="81C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1385" y="2784836"/>
            <a:ext cx="848040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4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95405" y="3996392"/>
            <a:ext cx="5585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雨水是二十四节气之第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个节气太阳到达黄经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330°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每年公历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月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18-20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日交节。</a:t>
            </a:r>
            <a:endParaRPr lang="zh-CN" altLang="en-US" sz="20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272437" y="1905671"/>
            <a:ext cx="5878854" cy="48735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589905" y="-491368"/>
            <a:ext cx="2659039" cy="30367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50224" y="4954848"/>
            <a:ext cx="2952663" cy="1931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wind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8"/>
          <p:cNvSpPr/>
          <p:nvPr/>
        </p:nvSpPr>
        <p:spPr>
          <a:xfrm>
            <a:off x="3816665" y="2195112"/>
            <a:ext cx="5233041" cy="2198522"/>
          </a:xfrm>
          <a:custGeom>
            <a:avLst/>
            <a:gdLst>
              <a:gd name="connsiteX0" fmla="*/ 0 w 8066188"/>
              <a:gd name="connsiteY0" fmla="*/ 0 h 2706064"/>
              <a:gd name="connsiteX1" fmla="*/ 8066188 w 8066188"/>
              <a:gd name="connsiteY1" fmla="*/ 0 h 2706064"/>
              <a:gd name="connsiteX2" fmla="*/ 8066188 w 8066188"/>
              <a:gd name="connsiteY2" fmla="*/ 2706064 h 2706064"/>
              <a:gd name="connsiteX3" fmla="*/ 0 w 8066188"/>
              <a:gd name="connsiteY3" fmla="*/ 2706064 h 2706064"/>
              <a:gd name="connsiteX4" fmla="*/ 0 w 8066188"/>
              <a:gd name="connsiteY4" fmla="*/ 0 h 2706064"/>
              <a:gd name="connsiteX0-1" fmla="*/ 497541 w 8066188"/>
              <a:gd name="connsiteY0-2" fmla="*/ 26894 h 2706064"/>
              <a:gd name="connsiteX1-3" fmla="*/ 8066188 w 8066188"/>
              <a:gd name="connsiteY1-4" fmla="*/ 0 h 2706064"/>
              <a:gd name="connsiteX2-5" fmla="*/ 8066188 w 8066188"/>
              <a:gd name="connsiteY2-6" fmla="*/ 2706064 h 2706064"/>
              <a:gd name="connsiteX3-7" fmla="*/ 0 w 8066188"/>
              <a:gd name="connsiteY3-8" fmla="*/ 2706064 h 2706064"/>
              <a:gd name="connsiteX4-9" fmla="*/ 497541 w 8066188"/>
              <a:gd name="connsiteY4-10" fmla="*/ 26894 h 2706064"/>
              <a:gd name="connsiteX0-11" fmla="*/ 497541 w 8066188"/>
              <a:gd name="connsiteY0-12" fmla="*/ 26894 h 2706064"/>
              <a:gd name="connsiteX1-13" fmla="*/ 8066188 w 8066188"/>
              <a:gd name="connsiteY1-14" fmla="*/ 0 h 2706064"/>
              <a:gd name="connsiteX2-15" fmla="*/ 7434176 w 8066188"/>
              <a:gd name="connsiteY2-16" fmla="*/ 2235416 h 2706064"/>
              <a:gd name="connsiteX3-17" fmla="*/ 0 w 8066188"/>
              <a:gd name="connsiteY3-18" fmla="*/ 2706064 h 2706064"/>
              <a:gd name="connsiteX4-19" fmla="*/ 497541 w 8066188"/>
              <a:gd name="connsiteY4-20" fmla="*/ 26894 h 2706064"/>
              <a:gd name="connsiteX0-21" fmla="*/ 497541 w 7434176"/>
              <a:gd name="connsiteY0-22" fmla="*/ 242047 h 2921217"/>
              <a:gd name="connsiteX1-23" fmla="*/ 6788718 w 7434176"/>
              <a:gd name="connsiteY1-24" fmla="*/ 0 h 2921217"/>
              <a:gd name="connsiteX2-25" fmla="*/ 7434176 w 7434176"/>
              <a:gd name="connsiteY2-26" fmla="*/ 2450569 h 2921217"/>
              <a:gd name="connsiteX3-27" fmla="*/ 0 w 7434176"/>
              <a:gd name="connsiteY3-28" fmla="*/ 2921217 h 2921217"/>
              <a:gd name="connsiteX4-29" fmla="*/ 497541 w 7434176"/>
              <a:gd name="connsiteY4-30" fmla="*/ 242047 h 2921217"/>
              <a:gd name="connsiteX0-31" fmla="*/ 618564 w 7555199"/>
              <a:gd name="connsiteY0-32" fmla="*/ 242047 h 3176711"/>
              <a:gd name="connsiteX1-33" fmla="*/ 6909741 w 7555199"/>
              <a:gd name="connsiteY1-34" fmla="*/ 0 h 3176711"/>
              <a:gd name="connsiteX2-35" fmla="*/ 7555199 w 7555199"/>
              <a:gd name="connsiteY2-36" fmla="*/ 2450569 h 3176711"/>
              <a:gd name="connsiteX3-37" fmla="*/ 0 w 7555199"/>
              <a:gd name="connsiteY3-38" fmla="*/ 3176711 h 3176711"/>
              <a:gd name="connsiteX4-39" fmla="*/ 618564 w 7555199"/>
              <a:gd name="connsiteY4-40" fmla="*/ 242047 h 3176711"/>
              <a:gd name="connsiteX0-41" fmla="*/ 618564 w 7662775"/>
              <a:gd name="connsiteY0-42" fmla="*/ 242047 h 3176711"/>
              <a:gd name="connsiteX1-43" fmla="*/ 6909741 w 7662775"/>
              <a:gd name="connsiteY1-44" fmla="*/ 0 h 3176711"/>
              <a:gd name="connsiteX2-45" fmla="*/ 7662775 w 7662775"/>
              <a:gd name="connsiteY2-46" fmla="*/ 2921216 h 3176711"/>
              <a:gd name="connsiteX3-47" fmla="*/ 0 w 7662775"/>
              <a:gd name="connsiteY3-48" fmla="*/ 3176711 h 3176711"/>
              <a:gd name="connsiteX4-49" fmla="*/ 618564 w 7662775"/>
              <a:gd name="connsiteY4-50" fmla="*/ 242047 h 31767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2775" h="3176711">
                <a:moveTo>
                  <a:pt x="618564" y="242047"/>
                </a:moveTo>
                <a:lnTo>
                  <a:pt x="6909741" y="0"/>
                </a:lnTo>
                <a:lnTo>
                  <a:pt x="7662775" y="2921216"/>
                </a:lnTo>
                <a:lnTo>
                  <a:pt x="0" y="3176711"/>
                </a:lnTo>
                <a:lnTo>
                  <a:pt x="618564" y="242047"/>
                </a:lnTo>
                <a:close/>
              </a:path>
            </a:pathLst>
          </a:custGeom>
          <a:solidFill>
            <a:srgbClr val="5A7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8"/>
          <p:cNvSpPr/>
          <p:nvPr/>
        </p:nvSpPr>
        <p:spPr>
          <a:xfrm>
            <a:off x="4477871" y="3012174"/>
            <a:ext cx="6347011" cy="2605111"/>
          </a:xfrm>
          <a:custGeom>
            <a:avLst/>
            <a:gdLst>
              <a:gd name="connsiteX0" fmla="*/ 0 w 8066188"/>
              <a:gd name="connsiteY0" fmla="*/ 0 h 2706064"/>
              <a:gd name="connsiteX1" fmla="*/ 8066188 w 8066188"/>
              <a:gd name="connsiteY1" fmla="*/ 0 h 2706064"/>
              <a:gd name="connsiteX2" fmla="*/ 8066188 w 8066188"/>
              <a:gd name="connsiteY2" fmla="*/ 2706064 h 2706064"/>
              <a:gd name="connsiteX3" fmla="*/ 0 w 8066188"/>
              <a:gd name="connsiteY3" fmla="*/ 2706064 h 2706064"/>
              <a:gd name="connsiteX4" fmla="*/ 0 w 8066188"/>
              <a:gd name="connsiteY4" fmla="*/ 0 h 2706064"/>
              <a:gd name="connsiteX0-1" fmla="*/ 497541 w 8066188"/>
              <a:gd name="connsiteY0-2" fmla="*/ 26894 h 2706064"/>
              <a:gd name="connsiteX1-3" fmla="*/ 8066188 w 8066188"/>
              <a:gd name="connsiteY1-4" fmla="*/ 0 h 2706064"/>
              <a:gd name="connsiteX2-5" fmla="*/ 8066188 w 8066188"/>
              <a:gd name="connsiteY2-6" fmla="*/ 2706064 h 2706064"/>
              <a:gd name="connsiteX3-7" fmla="*/ 0 w 8066188"/>
              <a:gd name="connsiteY3-8" fmla="*/ 2706064 h 2706064"/>
              <a:gd name="connsiteX4-9" fmla="*/ 497541 w 8066188"/>
              <a:gd name="connsiteY4-10" fmla="*/ 26894 h 2706064"/>
              <a:gd name="connsiteX0-11" fmla="*/ 497541 w 8066188"/>
              <a:gd name="connsiteY0-12" fmla="*/ 26894 h 2706064"/>
              <a:gd name="connsiteX1-13" fmla="*/ 8066188 w 8066188"/>
              <a:gd name="connsiteY1-14" fmla="*/ 0 h 2706064"/>
              <a:gd name="connsiteX2-15" fmla="*/ 7434176 w 8066188"/>
              <a:gd name="connsiteY2-16" fmla="*/ 2235416 h 2706064"/>
              <a:gd name="connsiteX3-17" fmla="*/ 0 w 8066188"/>
              <a:gd name="connsiteY3-18" fmla="*/ 2706064 h 2706064"/>
              <a:gd name="connsiteX4-19" fmla="*/ 497541 w 8066188"/>
              <a:gd name="connsiteY4-20" fmla="*/ 26894 h 2706064"/>
              <a:gd name="connsiteX0-21" fmla="*/ 497541 w 7434176"/>
              <a:gd name="connsiteY0-22" fmla="*/ 242047 h 2921217"/>
              <a:gd name="connsiteX1-23" fmla="*/ 6788718 w 7434176"/>
              <a:gd name="connsiteY1-24" fmla="*/ 0 h 2921217"/>
              <a:gd name="connsiteX2-25" fmla="*/ 7434176 w 7434176"/>
              <a:gd name="connsiteY2-26" fmla="*/ 2450569 h 2921217"/>
              <a:gd name="connsiteX3-27" fmla="*/ 0 w 7434176"/>
              <a:gd name="connsiteY3-28" fmla="*/ 2921217 h 2921217"/>
              <a:gd name="connsiteX4-29" fmla="*/ 497541 w 7434176"/>
              <a:gd name="connsiteY4-30" fmla="*/ 242047 h 2921217"/>
              <a:gd name="connsiteX0-31" fmla="*/ 618564 w 7555199"/>
              <a:gd name="connsiteY0-32" fmla="*/ 242047 h 3176711"/>
              <a:gd name="connsiteX1-33" fmla="*/ 6909741 w 7555199"/>
              <a:gd name="connsiteY1-34" fmla="*/ 0 h 3176711"/>
              <a:gd name="connsiteX2-35" fmla="*/ 7555199 w 7555199"/>
              <a:gd name="connsiteY2-36" fmla="*/ 2450569 h 3176711"/>
              <a:gd name="connsiteX3-37" fmla="*/ 0 w 7555199"/>
              <a:gd name="connsiteY3-38" fmla="*/ 3176711 h 3176711"/>
              <a:gd name="connsiteX4-39" fmla="*/ 618564 w 7555199"/>
              <a:gd name="connsiteY4-40" fmla="*/ 242047 h 3176711"/>
              <a:gd name="connsiteX0-41" fmla="*/ 618564 w 7662775"/>
              <a:gd name="connsiteY0-42" fmla="*/ 242047 h 3176711"/>
              <a:gd name="connsiteX1-43" fmla="*/ 6909741 w 7662775"/>
              <a:gd name="connsiteY1-44" fmla="*/ 0 h 3176711"/>
              <a:gd name="connsiteX2-45" fmla="*/ 7662775 w 7662775"/>
              <a:gd name="connsiteY2-46" fmla="*/ 2921216 h 3176711"/>
              <a:gd name="connsiteX3-47" fmla="*/ 0 w 7662775"/>
              <a:gd name="connsiteY3-48" fmla="*/ 3176711 h 3176711"/>
              <a:gd name="connsiteX4-49" fmla="*/ 618564 w 7662775"/>
              <a:gd name="connsiteY4-50" fmla="*/ 242047 h 31767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2775" h="3176711">
                <a:moveTo>
                  <a:pt x="618564" y="242047"/>
                </a:moveTo>
                <a:lnTo>
                  <a:pt x="6909741" y="0"/>
                </a:lnTo>
                <a:lnTo>
                  <a:pt x="7662775" y="2921216"/>
                </a:lnTo>
                <a:lnTo>
                  <a:pt x="0" y="3176711"/>
                </a:lnTo>
                <a:lnTo>
                  <a:pt x="618564" y="242047"/>
                </a:lnTo>
                <a:close/>
              </a:path>
            </a:pathLst>
          </a:custGeom>
          <a:solidFill>
            <a:srgbClr val="5A7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13238" y="675776"/>
            <a:ext cx="2818504" cy="764625"/>
            <a:chOff x="3514910" y="902810"/>
            <a:chExt cx="2818504" cy="764625"/>
          </a:xfrm>
        </p:grpSpPr>
        <p:sp>
          <p:nvSpPr>
            <p:cNvPr id="6" name="圆角矩形 5"/>
            <p:cNvSpPr/>
            <p:nvPr/>
          </p:nvSpPr>
          <p:spPr>
            <a:xfrm>
              <a:off x="3514910" y="902810"/>
              <a:ext cx="2818504" cy="764625"/>
            </a:xfrm>
            <a:prstGeom prst="roundRect">
              <a:avLst>
                <a:gd name="adj" fmla="val 34254"/>
              </a:avLst>
            </a:prstGeom>
            <a:solidFill>
              <a:srgbClr val="81CC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745895" y="961956"/>
              <a:ext cx="23565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民间习俗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331099" y="2289784"/>
            <a:ext cx="7662775" cy="3176711"/>
          </a:xfrm>
          <a:custGeom>
            <a:avLst/>
            <a:gdLst>
              <a:gd name="connsiteX0" fmla="*/ 0 w 8066188"/>
              <a:gd name="connsiteY0" fmla="*/ 0 h 2706064"/>
              <a:gd name="connsiteX1" fmla="*/ 8066188 w 8066188"/>
              <a:gd name="connsiteY1" fmla="*/ 0 h 2706064"/>
              <a:gd name="connsiteX2" fmla="*/ 8066188 w 8066188"/>
              <a:gd name="connsiteY2" fmla="*/ 2706064 h 2706064"/>
              <a:gd name="connsiteX3" fmla="*/ 0 w 8066188"/>
              <a:gd name="connsiteY3" fmla="*/ 2706064 h 2706064"/>
              <a:gd name="connsiteX4" fmla="*/ 0 w 8066188"/>
              <a:gd name="connsiteY4" fmla="*/ 0 h 2706064"/>
              <a:gd name="connsiteX0-1" fmla="*/ 497541 w 8066188"/>
              <a:gd name="connsiteY0-2" fmla="*/ 26894 h 2706064"/>
              <a:gd name="connsiteX1-3" fmla="*/ 8066188 w 8066188"/>
              <a:gd name="connsiteY1-4" fmla="*/ 0 h 2706064"/>
              <a:gd name="connsiteX2-5" fmla="*/ 8066188 w 8066188"/>
              <a:gd name="connsiteY2-6" fmla="*/ 2706064 h 2706064"/>
              <a:gd name="connsiteX3-7" fmla="*/ 0 w 8066188"/>
              <a:gd name="connsiteY3-8" fmla="*/ 2706064 h 2706064"/>
              <a:gd name="connsiteX4-9" fmla="*/ 497541 w 8066188"/>
              <a:gd name="connsiteY4-10" fmla="*/ 26894 h 2706064"/>
              <a:gd name="connsiteX0-11" fmla="*/ 497541 w 8066188"/>
              <a:gd name="connsiteY0-12" fmla="*/ 26894 h 2706064"/>
              <a:gd name="connsiteX1-13" fmla="*/ 8066188 w 8066188"/>
              <a:gd name="connsiteY1-14" fmla="*/ 0 h 2706064"/>
              <a:gd name="connsiteX2-15" fmla="*/ 7434176 w 8066188"/>
              <a:gd name="connsiteY2-16" fmla="*/ 2235416 h 2706064"/>
              <a:gd name="connsiteX3-17" fmla="*/ 0 w 8066188"/>
              <a:gd name="connsiteY3-18" fmla="*/ 2706064 h 2706064"/>
              <a:gd name="connsiteX4-19" fmla="*/ 497541 w 8066188"/>
              <a:gd name="connsiteY4-20" fmla="*/ 26894 h 2706064"/>
              <a:gd name="connsiteX0-21" fmla="*/ 497541 w 7434176"/>
              <a:gd name="connsiteY0-22" fmla="*/ 242047 h 2921217"/>
              <a:gd name="connsiteX1-23" fmla="*/ 6788718 w 7434176"/>
              <a:gd name="connsiteY1-24" fmla="*/ 0 h 2921217"/>
              <a:gd name="connsiteX2-25" fmla="*/ 7434176 w 7434176"/>
              <a:gd name="connsiteY2-26" fmla="*/ 2450569 h 2921217"/>
              <a:gd name="connsiteX3-27" fmla="*/ 0 w 7434176"/>
              <a:gd name="connsiteY3-28" fmla="*/ 2921217 h 2921217"/>
              <a:gd name="connsiteX4-29" fmla="*/ 497541 w 7434176"/>
              <a:gd name="connsiteY4-30" fmla="*/ 242047 h 2921217"/>
              <a:gd name="connsiteX0-31" fmla="*/ 618564 w 7555199"/>
              <a:gd name="connsiteY0-32" fmla="*/ 242047 h 3176711"/>
              <a:gd name="connsiteX1-33" fmla="*/ 6909741 w 7555199"/>
              <a:gd name="connsiteY1-34" fmla="*/ 0 h 3176711"/>
              <a:gd name="connsiteX2-35" fmla="*/ 7555199 w 7555199"/>
              <a:gd name="connsiteY2-36" fmla="*/ 2450569 h 3176711"/>
              <a:gd name="connsiteX3-37" fmla="*/ 0 w 7555199"/>
              <a:gd name="connsiteY3-38" fmla="*/ 3176711 h 3176711"/>
              <a:gd name="connsiteX4-39" fmla="*/ 618564 w 7555199"/>
              <a:gd name="connsiteY4-40" fmla="*/ 242047 h 3176711"/>
              <a:gd name="connsiteX0-41" fmla="*/ 618564 w 7662775"/>
              <a:gd name="connsiteY0-42" fmla="*/ 242047 h 3176711"/>
              <a:gd name="connsiteX1-43" fmla="*/ 6909741 w 7662775"/>
              <a:gd name="connsiteY1-44" fmla="*/ 0 h 3176711"/>
              <a:gd name="connsiteX2-45" fmla="*/ 7662775 w 7662775"/>
              <a:gd name="connsiteY2-46" fmla="*/ 2921216 h 3176711"/>
              <a:gd name="connsiteX3-47" fmla="*/ 0 w 7662775"/>
              <a:gd name="connsiteY3-48" fmla="*/ 3176711 h 3176711"/>
              <a:gd name="connsiteX4-49" fmla="*/ 618564 w 7662775"/>
              <a:gd name="connsiteY4-50" fmla="*/ 242047 h 31767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2775" h="3176711">
                <a:moveTo>
                  <a:pt x="618564" y="242047"/>
                </a:moveTo>
                <a:lnTo>
                  <a:pt x="6909741" y="0"/>
                </a:lnTo>
                <a:lnTo>
                  <a:pt x="7662775" y="2921216"/>
                </a:lnTo>
                <a:lnTo>
                  <a:pt x="0" y="3176711"/>
                </a:lnTo>
                <a:lnTo>
                  <a:pt x="618564" y="242047"/>
                </a:lnTo>
                <a:close/>
              </a:path>
            </a:pathLst>
          </a:custGeom>
          <a:solidFill>
            <a:srgbClr val="81C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12921" y="2754754"/>
            <a:ext cx="51679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雨水节回娘屋是流行于川西一带的一项风俗。民间到了雨水节，出嫁的女儿纷纷带上礼物回娘家拜望父母。生育了孩子的妇女，须带上罐罐肉、椅子等礼物，感谢父母的养育之恩。久不怀孕的妇女，则由母亲为其缝制一条红裤子，穿到贴身处，据说，这样可使其尽快怀孕生子。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0" y="1282349"/>
            <a:ext cx="4827050" cy="4827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8525672" y="377314"/>
            <a:ext cx="3550024" cy="243753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903548" y="2048290"/>
            <a:ext cx="2016365" cy="633769"/>
            <a:chOff x="5527435" y="1213766"/>
            <a:chExt cx="2016365" cy="633769"/>
          </a:xfrm>
        </p:grpSpPr>
        <p:sp>
          <p:nvSpPr>
            <p:cNvPr id="13" name="对角圆角矩形 12"/>
            <p:cNvSpPr/>
            <p:nvPr/>
          </p:nvSpPr>
          <p:spPr>
            <a:xfrm>
              <a:off x="5527435" y="1213766"/>
              <a:ext cx="2016365" cy="63376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D880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646377" y="1219807"/>
              <a:ext cx="17094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回娘屋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:blinds dir="vert"/>
      </p:transition>
    </mc:Choice>
    <mc:Fallback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811468" y="914083"/>
            <a:ext cx="2818504" cy="764625"/>
            <a:chOff x="3514910" y="902810"/>
            <a:chExt cx="2818504" cy="764625"/>
          </a:xfrm>
        </p:grpSpPr>
        <p:sp>
          <p:nvSpPr>
            <p:cNvPr id="4" name="圆角矩形 3"/>
            <p:cNvSpPr/>
            <p:nvPr/>
          </p:nvSpPr>
          <p:spPr>
            <a:xfrm>
              <a:off x="3514910" y="902810"/>
              <a:ext cx="2818504" cy="764625"/>
            </a:xfrm>
            <a:prstGeom prst="roundRect">
              <a:avLst>
                <a:gd name="adj" fmla="val 34254"/>
              </a:avLst>
            </a:prstGeom>
            <a:solidFill>
              <a:srgbClr val="81CC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745895" y="961956"/>
              <a:ext cx="23565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民间习俗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956652" y="3902919"/>
            <a:ext cx="44924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雨水节拉干爹，意取“雨露滋润易生长”之意。这天要拉干爹的父母手提装好酒菜香蜡纸钱的篼篼、带着孩子在人群中穿来穿去找准干爹对象。找干爹的目的，是为了让儿女健康平安的成长。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674757" y="1218502"/>
            <a:ext cx="6469962" cy="403412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425594" y="1851399"/>
            <a:ext cx="2603018" cy="2171477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1468" y="2937138"/>
            <a:ext cx="2016365" cy="633769"/>
            <a:chOff x="5527435" y="1213766"/>
            <a:chExt cx="2016365" cy="633769"/>
          </a:xfrm>
        </p:grpSpPr>
        <p:sp>
          <p:nvSpPr>
            <p:cNvPr id="11" name="对角圆角矩形 10"/>
            <p:cNvSpPr/>
            <p:nvPr/>
          </p:nvSpPr>
          <p:spPr>
            <a:xfrm>
              <a:off x="5527435" y="1213766"/>
              <a:ext cx="2016365" cy="63376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D880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808062" y="1219807"/>
              <a:ext cx="15477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拉干爹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3000">
        <p15:prstTrans prst="crush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77087" y="1120694"/>
            <a:ext cx="2818504" cy="764625"/>
            <a:chOff x="3514910" y="902810"/>
            <a:chExt cx="2818504" cy="764625"/>
          </a:xfrm>
        </p:grpSpPr>
        <p:sp>
          <p:nvSpPr>
            <p:cNvPr id="7" name="圆角矩形 6"/>
            <p:cNvSpPr/>
            <p:nvPr/>
          </p:nvSpPr>
          <p:spPr>
            <a:xfrm>
              <a:off x="3514910" y="902810"/>
              <a:ext cx="2818504" cy="764625"/>
            </a:xfrm>
            <a:prstGeom prst="roundRect">
              <a:avLst>
                <a:gd name="adj" fmla="val 34254"/>
              </a:avLst>
            </a:prstGeom>
            <a:solidFill>
              <a:srgbClr val="81CC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745895" y="961956"/>
              <a:ext cx="23565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民间习俗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17775" y="1807129"/>
            <a:ext cx="1687979" cy="633769"/>
            <a:chOff x="5588718" y="1219641"/>
            <a:chExt cx="1687979" cy="633769"/>
          </a:xfrm>
        </p:grpSpPr>
        <p:sp>
          <p:nvSpPr>
            <p:cNvPr id="10" name="对角圆角矩形 9"/>
            <p:cNvSpPr/>
            <p:nvPr/>
          </p:nvSpPr>
          <p:spPr>
            <a:xfrm>
              <a:off x="5588718" y="1219641"/>
              <a:ext cx="1687979" cy="63376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D880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808062" y="1219807"/>
              <a:ext cx="11249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接寿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462182" y="2620670"/>
            <a:ext cx="3267635" cy="32676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10002" y="2168501"/>
            <a:ext cx="22648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dirty="0">
                <a:cs typeface="+mn-ea"/>
                <a:sym typeface="+mn-lt"/>
              </a:rPr>
              <a:t>接寿习俗意思是祝岳父岳母长命百岁。送节的另外一个典型礼品就是“罐罐肉”：用沙锅炖了猪脚和雪山大豆、海带，再用红纸，红绳封了罐口，给岳父岳母送去。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48711" y="2145131"/>
            <a:ext cx="2656012" cy="3311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800"/>
              </a:lnSpc>
              <a:defRPr sz="2000">
                <a:latin typeface="字魂58号-创中黑" panose="00000500000000000000" pitchFamily="2" charset="-122"/>
                <a:ea typeface="字魂58号-创中黑" panose="00000500000000000000" pitchFamily="2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这是对辛辛苦苦将女儿养育成人的岳父岳母表示感谢和敬意。如果是新婚女婿送节，岳父岳母还要回赠雨伞，让女婿出门奔波，能遮风挡雨，也有祝愿女婿人生旅途顺利平安的意思。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9133850" y="-99935"/>
            <a:ext cx="2719246" cy="22684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airplan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260373" y="2870339"/>
            <a:ext cx="3675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prstClr val="black"/>
                </a:solidFill>
                <a:cs typeface="+mn-ea"/>
                <a:sym typeface="+mn-lt"/>
              </a:rPr>
              <a:t>节气养生</a:t>
            </a:r>
            <a:endParaRPr lang="zh-CN" altLang="en-US" sz="5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泪滴形 7"/>
          <p:cNvSpPr/>
          <p:nvPr/>
        </p:nvSpPr>
        <p:spPr>
          <a:xfrm rot="15495523">
            <a:off x="851958" y="2688344"/>
            <a:ext cx="1242533" cy="1260601"/>
          </a:xfrm>
          <a:prstGeom prst="teardrop">
            <a:avLst/>
          </a:prstGeom>
          <a:solidFill>
            <a:srgbClr val="81C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1561" y="2933923"/>
            <a:ext cx="848040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4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65581" y="4145479"/>
            <a:ext cx="5585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雨水是二十四节气之第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个节气太阳到达黄经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330°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每年公历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月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18-20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日交节。</a:t>
            </a:r>
            <a:endParaRPr lang="zh-CN" altLang="en-US" sz="20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272437" y="1905671"/>
            <a:ext cx="5878854" cy="48735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560081" y="-556083"/>
            <a:ext cx="2659039" cy="30367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50224" y="4954848"/>
            <a:ext cx="2952663" cy="1931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3000">
        <p15:prstTrans prst="pageCurlDouble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4050091" y="2149216"/>
            <a:ext cx="3788628" cy="3788628"/>
          </a:xfrm>
          <a:prstGeom prst="ellipse">
            <a:avLst/>
          </a:prstGeom>
          <a:solidFill>
            <a:schemeClr val="bg1">
              <a:lumMod val="8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258242" y="2928153"/>
            <a:ext cx="3263139" cy="20378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71236" y="2151529"/>
            <a:ext cx="267045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dirty="0">
                <a:cs typeface="+mn-ea"/>
                <a:sym typeface="+mn-lt"/>
              </a:rPr>
              <a:t>雨水节气中，地湿之气渐升，且早晨时有露、霜出现。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37930" y="2149216"/>
            <a:ext cx="310626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zh-CN" altLang="en-US" sz="2000" dirty="0">
                <a:cs typeface="+mn-ea"/>
                <a:sym typeface="+mn-lt"/>
              </a:rPr>
              <a:t>所以针对这样的气候特点，饮食调养应侧重于调养脾胃和祛风除湿。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4597" y="4527352"/>
            <a:ext cx="2495647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dirty="0">
                <a:cs typeface="+mn-ea"/>
                <a:sym typeface="+mn-lt"/>
              </a:rPr>
              <a:t>脾胃能消化五谷，是气血生养之源。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44790" y="4260095"/>
            <a:ext cx="25225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zh-CN" altLang="en-US" sz="2000" dirty="0">
                <a:cs typeface="+mn-ea"/>
                <a:sym typeface="+mn-lt"/>
              </a:rPr>
              <a:t>五行中肝属木，在味为酸；脾属土，在味为甘。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80559" y="612810"/>
            <a:ext cx="2818504" cy="764625"/>
            <a:chOff x="3514910" y="902810"/>
            <a:chExt cx="2818504" cy="764625"/>
          </a:xfrm>
        </p:grpSpPr>
        <p:sp>
          <p:nvSpPr>
            <p:cNvPr id="10" name="圆角矩形 9"/>
            <p:cNvSpPr/>
            <p:nvPr/>
          </p:nvSpPr>
          <p:spPr>
            <a:xfrm>
              <a:off x="3514910" y="902810"/>
              <a:ext cx="2818504" cy="764625"/>
            </a:xfrm>
            <a:prstGeom prst="roundRect">
              <a:avLst>
                <a:gd name="adj" fmla="val 34254"/>
              </a:avLst>
            </a:prstGeom>
            <a:solidFill>
              <a:srgbClr val="81CC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745895" y="961956"/>
              <a:ext cx="23565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节气养生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3000">
        <p14:prism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59" y="1786439"/>
            <a:ext cx="4654924" cy="385887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29326" y="2141885"/>
            <a:ext cx="6562623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dirty="0">
                <a:cs typeface="+mn-ea"/>
                <a:sym typeface="+mn-lt"/>
              </a:rPr>
              <a:t>所以针对这样的气候特点，饮食调养应侧重于调养脾胃和祛风除湿。脾胃能消化五谷，是气血生养之源。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9326" y="3369668"/>
            <a:ext cx="6562623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dirty="0">
                <a:cs typeface="+mn-ea"/>
                <a:sym typeface="+mn-lt"/>
              </a:rPr>
              <a:t>春季肝旺而脾弱，饮食上宜少酸多甜，可多食大枣、菠菜、荸荠、甘蔗、茼蒿、山药等。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9326" y="4597451"/>
            <a:ext cx="570201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dirty="0">
                <a:cs typeface="+mn-ea"/>
                <a:sym typeface="+mn-lt"/>
              </a:rPr>
              <a:t>风多物燥的天气易使口舌干燥，宜食果蔬及汤粥，如枸杞粥、红枣粥、银耳粥等，调补脾胃亦可用白菊花、决明子、西洋参等。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852132" y="996186"/>
            <a:ext cx="2818504" cy="764625"/>
            <a:chOff x="3514910" y="902810"/>
            <a:chExt cx="2818504" cy="764625"/>
          </a:xfrm>
        </p:grpSpPr>
        <p:sp>
          <p:nvSpPr>
            <p:cNvPr id="9" name="圆角矩形 8"/>
            <p:cNvSpPr/>
            <p:nvPr/>
          </p:nvSpPr>
          <p:spPr>
            <a:xfrm>
              <a:off x="3514910" y="902810"/>
              <a:ext cx="2818504" cy="764625"/>
            </a:xfrm>
            <a:prstGeom prst="roundRect">
              <a:avLst>
                <a:gd name="adj" fmla="val 34254"/>
              </a:avLst>
            </a:prstGeom>
            <a:solidFill>
              <a:srgbClr val="81CC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745895" y="961956"/>
              <a:ext cx="23565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节气养生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3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542264" y="1013571"/>
            <a:ext cx="2818504" cy="764625"/>
            <a:chOff x="3514910" y="902810"/>
            <a:chExt cx="2818504" cy="764625"/>
          </a:xfrm>
        </p:grpSpPr>
        <p:sp>
          <p:nvSpPr>
            <p:cNvPr id="8" name="圆角矩形 7"/>
            <p:cNvSpPr/>
            <p:nvPr/>
          </p:nvSpPr>
          <p:spPr>
            <a:xfrm>
              <a:off x="3514910" y="902810"/>
              <a:ext cx="2818504" cy="764625"/>
            </a:xfrm>
            <a:prstGeom prst="roundRect">
              <a:avLst>
                <a:gd name="adj" fmla="val 34254"/>
              </a:avLst>
            </a:prstGeom>
            <a:solidFill>
              <a:srgbClr val="81CC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745895" y="961956"/>
              <a:ext cx="23565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节气养生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108280" y="2050352"/>
            <a:ext cx="9857151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zh-CN" altLang="en-US" sz="2000" dirty="0">
                <a:cs typeface="+mn-ea"/>
                <a:sym typeface="+mn-lt"/>
              </a:rPr>
              <a:t>雨水后，春风送暖，致病的细菌、病毒易随风传播，故春季传染病常易暴发流行感冒。每个人应该保护好自己，注意锻炼身体，增强抵抗力，预防疾病的发生。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203945" y="3277177"/>
            <a:ext cx="3553412" cy="236615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108280" y="3516406"/>
            <a:ext cx="3095665" cy="1887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dirty="0">
                <a:cs typeface="+mn-ea"/>
                <a:sym typeface="+mn-lt"/>
              </a:rPr>
              <a:t>中医认为肝主生发，故春季肝气旺盛，肝木易克脾土，故春季养生不当容易损伤脾脏，从而导致脾胃功能的下降。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57357" y="3551587"/>
            <a:ext cx="3384546" cy="1887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800"/>
              </a:lnSpc>
            </a:pPr>
            <a:r>
              <a:rPr lang="zh-CN" altLang="en-US" sz="2000" dirty="0">
                <a:cs typeface="+mn-ea"/>
                <a:sym typeface="+mn-lt"/>
              </a:rPr>
              <a:t>在雨水节气之后，随着降雨有所增多，寒湿之邪最易困着脾脏。同时湿邪留恋，难以去除，故雨水前后应当着重养护脾脏。</a:t>
            </a:r>
            <a:endParaRPr lang="zh-CN" altLang="en-US" sz="2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Click="0" advTm="3000">
        <p14:shred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-99200" y="-475911"/>
            <a:ext cx="7234519" cy="7234519"/>
          </a:xfrm>
          <a:prstGeom prst="rect">
            <a:avLst/>
          </a:prstGeom>
        </p:spPr>
      </p:pic>
      <p:sp>
        <p:nvSpPr>
          <p:cNvPr id="12" name="对角圆角矩形 11"/>
          <p:cNvSpPr/>
          <p:nvPr/>
        </p:nvSpPr>
        <p:spPr>
          <a:xfrm>
            <a:off x="6231249" y="2079030"/>
            <a:ext cx="1963270" cy="1801906"/>
          </a:xfrm>
          <a:prstGeom prst="round2DiagRect">
            <a:avLst/>
          </a:prstGeom>
          <a:solidFill>
            <a:srgbClr val="81C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37945" y="2256708"/>
            <a:ext cx="13498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节气特点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对角圆角矩形 12"/>
          <p:cNvSpPr/>
          <p:nvPr/>
        </p:nvSpPr>
        <p:spPr>
          <a:xfrm flipH="1">
            <a:off x="8308475" y="2079030"/>
            <a:ext cx="1963270" cy="1801906"/>
          </a:xfrm>
          <a:prstGeom prst="round2DiagRect">
            <a:avLst/>
          </a:prstGeom>
          <a:solidFill>
            <a:srgbClr val="5A7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8615171" y="2281986"/>
            <a:ext cx="13498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各地气候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对角圆角矩形 14"/>
          <p:cNvSpPr/>
          <p:nvPr/>
        </p:nvSpPr>
        <p:spPr>
          <a:xfrm flipH="1">
            <a:off x="6231249" y="4015407"/>
            <a:ext cx="1963270" cy="1801906"/>
          </a:xfrm>
          <a:prstGeom prst="round2DiagRect">
            <a:avLst/>
          </a:prstGeom>
          <a:solidFill>
            <a:srgbClr val="5A7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8308475" y="4015407"/>
            <a:ext cx="1963270" cy="1801906"/>
          </a:xfrm>
          <a:prstGeom prst="round2DiagRect">
            <a:avLst/>
          </a:prstGeom>
          <a:solidFill>
            <a:srgbClr val="81C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18118" y="4193085"/>
            <a:ext cx="13498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民间习俗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03607" y="4193085"/>
            <a:ext cx="13498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节气养生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9725763" y="-227850"/>
            <a:ext cx="1809247" cy="209774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937114" y="814014"/>
            <a:ext cx="2512879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6600" dirty="0">
                <a:cs typeface="+mn-ea"/>
                <a:sym typeface="+mn-lt"/>
              </a:rPr>
              <a:t>目录</a:t>
            </a:r>
            <a:endParaRPr lang="zh-CN" altLang="en-US" sz="66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  <p:bldP spid="13" grpId="0" animBg="1"/>
      <p:bldP spid="14" grpId="0"/>
      <p:bldP spid="15" grpId="0" animBg="1"/>
      <p:bldP spid="16" grpId="0" animBg="1"/>
      <p:bldP spid="17" grpId="0"/>
      <p:bldP spid="18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2316480" y="-50953"/>
            <a:ext cx="987552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2879" y="3991532"/>
            <a:ext cx="1046440" cy="1790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solidFill>
                  <a:prstClr val="white"/>
                </a:solidFill>
                <a:cs typeface="+mn-ea"/>
                <a:sym typeface="+mn-lt"/>
              </a:rPr>
              <a:t>东风解冻散而为雨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8775" y="1560115"/>
            <a:ext cx="2142734" cy="2175836"/>
            <a:chOff x="9317479" y="1535067"/>
            <a:chExt cx="2142734" cy="2175836"/>
          </a:xfrm>
        </p:grpSpPr>
        <p:sp>
          <p:nvSpPr>
            <p:cNvPr id="6" name="泪滴形 5"/>
            <p:cNvSpPr/>
            <p:nvPr/>
          </p:nvSpPr>
          <p:spPr>
            <a:xfrm rot="19144887">
              <a:off x="9317479" y="1535067"/>
              <a:ext cx="1330234" cy="1260601"/>
            </a:xfrm>
            <a:prstGeom prst="teardrop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481301" y="1624192"/>
              <a:ext cx="97491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>
                  <a:solidFill>
                    <a:srgbClr val="80CBB4"/>
                  </a:solidFill>
                  <a:cs typeface="+mn-ea"/>
                  <a:sym typeface="+mn-lt"/>
                </a:rPr>
                <a:t>谢</a:t>
              </a:r>
              <a:endParaRPr lang="zh-CN" altLang="en-US" sz="6600" dirty="0">
                <a:solidFill>
                  <a:srgbClr val="80CBB4"/>
                </a:solidFill>
                <a:cs typeface="+mn-ea"/>
                <a:sym typeface="+mn-lt"/>
              </a:endParaRPr>
            </a:p>
          </p:txBody>
        </p:sp>
        <p:sp>
          <p:nvSpPr>
            <p:cNvPr id="9" name="泪滴形 8"/>
            <p:cNvSpPr/>
            <p:nvPr/>
          </p:nvSpPr>
          <p:spPr>
            <a:xfrm rot="19144887">
              <a:off x="11077834" y="3205939"/>
              <a:ext cx="382379" cy="405166"/>
            </a:xfrm>
            <a:prstGeom prst="teardrop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0170309" y="2602907"/>
              <a:ext cx="974912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600" dirty="0">
                  <a:solidFill>
                    <a:prstClr val="white"/>
                  </a:solidFill>
                  <a:cs typeface="+mn-ea"/>
                  <a:sym typeface="+mn-lt"/>
                </a:rPr>
                <a:t>谢</a:t>
              </a:r>
              <a:endParaRPr lang="zh-CN" altLang="en-US" sz="6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泪滴形 10"/>
            <p:cNvSpPr/>
            <p:nvPr/>
          </p:nvSpPr>
          <p:spPr>
            <a:xfrm rot="13744887" flipV="1">
              <a:off x="10726095" y="2213199"/>
              <a:ext cx="222457" cy="209946"/>
            </a:xfrm>
            <a:prstGeom prst="teardrop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20914" y="5994994"/>
            <a:ext cx="1339881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zh-CN" sz="2000" b="1" dirty="0">
                <a:solidFill>
                  <a:srgbClr val="80CBB4"/>
                </a:solidFill>
                <a:ea typeface="宋体" panose="02010600030101010101" pitchFamily="2" charset="-122"/>
                <a:cs typeface="+mn-ea"/>
                <a:sym typeface="+mn-lt"/>
              </a:rPr>
              <a:t>输入内容</a:t>
            </a:r>
            <a:endParaRPr lang="zh-CN" sz="2000" b="1" dirty="0">
              <a:solidFill>
                <a:srgbClr val="80CBB4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238248">
            <a:off x="1653425" y="473674"/>
            <a:ext cx="766482" cy="1516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gallery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21665" y="2682242"/>
            <a:ext cx="5029626" cy="416950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270313" y="2618658"/>
            <a:ext cx="3675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cs typeface="+mn-ea"/>
                <a:sym typeface="+mn-lt"/>
              </a:rPr>
              <a:t>节气特点</a:t>
            </a:r>
            <a:endParaRPr lang="zh-CN" altLang="en-US" sz="5400" b="1" dirty="0">
              <a:cs typeface="+mn-ea"/>
              <a:sym typeface="+mn-lt"/>
            </a:endParaRPr>
          </a:p>
        </p:txBody>
      </p:sp>
      <p:sp>
        <p:nvSpPr>
          <p:cNvPr id="8" name="泪滴形 7"/>
          <p:cNvSpPr/>
          <p:nvPr/>
        </p:nvSpPr>
        <p:spPr>
          <a:xfrm rot="15495523">
            <a:off x="854537" y="2420363"/>
            <a:ext cx="1319035" cy="1316371"/>
          </a:xfrm>
          <a:prstGeom prst="teardrop">
            <a:avLst/>
          </a:prstGeom>
          <a:solidFill>
            <a:srgbClr val="81C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1500" y="2682242"/>
            <a:ext cx="893769" cy="7765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518713" y="-172386"/>
            <a:ext cx="2137402" cy="244098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475520" y="3893796"/>
            <a:ext cx="5886771" cy="714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雨水是二十四节气之第</a:t>
            </a:r>
            <a:r>
              <a:rPr lang="en-US" altLang="zh-CN" sz="2000" dirty="0">
                <a:cs typeface="+mn-ea"/>
                <a:sym typeface="+mn-lt"/>
              </a:rPr>
              <a:t>2</a:t>
            </a:r>
            <a:r>
              <a:rPr lang="zh-CN" altLang="en-US" sz="2000" dirty="0">
                <a:cs typeface="+mn-ea"/>
                <a:sym typeface="+mn-lt"/>
              </a:rPr>
              <a:t>个节气太阳到达黄经</a:t>
            </a:r>
            <a:r>
              <a:rPr lang="en-US" altLang="zh-CN" sz="2000" dirty="0">
                <a:cs typeface="+mn-ea"/>
                <a:sym typeface="+mn-lt"/>
              </a:rPr>
              <a:t>330°</a:t>
            </a:r>
            <a:r>
              <a:rPr lang="zh-CN" altLang="en-US" sz="2000" dirty="0">
                <a:cs typeface="+mn-ea"/>
                <a:sym typeface="+mn-lt"/>
              </a:rPr>
              <a:t>每年公历</a:t>
            </a:r>
            <a:r>
              <a:rPr lang="en-US" altLang="zh-CN" sz="2000" dirty="0">
                <a:cs typeface="+mn-ea"/>
                <a:sym typeface="+mn-lt"/>
              </a:rPr>
              <a:t>2</a:t>
            </a:r>
            <a:r>
              <a:rPr lang="zh-CN" altLang="en-US" sz="2000" dirty="0">
                <a:cs typeface="+mn-ea"/>
                <a:sym typeface="+mn-lt"/>
              </a:rPr>
              <a:t>月</a:t>
            </a:r>
            <a:r>
              <a:rPr lang="en-US" altLang="zh-CN" sz="2000" dirty="0">
                <a:cs typeface="+mn-ea"/>
                <a:sym typeface="+mn-lt"/>
              </a:rPr>
              <a:t>18-20</a:t>
            </a:r>
            <a:r>
              <a:rPr lang="zh-CN" altLang="en-US" sz="2000" dirty="0">
                <a:cs typeface="+mn-ea"/>
                <a:sym typeface="+mn-lt"/>
              </a:rPr>
              <a:t>日交节。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50224" y="4954848"/>
            <a:ext cx="2952663" cy="1931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962600" y="2766099"/>
            <a:ext cx="5754515" cy="35936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74755" y="1100487"/>
            <a:ext cx="86706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雨水，是二十四节气之第</a:t>
            </a:r>
            <a:r>
              <a:rPr lang="en-US" altLang="zh-CN" sz="2000" dirty="0">
                <a:cs typeface="+mn-ea"/>
                <a:sym typeface="+mn-lt"/>
              </a:rPr>
              <a:t>2</a:t>
            </a:r>
            <a:r>
              <a:rPr lang="zh-CN" altLang="en-US" sz="2000" dirty="0">
                <a:cs typeface="+mn-ea"/>
                <a:sym typeface="+mn-lt"/>
              </a:rPr>
              <a:t>个节气。斗指壬；太阳到达黄经</a:t>
            </a:r>
            <a:r>
              <a:rPr lang="en-US" altLang="zh-CN" sz="2000" dirty="0">
                <a:cs typeface="+mn-ea"/>
                <a:sym typeface="+mn-lt"/>
              </a:rPr>
              <a:t>330°</a:t>
            </a:r>
            <a:r>
              <a:rPr lang="zh-CN" altLang="en-US" sz="2000" dirty="0">
                <a:cs typeface="+mn-ea"/>
                <a:sym typeface="+mn-lt"/>
              </a:rPr>
              <a:t>；每年公历</a:t>
            </a:r>
            <a:r>
              <a:rPr lang="en-US" altLang="zh-CN" sz="2000" dirty="0">
                <a:cs typeface="+mn-ea"/>
                <a:sym typeface="+mn-lt"/>
              </a:rPr>
              <a:t>2</a:t>
            </a:r>
            <a:r>
              <a:rPr lang="zh-CN" altLang="en-US" sz="2000" dirty="0">
                <a:cs typeface="+mn-ea"/>
                <a:sym typeface="+mn-lt"/>
              </a:rPr>
              <a:t>月</a:t>
            </a:r>
            <a:r>
              <a:rPr lang="en-US" altLang="zh-CN" sz="2000" dirty="0">
                <a:cs typeface="+mn-ea"/>
                <a:sym typeface="+mn-lt"/>
              </a:rPr>
              <a:t>18-20</a:t>
            </a:r>
            <a:r>
              <a:rPr lang="zh-CN" altLang="en-US" sz="2000" dirty="0">
                <a:cs typeface="+mn-ea"/>
                <a:sym typeface="+mn-lt"/>
              </a:rPr>
              <a:t>日交节。雨水和谷雨、小满、小雪、大雪等节气一样，都是反映降水现象的节气，是古代农耕文化对于节令的反映。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9356" y="4376668"/>
            <a:ext cx="54509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雨水节气标示着降雨开始、雨量渐增，俗话说“春雨贵如油”，适宜的降水对农作物的生长很重要。进入雨水节气，我国北方阴寒未尽，一些地方仍下雪，尚未入春，仍是很冷；南方大多数地方则是春意盎然，一幅早春的景象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063142" y="3056246"/>
            <a:ext cx="2459150" cy="764625"/>
          </a:xfrm>
          <a:prstGeom prst="roundRect">
            <a:avLst>
              <a:gd name="adj" fmla="val 34254"/>
            </a:avLst>
          </a:prstGeom>
          <a:solidFill>
            <a:srgbClr val="81C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94128" y="3115392"/>
            <a:ext cx="2056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节气特点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prism isInverted="1" isContent="1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717978" y="2504809"/>
            <a:ext cx="584035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雨水节气时段一般从公历</a:t>
            </a:r>
            <a:r>
              <a:rPr lang="en-US" altLang="zh-CN" sz="2000" dirty="0">
                <a:cs typeface="+mn-ea"/>
                <a:sym typeface="+mn-lt"/>
              </a:rPr>
              <a:t>2</a:t>
            </a:r>
            <a:r>
              <a:rPr lang="zh-CN" altLang="en-US" sz="2000" dirty="0">
                <a:cs typeface="+mn-ea"/>
                <a:sym typeface="+mn-lt"/>
              </a:rPr>
              <a:t>月</a:t>
            </a:r>
            <a:r>
              <a:rPr lang="en-US" altLang="zh-CN" sz="2000" dirty="0">
                <a:cs typeface="+mn-ea"/>
                <a:sym typeface="+mn-lt"/>
              </a:rPr>
              <a:t>18</a:t>
            </a:r>
            <a:r>
              <a:rPr lang="zh-CN" altLang="en-US" sz="2000" dirty="0">
                <a:cs typeface="+mn-ea"/>
                <a:sym typeface="+mn-lt"/>
              </a:rPr>
              <a:t>日至</a:t>
            </a:r>
            <a:r>
              <a:rPr lang="en-US" altLang="zh-CN" sz="2000" dirty="0">
                <a:cs typeface="+mn-ea"/>
                <a:sym typeface="+mn-lt"/>
              </a:rPr>
              <a:t>20</a:t>
            </a:r>
            <a:r>
              <a:rPr lang="zh-CN" altLang="en-US" sz="2000" dirty="0">
                <a:cs typeface="+mn-ea"/>
                <a:sym typeface="+mn-lt"/>
              </a:rPr>
              <a:t>日开始，到</a:t>
            </a:r>
            <a:r>
              <a:rPr lang="en-US" altLang="zh-CN" sz="2000" dirty="0">
                <a:cs typeface="+mn-ea"/>
                <a:sym typeface="+mn-lt"/>
              </a:rPr>
              <a:t>3</a:t>
            </a:r>
            <a:r>
              <a:rPr lang="zh-CN" altLang="en-US" sz="2000" dirty="0">
                <a:cs typeface="+mn-ea"/>
                <a:sym typeface="+mn-lt"/>
              </a:rPr>
              <a:t>月</a:t>
            </a:r>
            <a:r>
              <a:rPr lang="en-US" altLang="zh-CN" sz="2000" dirty="0">
                <a:cs typeface="+mn-ea"/>
                <a:sym typeface="+mn-lt"/>
              </a:rPr>
              <a:t>4</a:t>
            </a:r>
            <a:r>
              <a:rPr lang="zh-CN" altLang="en-US" sz="2000" dirty="0">
                <a:cs typeface="+mn-ea"/>
                <a:sym typeface="+mn-lt"/>
              </a:rPr>
              <a:t>日或</a:t>
            </a:r>
            <a:r>
              <a:rPr lang="en-US" altLang="zh-CN" sz="2000" dirty="0">
                <a:cs typeface="+mn-ea"/>
                <a:sym typeface="+mn-lt"/>
              </a:rPr>
              <a:t>5</a:t>
            </a:r>
            <a:r>
              <a:rPr lang="zh-CN" altLang="en-US" sz="2000" dirty="0">
                <a:cs typeface="+mn-ea"/>
                <a:sym typeface="+mn-lt"/>
              </a:rPr>
              <a:t>日结束。雨水和谷雨、小满、小雪、大雪一样，都是反映降水现象的节气。雨水节气后，太阳的直射点也由南半球逐渐向赤道靠近了，这时的北半球，日照时数和强度都在增加，气温回升较快，来自海洋的暖湿空气开始活跃，并渐渐向北挺进。降雨逐渐增多，但降雨量级多以小雨或毛毛细雨为主。二十四节气是古代农耕文明的产物，“雨水”是农耕文化对于节令的反映，俗话说“春雨贵如油”，适宜的降水对农作物的生长很重要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717978" y="1235239"/>
            <a:ext cx="2818504" cy="764625"/>
          </a:xfrm>
          <a:prstGeom prst="roundRect">
            <a:avLst>
              <a:gd name="adj" fmla="val 34254"/>
            </a:avLst>
          </a:prstGeom>
          <a:solidFill>
            <a:srgbClr val="81C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8963" y="1294385"/>
            <a:ext cx="2356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节气特点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909023" y="2207198"/>
            <a:ext cx="4480088" cy="33478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Click="0" advTm="3000">
        <p14:pan dir="u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198542" y="546652"/>
            <a:ext cx="6635552" cy="5535478"/>
          </a:xfrm>
          <a:prstGeom prst="rect">
            <a:avLst/>
          </a:prstGeom>
          <a:effectLst>
            <a:outerShdw blurRad="304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screen"/>
          <a:srcRect r="16540"/>
          <a:stretch>
            <a:fillRect/>
          </a:stretch>
        </p:blipFill>
        <p:spPr>
          <a:xfrm rot="16200000">
            <a:off x="5457886" y="1030565"/>
            <a:ext cx="6592404" cy="4567652"/>
          </a:xfrm>
          <a:prstGeom prst="rect">
            <a:avLst/>
          </a:prstGeom>
          <a:effectLst>
            <a:outerShdw blurRad="5334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1" name="椭圆 10"/>
          <p:cNvSpPr/>
          <p:nvPr/>
        </p:nvSpPr>
        <p:spPr>
          <a:xfrm>
            <a:off x="6812064" y="1057916"/>
            <a:ext cx="874060" cy="8740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94231" y="2683639"/>
            <a:ext cx="397025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雪本是冬季的重要标志，进入雨水节气，我国北方一些地区仍下雪，尚未没有走出冬天的范畴，仍是很冷。黄河中下游及其附近地区全年雪最大、大雪最多的节气，既不是“小雪大雪”，更不是“小寒大寒”（因为那时气温更低、大气中水汽更少），而是在</a:t>
            </a: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月下旬的春季“雨水”节气。</a:t>
            </a:r>
            <a:endParaRPr lang="zh-CN" altLang="en-US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980354" y="1266346"/>
            <a:ext cx="465095" cy="478959"/>
            <a:chOff x="5739809" y="2142112"/>
            <a:chExt cx="465095" cy="478959"/>
          </a:xfrm>
          <a:solidFill>
            <a:srgbClr val="81CCB5"/>
          </a:solidFill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5826778" y="2460998"/>
              <a:ext cx="249563" cy="160073"/>
            </a:xfrm>
            <a:custGeom>
              <a:avLst/>
              <a:gdLst>
                <a:gd name="T0" fmla="*/ 81 w 84"/>
                <a:gd name="T1" fmla="*/ 18 h 54"/>
                <a:gd name="T2" fmla="*/ 69 w 84"/>
                <a:gd name="T3" fmla="*/ 24 h 54"/>
                <a:gd name="T4" fmla="*/ 64 w 84"/>
                <a:gd name="T5" fmla="*/ 11 h 54"/>
                <a:gd name="T6" fmla="*/ 78 w 84"/>
                <a:gd name="T7" fmla="*/ 0 h 54"/>
                <a:gd name="T8" fmla="*/ 81 w 84"/>
                <a:gd name="T9" fmla="*/ 18 h 54"/>
                <a:gd name="T10" fmla="*/ 47 w 84"/>
                <a:gd name="T11" fmla="*/ 0 h 54"/>
                <a:gd name="T12" fmla="*/ 33 w 84"/>
                <a:gd name="T13" fmla="*/ 11 h 54"/>
                <a:gd name="T14" fmla="*/ 37 w 84"/>
                <a:gd name="T15" fmla="*/ 24 h 54"/>
                <a:gd name="T16" fmla="*/ 50 w 84"/>
                <a:gd name="T17" fmla="*/ 18 h 54"/>
                <a:gd name="T18" fmla="*/ 47 w 84"/>
                <a:gd name="T19" fmla="*/ 0 h 54"/>
                <a:gd name="T20" fmla="*/ 16 w 84"/>
                <a:gd name="T21" fmla="*/ 0 h 54"/>
                <a:gd name="T22" fmla="*/ 2 w 84"/>
                <a:gd name="T23" fmla="*/ 11 h 54"/>
                <a:gd name="T24" fmla="*/ 6 w 84"/>
                <a:gd name="T25" fmla="*/ 24 h 54"/>
                <a:gd name="T26" fmla="*/ 19 w 84"/>
                <a:gd name="T27" fmla="*/ 18 h 54"/>
                <a:gd name="T28" fmla="*/ 16 w 84"/>
                <a:gd name="T29" fmla="*/ 0 h 54"/>
                <a:gd name="T30" fmla="*/ 59 w 84"/>
                <a:gd name="T31" fmla="*/ 28 h 54"/>
                <a:gd name="T32" fmla="*/ 45 w 84"/>
                <a:gd name="T33" fmla="*/ 39 h 54"/>
                <a:gd name="T34" fmla="*/ 49 w 84"/>
                <a:gd name="T35" fmla="*/ 52 h 54"/>
                <a:gd name="T36" fmla="*/ 62 w 84"/>
                <a:gd name="T37" fmla="*/ 46 h 54"/>
                <a:gd name="T38" fmla="*/ 59 w 84"/>
                <a:gd name="T39" fmla="*/ 28 h 54"/>
                <a:gd name="T40" fmla="*/ 28 w 84"/>
                <a:gd name="T41" fmla="*/ 28 h 54"/>
                <a:gd name="T42" fmla="*/ 14 w 84"/>
                <a:gd name="T43" fmla="*/ 39 h 54"/>
                <a:gd name="T44" fmla="*/ 18 w 84"/>
                <a:gd name="T45" fmla="*/ 52 h 54"/>
                <a:gd name="T46" fmla="*/ 31 w 84"/>
                <a:gd name="T47" fmla="*/ 46 h 54"/>
                <a:gd name="T48" fmla="*/ 28 w 84"/>
                <a:gd name="T49" fmla="*/ 2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" h="54">
                  <a:moveTo>
                    <a:pt x="81" y="18"/>
                  </a:moveTo>
                  <a:cubicBezTo>
                    <a:pt x="79" y="23"/>
                    <a:pt x="74" y="27"/>
                    <a:pt x="69" y="24"/>
                  </a:cubicBezTo>
                  <a:cubicBezTo>
                    <a:pt x="63" y="22"/>
                    <a:pt x="62" y="16"/>
                    <a:pt x="64" y="11"/>
                  </a:cubicBezTo>
                  <a:cubicBezTo>
                    <a:pt x="66" y="5"/>
                    <a:pt x="79" y="1"/>
                    <a:pt x="78" y="0"/>
                  </a:cubicBezTo>
                  <a:cubicBezTo>
                    <a:pt x="78" y="0"/>
                    <a:pt x="84" y="12"/>
                    <a:pt x="81" y="18"/>
                  </a:cubicBezTo>
                  <a:close/>
                  <a:moveTo>
                    <a:pt x="47" y="0"/>
                  </a:moveTo>
                  <a:cubicBezTo>
                    <a:pt x="48" y="1"/>
                    <a:pt x="35" y="5"/>
                    <a:pt x="33" y="11"/>
                  </a:cubicBezTo>
                  <a:cubicBezTo>
                    <a:pt x="31" y="16"/>
                    <a:pt x="32" y="22"/>
                    <a:pt x="37" y="24"/>
                  </a:cubicBezTo>
                  <a:cubicBezTo>
                    <a:pt x="43" y="27"/>
                    <a:pt x="48" y="23"/>
                    <a:pt x="50" y="18"/>
                  </a:cubicBezTo>
                  <a:cubicBezTo>
                    <a:pt x="52" y="12"/>
                    <a:pt x="47" y="0"/>
                    <a:pt x="47" y="0"/>
                  </a:cubicBezTo>
                  <a:close/>
                  <a:moveTo>
                    <a:pt x="16" y="0"/>
                  </a:moveTo>
                  <a:cubicBezTo>
                    <a:pt x="16" y="1"/>
                    <a:pt x="4" y="5"/>
                    <a:pt x="2" y="11"/>
                  </a:cubicBezTo>
                  <a:cubicBezTo>
                    <a:pt x="0" y="16"/>
                    <a:pt x="1" y="22"/>
                    <a:pt x="6" y="24"/>
                  </a:cubicBezTo>
                  <a:cubicBezTo>
                    <a:pt x="12" y="27"/>
                    <a:pt x="17" y="23"/>
                    <a:pt x="19" y="18"/>
                  </a:cubicBezTo>
                  <a:cubicBezTo>
                    <a:pt x="21" y="12"/>
                    <a:pt x="15" y="0"/>
                    <a:pt x="16" y="0"/>
                  </a:cubicBezTo>
                  <a:close/>
                  <a:moveTo>
                    <a:pt x="59" y="28"/>
                  </a:moveTo>
                  <a:cubicBezTo>
                    <a:pt x="60" y="29"/>
                    <a:pt x="47" y="33"/>
                    <a:pt x="45" y="39"/>
                  </a:cubicBezTo>
                  <a:cubicBezTo>
                    <a:pt x="43" y="43"/>
                    <a:pt x="44" y="50"/>
                    <a:pt x="49" y="52"/>
                  </a:cubicBezTo>
                  <a:cubicBezTo>
                    <a:pt x="55" y="54"/>
                    <a:pt x="60" y="50"/>
                    <a:pt x="62" y="46"/>
                  </a:cubicBezTo>
                  <a:cubicBezTo>
                    <a:pt x="64" y="40"/>
                    <a:pt x="59" y="28"/>
                    <a:pt x="59" y="28"/>
                  </a:cubicBezTo>
                  <a:close/>
                  <a:moveTo>
                    <a:pt x="28" y="28"/>
                  </a:moveTo>
                  <a:cubicBezTo>
                    <a:pt x="28" y="29"/>
                    <a:pt x="16" y="33"/>
                    <a:pt x="14" y="39"/>
                  </a:cubicBezTo>
                  <a:cubicBezTo>
                    <a:pt x="12" y="43"/>
                    <a:pt x="12" y="50"/>
                    <a:pt x="18" y="52"/>
                  </a:cubicBezTo>
                  <a:cubicBezTo>
                    <a:pt x="24" y="54"/>
                    <a:pt x="29" y="50"/>
                    <a:pt x="31" y="46"/>
                  </a:cubicBezTo>
                  <a:cubicBezTo>
                    <a:pt x="33" y="40"/>
                    <a:pt x="27" y="28"/>
                    <a:pt x="2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5739809" y="2142112"/>
              <a:ext cx="465095" cy="294938"/>
            </a:xfrm>
            <a:custGeom>
              <a:avLst/>
              <a:gdLst>
                <a:gd name="T0" fmla="*/ 156 w 156"/>
                <a:gd name="T1" fmla="*/ 67 h 99"/>
                <a:gd name="T2" fmla="*/ 123 w 156"/>
                <a:gd name="T3" fmla="*/ 35 h 99"/>
                <a:gd name="T4" fmla="*/ 114 w 156"/>
                <a:gd name="T5" fmla="*/ 36 h 99"/>
                <a:gd name="T6" fmla="*/ 73 w 156"/>
                <a:gd name="T7" fmla="*/ 0 h 99"/>
                <a:gd name="T8" fmla="*/ 32 w 156"/>
                <a:gd name="T9" fmla="*/ 41 h 99"/>
                <a:gd name="T10" fmla="*/ 33 w 156"/>
                <a:gd name="T11" fmla="*/ 49 h 99"/>
                <a:gd name="T12" fmla="*/ 25 w 156"/>
                <a:gd name="T13" fmla="*/ 49 h 99"/>
                <a:gd name="T14" fmla="*/ 0 w 156"/>
                <a:gd name="T15" fmla="*/ 74 h 99"/>
                <a:gd name="T16" fmla="*/ 25 w 156"/>
                <a:gd name="T17" fmla="*/ 99 h 99"/>
                <a:gd name="T18" fmla="*/ 126 w 156"/>
                <a:gd name="T19" fmla="*/ 99 h 99"/>
                <a:gd name="T20" fmla="*/ 145 w 156"/>
                <a:gd name="T21" fmla="*/ 91 h 99"/>
                <a:gd name="T22" fmla="*/ 156 w 156"/>
                <a:gd name="T23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99">
                  <a:moveTo>
                    <a:pt x="156" y="67"/>
                  </a:moveTo>
                  <a:cubicBezTo>
                    <a:pt x="156" y="49"/>
                    <a:pt x="141" y="35"/>
                    <a:pt x="123" y="35"/>
                  </a:cubicBezTo>
                  <a:cubicBezTo>
                    <a:pt x="120" y="35"/>
                    <a:pt x="117" y="35"/>
                    <a:pt x="114" y="36"/>
                  </a:cubicBezTo>
                  <a:cubicBezTo>
                    <a:pt x="112" y="16"/>
                    <a:pt x="94" y="0"/>
                    <a:pt x="73" y="0"/>
                  </a:cubicBezTo>
                  <a:cubicBezTo>
                    <a:pt x="50" y="0"/>
                    <a:pt x="32" y="18"/>
                    <a:pt x="32" y="41"/>
                  </a:cubicBezTo>
                  <a:cubicBezTo>
                    <a:pt x="32" y="43"/>
                    <a:pt x="32" y="46"/>
                    <a:pt x="33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11" y="49"/>
                    <a:pt x="0" y="60"/>
                    <a:pt x="0" y="74"/>
                  </a:cubicBezTo>
                  <a:cubicBezTo>
                    <a:pt x="0" y="88"/>
                    <a:pt x="11" y="99"/>
                    <a:pt x="25" y="99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34" y="99"/>
                    <a:pt x="140" y="96"/>
                    <a:pt x="145" y="91"/>
                  </a:cubicBezTo>
                  <a:cubicBezTo>
                    <a:pt x="151" y="85"/>
                    <a:pt x="156" y="76"/>
                    <a:pt x="156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721817" y="1127595"/>
            <a:ext cx="2818504" cy="764625"/>
            <a:chOff x="3514910" y="902810"/>
            <a:chExt cx="2818504" cy="764625"/>
          </a:xfrm>
          <a:solidFill>
            <a:schemeClr val="bg1"/>
          </a:solidFill>
        </p:grpSpPr>
        <p:sp>
          <p:nvSpPr>
            <p:cNvPr id="3" name="圆角矩形 2"/>
            <p:cNvSpPr/>
            <p:nvPr/>
          </p:nvSpPr>
          <p:spPr>
            <a:xfrm>
              <a:off x="3514910" y="902810"/>
              <a:ext cx="2818504" cy="764625"/>
            </a:xfrm>
            <a:prstGeom prst="roundRect">
              <a:avLst>
                <a:gd name="adj" fmla="val 3425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745895" y="961956"/>
              <a:ext cx="2356533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rgbClr val="81CCB5"/>
                  </a:solidFill>
                  <a:cs typeface="+mn-ea"/>
                  <a:sym typeface="+mn-lt"/>
                </a:rPr>
                <a:t>节气特点</a:t>
              </a:r>
              <a:endParaRPr lang="zh-CN" altLang="en-US" sz="3600" b="1" dirty="0">
                <a:solidFill>
                  <a:srgbClr val="81CCB5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14:flythrough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828954" y="848514"/>
            <a:ext cx="2818504" cy="764625"/>
            <a:chOff x="3514910" y="902810"/>
            <a:chExt cx="2818504" cy="764625"/>
          </a:xfrm>
        </p:grpSpPr>
        <p:sp>
          <p:nvSpPr>
            <p:cNvPr id="4" name="圆角矩形 3"/>
            <p:cNvSpPr/>
            <p:nvPr/>
          </p:nvSpPr>
          <p:spPr>
            <a:xfrm>
              <a:off x="3514910" y="902810"/>
              <a:ext cx="2818504" cy="764625"/>
            </a:xfrm>
            <a:prstGeom prst="roundRect">
              <a:avLst>
                <a:gd name="adj" fmla="val 34254"/>
              </a:avLst>
            </a:prstGeom>
            <a:solidFill>
              <a:srgbClr val="81CC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745895" y="961956"/>
              <a:ext cx="23565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节气特点</a:t>
              </a:r>
              <a:endParaRPr lang="zh-CN" altLang="en-US" sz="3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直角三角形 9"/>
          <p:cNvSpPr/>
          <p:nvPr/>
        </p:nvSpPr>
        <p:spPr>
          <a:xfrm>
            <a:off x="461084" y="1515674"/>
            <a:ext cx="4867835" cy="5069539"/>
          </a:xfrm>
          <a:custGeom>
            <a:avLst/>
            <a:gdLst>
              <a:gd name="connsiteX0" fmla="*/ 0 w 3587828"/>
              <a:gd name="connsiteY0" fmla="*/ 4666132 h 4666132"/>
              <a:gd name="connsiteX1" fmla="*/ 0 w 3587828"/>
              <a:gd name="connsiteY1" fmla="*/ 0 h 4666132"/>
              <a:gd name="connsiteX2" fmla="*/ 3587828 w 3587828"/>
              <a:gd name="connsiteY2" fmla="*/ 4666132 h 4666132"/>
              <a:gd name="connsiteX3" fmla="*/ 0 w 3587828"/>
              <a:gd name="connsiteY3" fmla="*/ 4666132 h 4666132"/>
              <a:gd name="connsiteX0-1" fmla="*/ 0 w 3587828"/>
              <a:gd name="connsiteY0-2" fmla="*/ 4666132 h 4666132"/>
              <a:gd name="connsiteX1-3" fmla="*/ 0 w 3587828"/>
              <a:gd name="connsiteY1-4" fmla="*/ 0 h 4666132"/>
              <a:gd name="connsiteX2-5" fmla="*/ 3587828 w 3587828"/>
              <a:gd name="connsiteY2-6" fmla="*/ 4666132 h 4666132"/>
              <a:gd name="connsiteX3-7" fmla="*/ 0 w 3587828"/>
              <a:gd name="connsiteY3-8" fmla="*/ 4666132 h 4666132"/>
              <a:gd name="connsiteX0-9" fmla="*/ 0 w 3587828"/>
              <a:gd name="connsiteY0-10" fmla="*/ 4666132 h 4666132"/>
              <a:gd name="connsiteX1-11" fmla="*/ 0 w 3587828"/>
              <a:gd name="connsiteY1-12" fmla="*/ 0 h 4666132"/>
              <a:gd name="connsiteX2-13" fmla="*/ 3587828 w 3587828"/>
              <a:gd name="connsiteY2-14" fmla="*/ 4666132 h 4666132"/>
              <a:gd name="connsiteX3-15" fmla="*/ 0 w 3587828"/>
              <a:gd name="connsiteY3-16" fmla="*/ 4666132 h 4666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587828" h="4666132">
                <a:moveTo>
                  <a:pt x="0" y="4666132"/>
                </a:moveTo>
                <a:lnTo>
                  <a:pt x="0" y="0"/>
                </a:lnTo>
                <a:cubicBezTo>
                  <a:pt x="348778" y="1958789"/>
                  <a:pt x="1477485" y="3729319"/>
                  <a:pt x="3587828" y="4666132"/>
                </a:cubicBezTo>
                <a:lnTo>
                  <a:pt x="0" y="4666132"/>
                </a:lnTo>
                <a:close/>
              </a:path>
            </a:pathLst>
          </a:custGeom>
          <a:solidFill>
            <a:srgbClr val="5A7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11047" y="3658451"/>
            <a:ext cx="4482656" cy="298492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23914" y="2288137"/>
            <a:ext cx="6575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南方的西南、江南的大多数地方都是一幅早春的景象，日光温暖，早晚湿寒，田野青青，春江水暖。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11091" y="3540950"/>
            <a:ext cx="5462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华南地区则是春意盎然，百花盛开。云南南部地区已是春色满园。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3666" y="4796969"/>
            <a:ext cx="57314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春始属木，然生木者必水也，故立春后继之雨水。且东风既解冻，则散而为雨矣。”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53662" y="6681795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rgbClr val="81CC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00" dirty="0">
                <a:solidFill>
                  <a:srgbClr val="81CC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rgbClr val="81CC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81CCB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http://www.1ppt.com/jieri/</a:t>
            </a:r>
            <a:endParaRPr lang="en-US" altLang="zh-CN" sz="100" dirty="0">
              <a:solidFill>
                <a:srgbClr val="81CCB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conveyor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569699" y="2782042"/>
            <a:ext cx="36755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prstClr val="black"/>
                </a:solidFill>
                <a:cs typeface="+mn-ea"/>
                <a:sym typeface="+mn-lt"/>
              </a:rPr>
              <a:t>各地气候</a:t>
            </a:r>
            <a:endParaRPr lang="zh-CN" altLang="en-US" sz="5400" b="1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8" name="泪滴形 7"/>
          <p:cNvSpPr/>
          <p:nvPr/>
        </p:nvSpPr>
        <p:spPr>
          <a:xfrm rot="15495523">
            <a:off x="1001051" y="2539257"/>
            <a:ext cx="1242533" cy="1260601"/>
          </a:xfrm>
          <a:prstGeom prst="teardrop">
            <a:avLst/>
          </a:prstGeom>
          <a:solidFill>
            <a:srgbClr val="81CC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90654" y="2784836"/>
            <a:ext cx="848040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44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4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14674" y="3996392"/>
            <a:ext cx="55855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雨水是二十四节气之第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个节气太阳到达黄经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330°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每年公历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月</a:t>
            </a:r>
            <a:r>
              <a:rPr lang="en-US" altLang="zh-CN" sz="2000" dirty="0">
                <a:solidFill>
                  <a:prstClr val="black"/>
                </a:solidFill>
                <a:cs typeface="+mn-ea"/>
                <a:sym typeface="+mn-lt"/>
              </a:rPr>
              <a:t>18-20</a:t>
            </a:r>
            <a:r>
              <a:rPr lang="zh-CN" altLang="en-US" sz="2000" dirty="0">
                <a:solidFill>
                  <a:prstClr val="black"/>
                </a:solidFill>
                <a:cs typeface="+mn-ea"/>
                <a:sym typeface="+mn-lt"/>
              </a:rPr>
              <a:t>日交节。</a:t>
            </a:r>
            <a:endParaRPr lang="zh-CN" altLang="en-US" sz="20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01719" y="1666343"/>
            <a:ext cx="5878854" cy="48735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>
          <a:xfrm>
            <a:off x="497035" y="-571884"/>
            <a:ext cx="2659039" cy="303671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350224" y="4954848"/>
            <a:ext cx="2952663" cy="1931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14:window dir="vert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45761" y="327991"/>
            <a:ext cx="4152973" cy="62020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79129" y="1989160"/>
            <a:ext cx="172122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雪本是冬季的重要标志，实际上，黄河中下游及其附近地区全年雪最大、大雪最多的节气，既不是“小雪、大雪”，更不是“小寒、大寒” ，而是在春季的雨水节气。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44103" y="1989160"/>
            <a:ext cx="196327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其原因是二月下旬已过全年最冷时期，初春天气，南方暖空气开始活跃，水汽开始丰富，而此时北方冷空气势力仍强，强强对峙，暖气流在密度较大的冷气流背上强烈、持久上升，遂可能降下大雪。</a:t>
            </a:r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51127" y="2035921"/>
            <a:ext cx="188259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cs typeface="+mn-ea"/>
                <a:sym typeface="+mn-lt"/>
              </a:rPr>
              <a:t>中国气候学上，常以每五天的日平均气温稳定在</a:t>
            </a:r>
            <a:r>
              <a:rPr lang="en-US" altLang="zh-CN" sz="2000" dirty="0">
                <a:cs typeface="+mn-ea"/>
                <a:sym typeface="+mn-lt"/>
              </a:rPr>
              <a:t>10℃</a:t>
            </a:r>
            <a:r>
              <a:rPr lang="zh-CN" altLang="en-US" sz="2000" dirty="0">
                <a:cs typeface="+mn-ea"/>
                <a:sym typeface="+mn-lt"/>
              </a:rPr>
              <a:t>以上的始日划分为春季开始。虽然进入春季的雨水节气，但是我国北方大部分地区尚未入春，仍是很冷。</a:t>
            </a:r>
            <a:endParaRPr lang="zh-CN" altLang="en-US" sz="2000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200997" y="775412"/>
            <a:ext cx="3626672" cy="764625"/>
            <a:chOff x="3514910" y="902810"/>
            <a:chExt cx="3626672" cy="764625"/>
          </a:xfrm>
        </p:grpSpPr>
        <p:sp>
          <p:nvSpPr>
            <p:cNvPr id="8" name="圆角矩形 7"/>
            <p:cNvSpPr/>
            <p:nvPr/>
          </p:nvSpPr>
          <p:spPr>
            <a:xfrm>
              <a:off x="3514910" y="902810"/>
              <a:ext cx="3626672" cy="764625"/>
            </a:xfrm>
            <a:prstGeom prst="roundRect">
              <a:avLst>
                <a:gd name="adj" fmla="val 34254"/>
              </a:avLst>
            </a:prstGeom>
            <a:solidFill>
              <a:srgbClr val="81CC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673562" y="972482"/>
              <a:ext cx="32273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黄河中下游地区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2903401" y="2783541"/>
            <a:ext cx="0" cy="1264024"/>
          </a:xfrm>
          <a:prstGeom prst="line">
            <a:avLst/>
          </a:prstGeom>
          <a:ln w="22225">
            <a:solidFill>
              <a:srgbClr val="81CC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355248" y="3648635"/>
            <a:ext cx="0" cy="1264024"/>
          </a:xfrm>
          <a:prstGeom prst="line">
            <a:avLst/>
          </a:prstGeom>
          <a:ln w="22225">
            <a:solidFill>
              <a:srgbClr val="81CC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>
        <p14:ferris dir="l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KSO_WPP_MARK_KEY" val="4034eb09-c540-4748-a086-ce4c8ff0d315"/>
  <p:tag name="COMMONDATA" val="eyJoZGlkIjoiYWZlNGNiNjAyNjBkNWIwYTMyZDk3N2Y1MDZlYjJlYzI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ez3mdd2">
      <a:majorFont>
        <a:latin typeface="印品黑体"/>
        <a:ea typeface="仓耳青禾体-谷力 W05"/>
        <a:cs typeface=""/>
      </a:majorFont>
      <a:minorFont>
        <a:latin typeface="印品黑体"/>
        <a:ea typeface="仓耳青禾体-谷力 W05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fez3mdd2">
      <a:majorFont>
        <a:latin typeface="印品黑体"/>
        <a:ea typeface="仓耳青禾体-谷力 W05"/>
        <a:cs typeface=""/>
      </a:majorFont>
      <a:minorFont>
        <a:latin typeface="印品黑体"/>
        <a:ea typeface="仓耳青禾体-谷力 W05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2373</Words>
  <Application>WPS 演示</Application>
  <PresentationFormat>宽屏</PresentationFormat>
  <Paragraphs>142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仓耳青禾体-谷力 W05</vt:lpstr>
      <vt:lpstr>Segoe Print</vt:lpstr>
      <vt:lpstr>印品黑体</vt:lpstr>
      <vt:lpstr>黑体</vt:lpstr>
      <vt:lpstr>Arial Unicode MS</vt:lpstr>
      <vt:lpstr>Calibri</vt:lpstr>
      <vt:lpstr>字魂58号-创中黑</vt:lpstr>
      <vt:lpstr>Arial</vt:lpstr>
      <vt:lpstr>第一PPT，www.1ppt.com</vt:lpstr>
      <vt:lpstr>第一PPT，www.1ppt.com 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雨水</dc:title>
  <dc:creator>第一PPT</dc:creator>
  <cp:keywords>www.1ppt.com</cp:keywords>
  <dc:description>www.1ppt.com</dc:description>
  <cp:lastModifiedBy>吴为</cp:lastModifiedBy>
  <cp:revision>45</cp:revision>
  <dcterms:created xsi:type="dcterms:W3CDTF">2020-02-04T08:06:00Z</dcterms:created>
  <dcterms:modified xsi:type="dcterms:W3CDTF">2023-02-16T07:02:00Z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10C18F2A17B745E28A6C65669CD334DE</vt:lpwstr>
  </property>
  <property fmtid="{D5CDD505-2E9C-101B-9397-08002B2CF9AE}" pid="3" name="KSOProductBuildVer">
    <vt:lpwstr>2052-11.1.0.13703</vt:lpwstr>
  </property>
</Properties>
</file>