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1" r:id="rId3"/>
  </p:sldMasterIdLst>
  <p:notesMasterIdLst>
    <p:notesMasterId r:id="rId5"/>
  </p:notesMasterIdLst>
  <p:handoutMasterIdLst>
    <p:handoutMasterId r:id="rId25"/>
  </p:handoutMasterIdLst>
  <p:sldIdLst>
    <p:sldId id="359" r:id="rId4"/>
    <p:sldId id="360" r:id="rId6"/>
    <p:sldId id="361" r:id="rId7"/>
    <p:sldId id="362" r:id="rId8"/>
    <p:sldId id="367" r:id="rId9"/>
    <p:sldId id="368" r:id="rId10"/>
    <p:sldId id="369" r:id="rId11"/>
    <p:sldId id="364" r:id="rId12"/>
    <p:sldId id="370" r:id="rId13"/>
    <p:sldId id="371" r:id="rId14"/>
    <p:sldId id="372" r:id="rId15"/>
    <p:sldId id="365" r:id="rId16"/>
    <p:sldId id="373" r:id="rId17"/>
    <p:sldId id="374" r:id="rId18"/>
    <p:sldId id="375" r:id="rId19"/>
    <p:sldId id="366" r:id="rId20"/>
    <p:sldId id="376" r:id="rId21"/>
    <p:sldId id="377" r:id="rId22"/>
    <p:sldId id="378" r:id="rId23"/>
    <p:sldId id="363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94"/>
    <p:restoredTop sz="96271"/>
  </p:normalViewPr>
  <p:slideViewPr>
    <p:cSldViewPr snapToGrid="0" snapToObjects="1">
      <p:cViewPr>
        <p:scale>
          <a:sx n="75" d="100"/>
          <a:sy n="75" d="100"/>
        </p:scale>
        <p:origin x="2046" y="8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45775" y="130747"/>
            <a:ext cx="11913704" cy="6573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-26504" y="13252"/>
            <a:ext cx="1311965" cy="1311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5"/>
          <p:cNvSpPr txBox="1"/>
          <p:nvPr userDrawn="1"/>
        </p:nvSpPr>
        <p:spPr>
          <a:xfrm>
            <a:off x="2187104" y="66362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../media/image3.jpe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13003" y="-144181"/>
            <a:ext cx="8583522" cy="606028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40696" y="4855767"/>
            <a:ext cx="3949148" cy="13241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2958" y="477079"/>
            <a:ext cx="337823" cy="58236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247179" y="519123"/>
            <a:ext cx="337822" cy="58197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04623" y="2081696"/>
            <a:ext cx="6146799" cy="3538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雨水，是二十四节气之第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个节气。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斗指壬；太阳到达黄经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330°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；每年公历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日交节。雨水和谷雨、小满、小雪、大雪等节气一样，都是反映降水现象的节气，是古代农耕文化对于节令的反映。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标示着降雨开始、雨量渐增，俗话说“春雨贵如油”，适宜的降水对农作物的生长很重要。进入雨水节气，我国北方阴寒未尽，一些地方仍下雪，尚未入春，仍是很冷；南方大多数地方则是春意盎然，一幅早春的景象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609" y="2074517"/>
            <a:ext cx="4132469" cy="3358874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78623" y="1734886"/>
            <a:ext cx="6315212" cy="1710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雨水节气不仅表明降雨的开始及雨量增多，而且表示气温的升高。雨水节气意味着进入气象意义的春天。</a:t>
            </a:r>
            <a:endParaRPr kumimoji="1" lang="en-US" altLang="zh-CN" sz="20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“雨水”过后，中国大部分地区气温回升到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以上，黄淮平原日平均气温已达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1757" y="4277337"/>
            <a:ext cx="4132469" cy="1848281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80908" y="1753118"/>
            <a:ext cx="4132469" cy="1808922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43092" y="4443340"/>
            <a:ext cx="4670285" cy="1526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江南平均气温在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上下，华南气温在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以上，而华北地区平均气温仍在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以下。中国气候学上，常以每五天的日平均气温稳定在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以上的始日划分为春季开始。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2453" y="20805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cs typeface="+mn-ea"/>
                <a:sym typeface="+mn-lt"/>
              </a:rPr>
              <a:t>第三章</a:t>
            </a:r>
            <a:endParaRPr kumimoji="1"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2697" y="2796210"/>
            <a:ext cx="555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>
                <a:cs typeface="+mn-ea"/>
                <a:sym typeface="+mn-lt"/>
              </a:rPr>
              <a:t>民俗活动</a:t>
            </a:r>
            <a:endParaRPr kumimoji="1" lang="zh-CN" altLang="en-US" sz="72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39200" y="3973493"/>
            <a:ext cx="5466259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5200" y="2031368"/>
            <a:ext cx="455543" cy="744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33501" y="5236104"/>
            <a:ext cx="9842499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雪本是冬季的重要标志，实际上，黄河中下游及其附近地区全年雪最大、大雪最多的节气，既不是“小雪、大雪”，更不是“小寒、大寒”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(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因为那时气温更低、大气中水汽更少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)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，而是在春季的雨水节气。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47190" y="2309487"/>
            <a:ext cx="6175511" cy="180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其原因是二月下旬已过全年最冷时期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初春天气，南方暖空气开始活跃，水汽开始丰富，而此时北方冷空气势力仍强，强强对峙，暖气流在密度较大的冷气流背上强烈、持久上升，遂可能降下大雪。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03876" y="1779615"/>
            <a:ext cx="2840934" cy="318041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-1996514" y="3325498"/>
            <a:ext cx="5444906" cy="1254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7600" y="1981200"/>
            <a:ext cx="10096499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按照四季的划分标准：连续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天，每日日平均气温都在≥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10℃-≤22℃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时，春天便开始了。一般来说，这些地方真正意义上的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春天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要在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月下旬，也就是一个月以后的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时节才能到来。但也有特殊的情况，如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2004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年的武汉在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日、长沙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日、南昌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日、南京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13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日就进入真正的春季了，时间足足提前了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个月。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6627" y="3955144"/>
            <a:ext cx="543560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雨水期间，除了云南南部地区已是春色满园以外，西南、江南的大多数地方还是一幅早春的景象：日光温暖、早晚湿寒，田野青青、春江水暖。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28948" y="3584713"/>
            <a:ext cx="3526410" cy="2446793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630518" y="1817706"/>
            <a:ext cx="5415170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2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雨水节气的涵义是降雨开始，雨量渐增</a:t>
            </a:r>
            <a:endParaRPr kumimoji="1" lang="en-US" altLang="zh-CN" sz="32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在黄河流域，雨水节气期间天气寒冷，雪花纷飞，难闻雨声淅沥。可是在南方地区，这段时间候平均气温多在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以上，桃李含苞，樱桃花开，确以进入真正意义上的春天。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除了个别年份外，霜期至此也告终止。嫁接果木，植树造林，正是时候。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89879" y="1993900"/>
            <a:ext cx="3034749" cy="3916017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2453" y="20805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cs typeface="+mn-ea"/>
                <a:sym typeface="+mn-lt"/>
              </a:rPr>
              <a:t>第四章</a:t>
            </a:r>
            <a:endParaRPr kumimoji="1"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2697" y="2796210"/>
            <a:ext cx="555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>
                <a:cs typeface="+mn-ea"/>
                <a:sym typeface="+mn-lt"/>
              </a:rPr>
              <a:t>文学记载</a:t>
            </a:r>
            <a:endParaRPr kumimoji="1" lang="zh-CN" altLang="en-US" sz="72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39200" y="3973493"/>
            <a:ext cx="5466259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5200" y="2031368"/>
            <a:ext cx="455543" cy="744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3670" y="4160593"/>
            <a:ext cx="565205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雨水季节，天气变化不定，是全年寒潮过程出现最多的时节之一，忽冷忽热，乍暖还寒的天气对已萌动和返青生长的作物、林、果等生长及人们的健康危害很大。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89879" y="1891196"/>
            <a:ext cx="3048000" cy="403429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文学记载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flipH="1">
            <a:off x="7669695" y="134425"/>
            <a:ext cx="4389784" cy="396852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96681" y="2118689"/>
            <a:ext cx="3939206" cy="114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雨水季节是全年寒潮过程出现最多的时节之一</a:t>
            </a:r>
            <a:endParaRPr kumimoji="1" lang="zh-CN" altLang="en-US" sz="24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7600" y="1905000"/>
            <a:ext cx="9956799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季节，天气变化不定，是全年寒潮过程出现最多的时节之一，忽冷忽热，乍暖还寒的天气对已萌动和返青生长的作物、林、果等生长及人们的健康危害很大。在注意做好农作物、大棚蔬菜以及工交部门防寒防冻工作的同时，仍要注意个人的保健工作，以防止冬末春初感冒等流行疾病的发生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78599" y="3714286"/>
            <a:ext cx="4495800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的天气特点对越冬作物生长有很大的影响，农谚说：“雨水有雨庄稼好，大春小春一片宝。”立春天渐暖，雨水送肥忙。”广大农村要根据天气特点，对三麦等中耕除草和施肥，清沟埋墒，为排水防渍做好准备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5347" y="3289853"/>
            <a:ext cx="4132469" cy="244679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文学记载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65249" y="3913492"/>
            <a:ext cx="393971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雨水节气中，地湿之气渐升，且早晨时有露、霜出现。所以针对这样的气候特点，饮食调养应侧重于调养脾胃和祛风除湿。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95834" y="5387451"/>
            <a:ext cx="3952412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脾胃能消化五谷，是气血生养之源。五行中肝属木，在味为酸；脾属土，在味为甘。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97604" y="2697091"/>
            <a:ext cx="3315780" cy="208898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5278" y="1534213"/>
            <a:ext cx="3315780" cy="2088985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文学记载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flipH="1">
            <a:off x="7972040" y="0"/>
            <a:ext cx="4219960" cy="36231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61949" y="560133"/>
            <a:ext cx="1200329" cy="9387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目</a:t>
            </a:r>
            <a:endParaRPr kumimoji="1" lang="zh-CN" altLang="en-US" sz="6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37071" y="560133"/>
            <a:ext cx="1200329" cy="9387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录</a:t>
            </a:r>
            <a:endParaRPr kumimoji="1" lang="zh-CN" altLang="en-US" sz="6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13864" y="1544534"/>
            <a:ext cx="2348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CONTENTS</a:t>
            </a:r>
            <a:endParaRPr kumimoji="1" lang="zh-CN" altLang="en-US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56258" y="1788779"/>
            <a:ext cx="2608406" cy="2129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节气介绍</a:t>
            </a:r>
            <a:endParaRPr kumimoji="1" lang="en-US" altLang="zh-CN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气候特征</a:t>
            </a:r>
            <a:endParaRPr kumimoji="1" lang="zh-CN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12584" y="1788779"/>
            <a:ext cx="2608406" cy="2129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民俗活动</a:t>
            </a:r>
            <a:endParaRPr kumimoji="1" lang="en-US" altLang="zh-CN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kumimoji="1" lang="zh-CN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文学记载</a:t>
            </a:r>
            <a:endParaRPr kumimoji="1" lang="zh-CN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05216" y="2656334"/>
            <a:ext cx="3193774" cy="44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zh-CN" sz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please enter the text you need here. thank you for using our ppt template.</a:t>
            </a:r>
            <a:endParaRPr lang="en-GB" altLang="zh-CN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05216" y="3812153"/>
            <a:ext cx="3193774" cy="44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zh-CN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please enter the text you need here. thank you for using our ppt template.</a:t>
            </a:r>
            <a:endParaRPr lang="en-GB" altLang="zh-CN" sz="1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28554" y="2696090"/>
            <a:ext cx="3193774" cy="44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zh-CN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please enter the text you need here. thank you for using our ppt template.</a:t>
            </a:r>
            <a:endParaRPr lang="en-GB" altLang="zh-CN" sz="1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28554" y="3835778"/>
            <a:ext cx="3193774" cy="44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zh-CN" sz="1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please enter the text you need here. thank you for using our ppt template.</a:t>
            </a:r>
            <a:endParaRPr lang="en-GB" altLang="zh-CN" sz="1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62800" y="437578"/>
            <a:ext cx="455543" cy="744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24758" y="2510135"/>
            <a:ext cx="54993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宋简" panose="02010609000101010101" pitchFamily="49" charset="-122"/>
                <a:ea typeface="汉仪中宋简" panose="02010609000101010101" pitchFamily="49" charset="-122"/>
                <a:cs typeface="+mn-ea"/>
                <a:sym typeface="+mn-lt"/>
              </a:rPr>
              <a:t>谢谢大家</a:t>
            </a:r>
            <a:endParaRPr lang="zh-CN" altLang="en-US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中宋简" panose="02010609000101010101" pitchFamily="49" charset="-122"/>
              <a:ea typeface="汉仪中宋简" panose="0201060900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52453" y="20805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cs typeface="+mn-ea"/>
                <a:sym typeface="+mn-lt"/>
              </a:rPr>
              <a:t>第一章</a:t>
            </a:r>
            <a:endParaRPr kumimoji="1" lang="zh-CN" altLang="en-US" sz="3600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12697" y="2796210"/>
            <a:ext cx="555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 dirty="0">
                <a:cs typeface="+mn-ea"/>
                <a:sym typeface="+mn-lt"/>
              </a:rPr>
              <a:t>节气介绍</a:t>
            </a:r>
            <a:endParaRPr kumimoji="1" lang="en-US" altLang="zh-CN" sz="72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39200" y="3973493"/>
            <a:ext cx="5466259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5200" y="2081063"/>
            <a:ext cx="455543" cy="744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5061" y="1460017"/>
            <a:ext cx="6196495" cy="399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雨水，是二十四节气之第</a:t>
            </a:r>
            <a:r>
              <a:rPr kumimoji="1" lang="en-US" altLang="zh-CN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个节气。斗指壬；太阳到达黄经</a:t>
            </a:r>
            <a:r>
              <a:rPr kumimoji="1" lang="en-US" altLang="zh-CN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330°</a:t>
            </a: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；每年公历</a:t>
            </a:r>
            <a:r>
              <a:rPr kumimoji="1" lang="en-US" altLang="zh-CN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20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日交节。</a:t>
            </a:r>
            <a:endParaRPr kumimoji="1" lang="en-US" altLang="zh-CN" sz="20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20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雨水和谷雨、小满、小雪、大雪等节气一样，都是反映降水现象的节气，是古代农耕文化对于节令的反映。</a:t>
            </a: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标示着降雨开始、雨量渐增，俗话说“春雨贵如油”，适宜的降水对农作物的生长很重要。进入雨水节气，我国北方阴寒未尽，一些地方仍下雪，尚未入春，仍是很冷；南方大多数地方则是春意盎然，一幅早春的景象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96321" y="1499808"/>
            <a:ext cx="3852503" cy="358029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134047" y="5000357"/>
            <a:ext cx="2170043" cy="18102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85192" y="-99391"/>
            <a:ext cx="6858000" cy="42315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86825" y="2515655"/>
            <a:ext cx="5435599" cy="2082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雨水是二十四节气中的第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个节气。</a:t>
            </a:r>
            <a:endParaRPr kumimoji="1" lang="en-US" altLang="zh-CN" sz="2400" dirty="0">
              <a:solidFill>
                <a:schemeClr val="accent6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每年的公历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日，太阳黄经达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330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度时，是雨水节气。雨水节气时段一般从公历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18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日至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日开始，到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日结束。雨水和谷雨、小满、小雪、大雪一样，都是反映降水现象的节气。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2001" y="2440890"/>
            <a:ext cx="4132469" cy="2446793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347" y="2431303"/>
            <a:ext cx="2873513" cy="2245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雨水节气后，太阳的直射点也由南半球逐渐向赤道靠近了，这时的北半球，日照时数和强度都在增加，气温回升较快，来自海洋的暖湿空气开始活跃，并渐渐向北挺进。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93422" y="2366338"/>
            <a:ext cx="2703447" cy="2614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降雨逐渐增多，但降雨量级多以小雨或毛毛细雨为主。二十四节气是古代农耕文明的产物，“雨水”是农耕文化对于节令的反映，俗话说“春雨贵如油”，适宜的降水对农作物的生长很重要。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26393" y="2431303"/>
            <a:ext cx="4132469" cy="244679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7600" y="1739900"/>
            <a:ext cx="9829800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雪本是冬季的重要标志，进入雨水节气，我国北方一些地区仍下雪，尚未没有走出冬天的范畴，仍是很冷。</a:t>
            </a:r>
            <a:endParaRPr kumimoji="1"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32500" y="3779871"/>
            <a:ext cx="506730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南方的西南、江南的大多数地方都是一幅早春的景象，日光温暖，早晚湿寒，田野青青，春江水暖。华南地区则是春意盎然，百花盛开。云南南部地区已是春色满园。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76627" y="3412123"/>
            <a:ext cx="4132469" cy="244679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678662" y="4467955"/>
            <a:ext cx="2446793" cy="2446793"/>
          </a:xfrm>
          <a:prstGeom prst="rect">
            <a:avLst/>
          </a:prstGeom>
        </p:spPr>
      </p:pic>
      <p:sp>
        <p:nvSpPr>
          <p:cNvPr id="4" name="TextBox 5"/>
          <p:cNvSpPr txBox="1"/>
          <p:nvPr/>
        </p:nvSpPr>
        <p:spPr>
          <a:xfrm>
            <a:off x="1117600" y="67141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http://www.1ppt.com/jieri/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066146"/>
            <a:ext cx="12192000" cy="25058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2453" y="20805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cs typeface="+mn-ea"/>
                <a:sym typeface="+mn-lt"/>
              </a:rPr>
              <a:t>第二章</a:t>
            </a:r>
            <a:endParaRPr kumimoji="1" lang="zh-CN" altLang="en-US" sz="36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2697" y="2796210"/>
            <a:ext cx="5559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7200">
                <a:cs typeface="+mn-ea"/>
                <a:sym typeface="+mn-lt"/>
              </a:rPr>
              <a:t>气候特征</a:t>
            </a:r>
            <a:endParaRPr kumimoji="1" lang="zh-CN" altLang="en-US" sz="720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39200" y="3973493"/>
            <a:ext cx="5466259" cy="52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zh-CN" sz="1000"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  <a:endParaRPr lang="en-GB" altLang="zh-CN" sz="100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5200" y="2031368"/>
            <a:ext cx="455543" cy="7447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96000" y="1768866"/>
            <a:ext cx="5448300" cy="168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雨水位于公历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18-20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日（农历正月十五前后），节气时段为雨水日起，到惊蛰日前（公历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4-5</a:t>
            </a:r>
            <a:r>
              <a:rPr kumimoji="1" lang="zh-CN" altLang="en-US" sz="2400" dirty="0">
                <a:solidFill>
                  <a:schemeClr val="accent6">
                    <a:lumMod val="75000"/>
                  </a:schemeClr>
                </a:solidFill>
                <a:cs typeface="+mn-ea"/>
                <a:sym typeface="+mn-lt"/>
              </a:rPr>
              <a:t>日）结束。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5167" y="4816786"/>
            <a:ext cx="5676899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与此同时，冷空气在减弱的趋势中并不甘示弱，与暖空气频繁地进行着较量，降雨逐渐增多，但降雨量级多以小雨或毛毛细雨为主。雨水节气的涵义是降雨开始，雨量渐增。</a:t>
            </a:r>
            <a:endParaRPr kumimoji="1"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7045" y="1514351"/>
            <a:ext cx="4132469" cy="2446793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73079" y="3776111"/>
            <a:ext cx="4132469" cy="2446793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810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9879" y="339587"/>
            <a:ext cx="2073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气候特征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76627" y="806896"/>
            <a:ext cx="2274955" cy="26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GB" altLang="zh-CN" sz="100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PLEASE ENTER THE TITLE HERE</a:t>
            </a:r>
            <a:endParaRPr lang="en-GB" altLang="zh-CN" sz="100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  <p:tag name="KSO_WPP_MARK_KEY" val="00e746a3-4d1b-4388-8410-1cebc9fc142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3fwr0nr">
      <a:majorFont>
        <a:latin typeface="印品黑体"/>
        <a:ea typeface="微软雅黑"/>
        <a:cs typeface=""/>
      </a:majorFont>
      <a:minorFont>
        <a:latin typeface="印品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3411</Words>
  <Application>WPS 演示</Application>
  <PresentationFormat>宽屏</PresentationFormat>
  <Paragraphs>157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Arial</vt:lpstr>
      <vt:lpstr>微软雅黑</vt:lpstr>
      <vt:lpstr>Arial Unicode MS</vt:lpstr>
      <vt:lpstr>等线</vt:lpstr>
      <vt:lpstr>汉仪中宋简</vt:lpstr>
      <vt:lpstr>印品黑体</vt:lpstr>
      <vt:lpstr>黑体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雨水</dc:title>
  <dc:creator>第一PPT</dc:creator>
  <cp:keywords>www.1ppt.com</cp:keywords>
  <dc:description>www.1ppt.com</dc:description>
  <cp:lastModifiedBy>吴为</cp:lastModifiedBy>
  <cp:revision>662</cp:revision>
  <dcterms:created xsi:type="dcterms:W3CDTF">2018-06-17T04:53:00Z</dcterms:created>
  <dcterms:modified xsi:type="dcterms:W3CDTF">2023-02-16T06:23:58Z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9D8C6A8FD5684A0FB26819E3C537A633</vt:lpwstr>
  </property>
  <property fmtid="{D5CDD505-2E9C-101B-9397-08002B2CF9AE}" pid="3" name="KSOProductBuildVer">
    <vt:lpwstr>2052-11.1.0.13703</vt:lpwstr>
  </property>
</Properties>
</file>