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6" r:id="rId3"/>
  </p:sldMasterIdLst>
  <p:notesMasterIdLst>
    <p:notesMasterId r:id="rId26"/>
  </p:notesMasterIdLst>
  <p:handoutMasterIdLst>
    <p:handoutMasterId r:id="rId27"/>
  </p:handoutMasterIdLst>
  <p:sldIdLst>
    <p:sldId id="300" r:id="rId4"/>
    <p:sldId id="411" r:id="rId5"/>
    <p:sldId id="257" r:id="rId6"/>
    <p:sldId id="301" r:id="rId7"/>
    <p:sldId id="269" r:id="rId8"/>
    <p:sldId id="417" r:id="rId9"/>
    <p:sldId id="462" r:id="rId10"/>
    <p:sldId id="271" r:id="rId11"/>
    <p:sldId id="422" r:id="rId12"/>
    <p:sldId id="463" r:id="rId13"/>
    <p:sldId id="427" r:id="rId14"/>
    <p:sldId id="428" r:id="rId15"/>
    <p:sldId id="464" r:id="rId16"/>
    <p:sldId id="430" r:id="rId17"/>
    <p:sldId id="465" r:id="rId18"/>
    <p:sldId id="435" r:id="rId19"/>
    <p:sldId id="436" r:id="rId20"/>
    <p:sldId id="466" r:id="rId21"/>
    <p:sldId id="441" r:id="rId22"/>
    <p:sldId id="442" r:id="rId23"/>
    <p:sldId id="265" r:id="rId24"/>
    <p:sldId id="468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A444"/>
    <a:srgbClr val="F4C671"/>
    <a:srgbClr val="F0A097"/>
    <a:srgbClr val="98B957"/>
    <a:srgbClr val="B0CA7F"/>
    <a:srgbClr val="28555C"/>
    <a:srgbClr val="2A2D42"/>
    <a:srgbClr val="FACF84"/>
    <a:srgbClr val="F9B27C"/>
    <a:srgbClr val="1E6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2274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7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 CN Normal" panose="020B0400000000000000" charset="-122"/>
              </a:rPr>
            </a:fld>
            <a:endParaRPr lang="zh-CN" altLang="en-US">
              <a:latin typeface="思源黑体 CN Normal" panose="020B04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 CN Normal" panose="020B0400000000000000" charset="-122"/>
              </a:rPr>
            </a:fld>
            <a:endParaRPr lang="zh-CN" altLang="en-US">
              <a:latin typeface="思源黑体 CN Normal" panose="020B04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Normal" panose="020B0400000000000000" charset="-122"/>
                <a:ea typeface="思源黑体 CN Normal" panose="020B04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Normal" panose="020B0400000000000000" charset="-122"/>
                <a:ea typeface="思源黑体 CN Normal" panose="020B04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Normal" panose="020B0400000000000000" charset="-122"/>
                <a:ea typeface="思源黑体 CN Normal" panose="020B04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Normal" panose="020B0400000000000000" charset="-122"/>
                <a:ea typeface="思源黑体 CN Normal" panose="020B04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charset="-122"/>
        <a:ea typeface="思源黑体 CN Normal" panose="020B04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charset="-122"/>
        <a:ea typeface="思源黑体 CN Normal" panose="020B04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charset="-122"/>
        <a:ea typeface="思源黑体 CN Normal" panose="020B04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charset="-122"/>
        <a:ea typeface="思源黑体 CN Normal" panose="020B04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charset="-122"/>
        <a:ea typeface="思源黑体 CN Normal" panose="020B04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5.png"/><Relationship Id="rId7" Type="http://schemas.openxmlformats.org/officeDocument/2006/relationships/image" Target="../media/image10.png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35" y="-3810"/>
            <a:ext cx="12192000" cy="6865620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290195" y="304800"/>
            <a:ext cx="11610975" cy="62484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290195" y="304800"/>
            <a:ext cx="11610975" cy="62484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pic>
        <p:nvPicPr>
          <p:cNvPr id="6" name="图片 5" descr="1"/>
          <p:cNvPicPr>
            <a:picLocks noChangeAspect="1"/>
          </p:cNvPicPr>
          <p:nvPr userDrawn="1"/>
        </p:nvPicPr>
        <p:blipFill>
          <a:blip r:embed="rId3" cstate="screen">
            <a:lum bright="100000" contrast="100000"/>
          </a:blip>
          <a:srcRect/>
          <a:stretch>
            <a:fillRect/>
          </a:stretch>
        </p:blipFill>
        <p:spPr>
          <a:xfrm>
            <a:off x="8200390" y="0"/>
            <a:ext cx="3991610" cy="2022475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0" y="5927725"/>
            <a:ext cx="12192000" cy="930275"/>
          </a:xfrm>
          <a:prstGeom prst="rect">
            <a:avLst/>
          </a:prstGeom>
        </p:spPr>
      </p:pic>
      <p:pic>
        <p:nvPicPr>
          <p:cNvPr id="8" name="图片 7" descr="4"/>
          <p:cNvPicPr>
            <a:picLocks noChangeAspect="1"/>
          </p:cNvPicPr>
          <p:nvPr userDrawn="1"/>
        </p:nvPicPr>
        <p:blipFill>
          <a:blip r:embed="rId5" cstate="screen">
            <a:lum bright="6000" contrast="12000"/>
          </a:blip>
          <a:srcRect/>
          <a:stretch>
            <a:fillRect/>
          </a:stretch>
        </p:blipFill>
        <p:spPr>
          <a:xfrm>
            <a:off x="0" y="3877945"/>
            <a:ext cx="12192000" cy="2980690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6" cstate="screen">
            <a:lum bright="6000" contrast="12000"/>
          </a:blip>
          <a:srcRect/>
          <a:stretch>
            <a:fillRect/>
          </a:stretch>
        </p:blipFill>
        <p:spPr>
          <a:xfrm>
            <a:off x="10058400" y="182880"/>
            <a:ext cx="2038350" cy="1307465"/>
          </a:xfrm>
          <a:prstGeom prst="rect">
            <a:avLst/>
          </a:prstGeom>
        </p:spPr>
      </p:pic>
      <p:pic>
        <p:nvPicPr>
          <p:cNvPr id="10" name="图片 9" descr="5"/>
          <p:cNvPicPr>
            <a:picLocks noChangeAspect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>
          <a:xfrm>
            <a:off x="7827010" y="4488180"/>
            <a:ext cx="4364990" cy="2370455"/>
          </a:xfrm>
          <a:prstGeom prst="rect">
            <a:avLst/>
          </a:prstGeom>
        </p:spPr>
      </p:pic>
      <p:pic>
        <p:nvPicPr>
          <p:cNvPr id="15" name="图片 14" descr="1"/>
          <p:cNvPicPr>
            <a:picLocks noChangeAspect="1"/>
          </p:cNvPicPr>
          <p:nvPr userDrawn="1"/>
        </p:nvPicPr>
        <p:blipFill>
          <a:blip r:embed="rId8" cstate="screen">
            <a:lum bright="100000" contrast="100000"/>
          </a:blip>
          <a:srcRect/>
          <a:stretch>
            <a:fillRect/>
          </a:stretch>
        </p:blipFill>
        <p:spPr>
          <a:xfrm>
            <a:off x="109855" y="0"/>
            <a:ext cx="7920355" cy="1701165"/>
          </a:xfrm>
          <a:prstGeom prst="rect">
            <a:avLst/>
          </a:prstGeom>
        </p:spPr>
      </p:pic>
      <p:pic>
        <p:nvPicPr>
          <p:cNvPr id="16" name="图片 15" descr="1"/>
          <p:cNvPicPr>
            <a:picLocks noChangeAspect="1"/>
          </p:cNvPicPr>
          <p:nvPr userDrawn="1"/>
        </p:nvPicPr>
        <p:blipFill>
          <a:blip r:embed="rId9" cstate="screen">
            <a:lum bright="100000" contrast="100000"/>
          </a:blip>
          <a:srcRect/>
          <a:stretch>
            <a:fillRect/>
          </a:stretch>
        </p:blipFill>
        <p:spPr>
          <a:xfrm>
            <a:off x="2626995" y="4635500"/>
            <a:ext cx="1849120" cy="1423670"/>
          </a:xfrm>
          <a:prstGeom prst="rect">
            <a:avLst/>
          </a:prstGeom>
        </p:spPr>
      </p:pic>
      <p:pic>
        <p:nvPicPr>
          <p:cNvPr id="18" name="图片 17" descr="1"/>
          <p:cNvPicPr>
            <a:picLocks noChangeAspect="1"/>
          </p:cNvPicPr>
          <p:nvPr userDrawn="1"/>
        </p:nvPicPr>
        <p:blipFill>
          <a:blip r:embed="rId10" cstate="screen">
            <a:lum bright="100000" contrast="100000"/>
          </a:blip>
          <a:srcRect/>
          <a:stretch>
            <a:fillRect/>
          </a:stretch>
        </p:blipFill>
        <p:spPr>
          <a:xfrm>
            <a:off x="0" y="2679700"/>
            <a:ext cx="2051050" cy="2291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9"/>
          <p:cNvSpPr txBox="1"/>
          <p:nvPr userDrawn="1"/>
        </p:nvSpPr>
        <p:spPr>
          <a:xfrm>
            <a:off x="1588389" y="6492875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下载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http://www.1ppt.com/xiazai/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0" y="5927725"/>
            <a:ext cx="12192000" cy="930275"/>
          </a:xfrm>
          <a:prstGeom prst="rect">
            <a:avLst/>
          </a:prstGeom>
        </p:spPr>
      </p:pic>
      <p:pic>
        <p:nvPicPr>
          <p:cNvPr id="8" name="图片 7" descr="4"/>
          <p:cNvPicPr>
            <a:picLocks noChangeAspect="1"/>
          </p:cNvPicPr>
          <p:nvPr userDrawn="1"/>
        </p:nvPicPr>
        <p:blipFill>
          <a:blip r:embed="rId4" cstate="screen">
            <a:lum bright="6000" contrast="12000"/>
          </a:blip>
          <a:srcRect/>
          <a:stretch>
            <a:fillRect/>
          </a:stretch>
        </p:blipFill>
        <p:spPr>
          <a:xfrm>
            <a:off x="0" y="3877945"/>
            <a:ext cx="12192000" cy="2980690"/>
          </a:xfrm>
          <a:prstGeom prst="rect">
            <a:avLst/>
          </a:prstGeom>
        </p:spPr>
      </p:pic>
      <p:pic>
        <p:nvPicPr>
          <p:cNvPr id="10" name="图片 9" descr="5"/>
          <p:cNvPicPr>
            <a:picLocks noChangeAspect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>
          <a:xfrm>
            <a:off x="7827010" y="4488180"/>
            <a:ext cx="4364990" cy="2370455"/>
          </a:xfrm>
          <a:prstGeom prst="rect">
            <a:avLst/>
          </a:prstGeom>
        </p:spPr>
      </p:pic>
      <p:pic>
        <p:nvPicPr>
          <p:cNvPr id="16" name="图片 15" descr="1"/>
          <p:cNvPicPr>
            <a:picLocks noChangeAspect="1"/>
          </p:cNvPicPr>
          <p:nvPr userDrawn="1"/>
        </p:nvPicPr>
        <p:blipFill>
          <a:blip r:embed="rId6" cstate="screen">
            <a:lum bright="100000" contrast="100000"/>
          </a:blip>
          <a:srcRect/>
          <a:stretch>
            <a:fillRect/>
          </a:stretch>
        </p:blipFill>
        <p:spPr>
          <a:xfrm>
            <a:off x="2626995" y="4635500"/>
            <a:ext cx="1849120" cy="1423670"/>
          </a:xfrm>
          <a:prstGeom prst="rect">
            <a:avLst/>
          </a:prstGeom>
        </p:spPr>
      </p:pic>
      <p:pic>
        <p:nvPicPr>
          <p:cNvPr id="6" name="图片 5" descr="1"/>
          <p:cNvPicPr>
            <a:picLocks noChangeAspect="1"/>
          </p:cNvPicPr>
          <p:nvPr userDrawn="1"/>
        </p:nvPicPr>
        <p:blipFill>
          <a:blip r:embed="rId7" cstate="screen">
            <a:lum bright="100000" contrast="100000"/>
          </a:blip>
          <a:srcRect/>
          <a:stretch>
            <a:fillRect/>
          </a:stretch>
        </p:blipFill>
        <p:spPr>
          <a:xfrm>
            <a:off x="8200390" y="0"/>
            <a:ext cx="3991610" cy="1075690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8" cstate="screen">
            <a:lum bright="6000" contrast="12000"/>
          </a:blip>
          <a:srcRect/>
          <a:stretch>
            <a:fillRect/>
          </a:stretch>
        </p:blipFill>
        <p:spPr>
          <a:xfrm>
            <a:off x="10058400" y="182880"/>
            <a:ext cx="2038350" cy="1307465"/>
          </a:xfrm>
          <a:prstGeom prst="rect">
            <a:avLst/>
          </a:prstGeom>
        </p:spPr>
      </p:pic>
      <p:pic>
        <p:nvPicPr>
          <p:cNvPr id="15" name="图片 14" descr="1"/>
          <p:cNvPicPr>
            <a:picLocks noChangeAspect="1"/>
          </p:cNvPicPr>
          <p:nvPr userDrawn="1"/>
        </p:nvPicPr>
        <p:blipFill>
          <a:blip r:embed="rId9" cstate="screen">
            <a:lum bright="100000" contrast="100000"/>
          </a:blip>
          <a:srcRect/>
          <a:stretch>
            <a:fillRect/>
          </a:stretch>
        </p:blipFill>
        <p:spPr>
          <a:xfrm>
            <a:off x="109855" y="0"/>
            <a:ext cx="5657850" cy="1701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810"/>
            <a:ext cx="12192000" cy="6865620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290195" y="304800"/>
            <a:ext cx="11610975" cy="62484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 userDrawn="1"/>
        </p:nvSpPr>
        <p:spPr>
          <a:xfrm>
            <a:off x="1301115" y="687070"/>
            <a:ext cx="36074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rgbClr val="85A444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字魂35号-经典雅黑" panose="00000500000000000000" charset="-122"/>
                <a:sym typeface="+mn-ea"/>
              </a:rPr>
              <a:t>校园活动安全</a:t>
            </a:r>
            <a:endParaRPr lang="zh-CN" altLang="en-US" sz="4400" b="1" dirty="0">
              <a:solidFill>
                <a:srgbClr val="85A444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字魂35号-经典雅黑" panose="00000500000000000000" charset="-122"/>
              <a:sym typeface="+mn-ea"/>
            </a:endParaRPr>
          </a:p>
        </p:txBody>
      </p:sp>
      <p:pic>
        <p:nvPicPr>
          <p:cNvPr id="13" name="图片 12" descr="51miz-E1128663-7FD12F63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619125" y="567055"/>
            <a:ext cx="645160" cy="81788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810"/>
            <a:ext cx="12192000" cy="6865620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290195" y="304800"/>
            <a:ext cx="11610975" cy="62484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51miz-E1128663-7FD12F63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619125" y="567055"/>
            <a:ext cx="645160" cy="817880"/>
          </a:xfrm>
          <a:prstGeom prst="ellipse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1301115" y="687070"/>
            <a:ext cx="36074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 b="1">
                <a:solidFill>
                  <a:srgbClr val="85A444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字魂35号-经典雅黑" panose="00000500000000000000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校外活动安全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810"/>
            <a:ext cx="12192000" cy="6865620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290195" y="304800"/>
            <a:ext cx="11610975" cy="62484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51miz-E1128663-7FD12F63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619125" y="567055"/>
            <a:ext cx="645160" cy="817880"/>
          </a:xfrm>
          <a:prstGeom prst="ellipse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1301115" y="687070"/>
            <a:ext cx="25914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 b="1">
                <a:solidFill>
                  <a:srgbClr val="85A444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字魂35号-经典雅黑" panose="00000500000000000000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交通安全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810"/>
            <a:ext cx="12192000" cy="6865620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290195" y="304800"/>
            <a:ext cx="11610975" cy="62484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51miz-E1128663-7FD12F63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619125" y="567055"/>
            <a:ext cx="645160" cy="817880"/>
          </a:xfrm>
          <a:prstGeom prst="ellipse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1301115" y="687070"/>
            <a:ext cx="36074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 b="1">
                <a:solidFill>
                  <a:srgbClr val="85A444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字魂35号-经典雅黑" panose="00000500000000000000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食品卫生安全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810"/>
            <a:ext cx="12192000" cy="6865620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290195" y="304800"/>
            <a:ext cx="11610975" cy="62484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51miz-E1128663-7FD12F63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619125" y="567055"/>
            <a:ext cx="645160" cy="817880"/>
          </a:xfrm>
          <a:prstGeom prst="ellipse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1301115" y="687070"/>
            <a:ext cx="52666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 b="1">
                <a:solidFill>
                  <a:srgbClr val="85A444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字魂35号-经典雅黑" panose="00000500000000000000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防疫防控和疾病防治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810"/>
            <a:ext cx="12192000" cy="6865620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290195" y="304800"/>
            <a:ext cx="11610975" cy="62484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51miz-E1128663-7FD12F63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619125" y="567055"/>
            <a:ext cx="645160" cy="817880"/>
          </a:xfrm>
          <a:prstGeom prst="ellipse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1301115" y="687070"/>
            <a:ext cx="64465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 b="1">
                <a:solidFill>
                  <a:srgbClr val="85A444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字魂35号-经典雅黑" panose="00000500000000000000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提高自我保护意识和能力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28.png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704340" y="3153592"/>
            <a:ext cx="9078595" cy="1291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39340" y="3507287"/>
            <a:ext cx="7493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rgbClr val="FACF84"/>
                </a:solidFill>
                <a:cs typeface="+mn-ea"/>
                <a:sym typeface="+mn-lt"/>
              </a:rPr>
              <a:t>20XX</a:t>
            </a:r>
            <a:r>
              <a:rPr lang="zh-CN" sz="3200" dirty="0">
                <a:solidFill>
                  <a:srgbClr val="FACF84"/>
                </a:solidFill>
                <a:effectLst/>
                <a:cs typeface="+mn-ea"/>
                <a:sym typeface="+mn-lt"/>
              </a:rPr>
              <a:t>年春季开学季</a:t>
            </a:r>
            <a:r>
              <a:rPr sz="3200" dirty="0">
                <a:solidFill>
                  <a:srgbClr val="FACF84"/>
                </a:solidFill>
                <a:effectLst/>
                <a:cs typeface="+mn-ea"/>
                <a:sym typeface="+mn-lt"/>
              </a:rPr>
              <a:t>小学生</a:t>
            </a:r>
            <a:r>
              <a:rPr lang="zh-CN" sz="3200" dirty="0">
                <a:solidFill>
                  <a:srgbClr val="FACF84"/>
                </a:solidFill>
                <a:effectLst/>
                <a:cs typeface="+mn-ea"/>
                <a:sym typeface="+mn-lt"/>
              </a:rPr>
              <a:t>安全教育课</a:t>
            </a:r>
            <a:endParaRPr lang="zh-CN" sz="3200" dirty="0">
              <a:solidFill>
                <a:srgbClr val="FACF84"/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409700" y="1483360"/>
            <a:ext cx="9373235" cy="1595120"/>
            <a:chOff x="2123" y="2672"/>
            <a:chExt cx="14761" cy="2512"/>
          </a:xfrm>
        </p:grpSpPr>
        <p:grpSp>
          <p:nvGrpSpPr>
            <p:cNvPr id="8" name="组合 7"/>
            <p:cNvGrpSpPr/>
            <p:nvPr/>
          </p:nvGrpSpPr>
          <p:grpSpPr>
            <a:xfrm>
              <a:off x="2135" y="2672"/>
              <a:ext cx="2268" cy="2268"/>
              <a:chOff x="5799" y="369"/>
              <a:chExt cx="1984" cy="1984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5799" y="369"/>
                <a:ext cx="1984" cy="1984"/>
              </a:xfrm>
              <a:prstGeom prst="rect">
                <a:avLst/>
              </a:prstGeom>
              <a:noFill/>
              <a:ln w="19050" cmpd="sng">
                <a:solidFill>
                  <a:schemeClr val="bg1"/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4" name="直接连接符 3"/>
              <p:cNvCxnSpPr>
                <a:stCxn id="3" idx="0"/>
              </p:cNvCxnSpPr>
              <p:nvPr/>
            </p:nvCxnSpPr>
            <p:spPr>
              <a:xfrm>
                <a:off x="6791" y="369"/>
                <a:ext cx="0" cy="1978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>
                <a:stCxn id="3" idx="1"/>
                <a:endCxn id="3" idx="3"/>
              </p:cNvCxnSpPr>
              <p:nvPr/>
            </p:nvCxnSpPr>
            <p:spPr>
              <a:xfrm>
                <a:off x="5799" y="1361"/>
                <a:ext cx="1984" cy="0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2123" y="2714"/>
              <a:ext cx="14761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600" dirty="0">
                  <a:ln w="12700" cmpd="sng">
                    <a:noFill/>
                    <a:prstDash val="solid"/>
                  </a:ln>
                  <a:solidFill>
                    <a:srgbClr val="F9B27C"/>
                  </a:solidFill>
                  <a:effectLst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开</a:t>
              </a:r>
              <a:r>
                <a:rPr lang="zh-CN" altLang="en-US" sz="9600" dirty="0">
                  <a:ln w="12700" cmpd="sng">
                    <a:noFill/>
                    <a:prstDash val="solid"/>
                  </a:ln>
                  <a:solidFill>
                    <a:srgbClr val="B0CA7F"/>
                  </a:solidFill>
                  <a:effectLst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学</a:t>
              </a:r>
              <a:r>
                <a:rPr lang="zh-CN" altLang="en-US" sz="9600" dirty="0">
                  <a:ln w="12700" cmpd="sng">
                    <a:noFill/>
                    <a:prstDash val="solid"/>
                  </a:ln>
                  <a:solidFill>
                    <a:srgbClr val="F4C671"/>
                  </a:solidFill>
                  <a:effectLst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安全</a:t>
              </a:r>
              <a:r>
                <a:rPr lang="zh-CN" altLang="en-US" sz="9600" dirty="0">
                  <a:ln w="12700" cmpd="sng">
                    <a:noFill/>
                    <a:prstDash val="solid"/>
                  </a:ln>
                  <a:solidFill>
                    <a:srgbClr val="F0A097"/>
                  </a:solidFill>
                  <a:effectLst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教育</a:t>
              </a:r>
              <a:endParaRPr lang="zh-CN" altLang="en-US" sz="9600" dirty="0">
                <a:ln w="12700" cmpd="sng">
                  <a:noFill/>
                  <a:prstDash val="solid"/>
                </a:ln>
                <a:solidFill>
                  <a:srgbClr val="F0A097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632" y="2672"/>
              <a:ext cx="2267" cy="2268"/>
              <a:chOff x="5799" y="369"/>
              <a:chExt cx="1984" cy="1984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5799" y="369"/>
                <a:ext cx="1984" cy="1984"/>
              </a:xfrm>
              <a:prstGeom prst="rect">
                <a:avLst/>
              </a:prstGeom>
              <a:noFill/>
              <a:ln w="19050" cmpd="sng">
                <a:solidFill>
                  <a:schemeClr val="bg1"/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6" name="直接连接符 15"/>
              <p:cNvCxnSpPr>
                <a:stCxn id="11" idx="0"/>
              </p:cNvCxnSpPr>
              <p:nvPr/>
            </p:nvCxnSpPr>
            <p:spPr>
              <a:xfrm>
                <a:off x="6791" y="369"/>
                <a:ext cx="0" cy="1978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11" idx="1"/>
                <a:endCxn id="11" idx="3"/>
              </p:cNvCxnSpPr>
              <p:nvPr/>
            </p:nvCxnSpPr>
            <p:spPr>
              <a:xfrm>
                <a:off x="5799" y="1361"/>
                <a:ext cx="1984" cy="0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>
              <a:off x="7128" y="2672"/>
              <a:ext cx="2267" cy="2268"/>
              <a:chOff x="5799" y="369"/>
              <a:chExt cx="1984" cy="198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799" y="369"/>
                <a:ext cx="1984" cy="1984"/>
              </a:xfrm>
              <a:prstGeom prst="rect">
                <a:avLst/>
              </a:prstGeom>
              <a:noFill/>
              <a:ln w="19050" cmpd="sng">
                <a:solidFill>
                  <a:schemeClr val="bg1"/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23" name="直接连接符 22"/>
              <p:cNvCxnSpPr>
                <a:stCxn id="20" idx="0"/>
              </p:cNvCxnSpPr>
              <p:nvPr/>
            </p:nvCxnSpPr>
            <p:spPr>
              <a:xfrm>
                <a:off x="6791" y="369"/>
                <a:ext cx="0" cy="1978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stCxn id="20" idx="1"/>
                <a:endCxn id="20" idx="3"/>
              </p:cNvCxnSpPr>
              <p:nvPr/>
            </p:nvCxnSpPr>
            <p:spPr>
              <a:xfrm>
                <a:off x="5799" y="1361"/>
                <a:ext cx="1984" cy="0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9624" y="2672"/>
              <a:ext cx="2267" cy="2268"/>
              <a:chOff x="5799" y="369"/>
              <a:chExt cx="1984" cy="1984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5799" y="369"/>
                <a:ext cx="1984" cy="1984"/>
              </a:xfrm>
              <a:prstGeom prst="rect">
                <a:avLst/>
              </a:prstGeom>
              <a:noFill/>
              <a:ln w="19050" cmpd="sng">
                <a:solidFill>
                  <a:schemeClr val="bg1"/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27" name="直接连接符 26"/>
              <p:cNvCxnSpPr>
                <a:stCxn id="26" idx="0"/>
              </p:cNvCxnSpPr>
              <p:nvPr/>
            </p:nvCxnSpPr>
            <p:spPr>
              <a:xfrm>
                <a:off x="6791" y="369"/>
                <a:ext cx="0" cy="1978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>
                <a:stCxn id="26" idx="1"/>
                <a:endCxn id="26" idx="3"/>
              </p:cNvCxnSpPr>
              <p:nvPr/>
            </p:nvCxnSpPr>
            <p:spPr>
              <a:xfrm>
                <a:off x="5799" y="1361"/>
                <a:ext cx="1984" cy="0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12120" y="2672"/>
              <a:ext cx="2267" cy="2268"/>
              <a:chOff x="5799" y="369"/>
              <a:chExt cx="1984" cy="198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5799" y="369"/>
                <a:ext cx="1984" cy="1984"/>
              </a:xfrm>
              <a:prstGeom prst="rect">
                <a:avLst/>
              </a:prstGeom>
              <a:noFill/>
              <a:ln w="19050" cmpd="sng">
                <a:solidFill>
                  <a:schemeClr val="bg1"/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31" name="直接连接符 30"/>
              <p:cNvCxnSpPr>
                <a:stCxn id="30" idx="0"/>
              </p:cNvCxnSpPr>
              <p:nvPr/>
            </p:nvCxnSpPr>
            <p:spPr>
              <a:xfrm>
                <a:off x="6791" y="369"/>
                <a:ext cx="0" cy="1978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>
                <a:stCxn id="30" idx="1"/>
                <a:endCxn id="30" idx="3"/>
              </p:cNvCxnSpPr>
              <p:nvPr/>
            </p:nvCxnSpPr>
            <p:spPr>
              <a:xfrm>
                <a:off x="5799" y="1361"/>
                <a:ext cx="1984" cy="0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>
              <a:off x="14616" y="2672"/>
              <a:ext cx="2267" cy="2268"/>
              <a:chOff x="5799" y="369"/>
              <a:chExt cx="1984" cy="1984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799" y="369"/>
                <a:ext cx="1984" cy="1984"/>
              </a:xfrm>
              <a:prstGeom prst="rect">
                <a:avLst/>
              </a:prstGeom>
              <a:noFill/>
              <a:ln w="19050" cmpd="sng">
                <a:solidFill>
                  <a:schemeClr val="bg1"/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35" name="直接连接符 34"/>
              <p:cNvCxnSpPr>
                <a:stCxn id="34" idx="0"/>
              </p:cNvCxnSpPr>
              <p:nvPr/>
            </p:nvCxnSpPr>
            <p:spPr>
              <a:xfrm>
                <a:off x="6791" y="369"/>
                <a:ext cx="0" cy="1978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>
                <a:stCxn id="34" idx="1"/>
                <a:endCxn id="34" idx="3"/>
              </p:cNvCxnSpPr>
              <p:nvPr/>
            </p:nvCxnSpPr>
            <p:spPr>
              <a:xfrm>
                <a:off x="5799" y="1361"/>
                <a:ext cx="1984" cy="0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9" name="图片 38" descr="4"/>
          <p:cNvPicPr>
            <a:picLocks noChangeAspect="1"/>
          </p:cNvPicPr>
          <p:nvPr userDrawn="1"/>
        </p:nvPicPr>
        <p:blipFill>
          <a:blip r:embed="rId2" cstate="screen">
            <a:lum bright="6000" contrast="12000"/>
          </a:blip>
          <a:srcRect/>
          <a:stretch>
            <a:fillRect/>
          </a:stretch>
        </p:blipFill>
        <p:spPr>
          <a:xfrm>
            <a:off x="5480685" y="5550535"/>
            <a:ext cx="1691640" cy="130746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044315" y="4554220"/>
            <a:ext cx="4104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新学期•新计划•新期待</a:t>
            </a: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57165" y="1849120"/>
            <a:ext cx="1677035" cy="460375"/>
          </a:xfrm>
          <a:prstGeom prst="rect">
            <a:avLst/>
          </a:prstGeom>
          <a:solidFill>
            <a:srgbClr val="B0CA7F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2A2D42"/>
                </a:solidFill>
                <a:cs typeface="+mn-ea"/>
                <a:sym typeface="+mn-lt"/>
              </a:rPr>
              <a:t>第三部分</a:t>
            </a:r>
            <a:endParaRPr lang="zh-CN" altLang="en-US" sz="2400" dirty="0">
              <a:solidFill>
                <a:srgbClr val="2A2D42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9890" y="2477770"/>
            <a:ext cx="63309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F4C671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交</a:t>
            </a:r>
            <a:r>
              <a:rPr lang="zh-CN" altLang="en-US" sz="8800" dirty="0">
                <a:solidFill>
                  <a:srgbClr val="F0A097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通</a:t>
            </a:r>
            <a:r>
              <a:rPr lang="zh-CN" altLang="en-US" sz="8800" dirty="0">
                <a:solidFill>
                  <a:srgbClr val="F4C671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安全</a:t>
            </a:r>
            <a:endParaRPr lang="zh-CN" altLang="en-US" sz="8800" dirty="0">
              <a:solidFill>
                <a:srgbClr val="F4C671"/>
              </a:solidFill>
              <a:effectLst/>
              <a:uFillTx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5695" y="4091940"/>
            <a:ext cx="4879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20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zh-CN" sz="2800" dirty="0">
                <a:solidFill>
                  <a:schemeClr val="bg1"/>
                </a:solidFill>
                <a:cs typeface="+mn-ea"/>
                <a:sym typeface="+mn-lt"/>
              </a:rPr>
              <a:t>春季</a:t>
            </a:r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开学安全教育课</a:t>
            </a: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片 10" descr="1"/>
          <p:cNvPicPr>
            <a:picLocks noChangeAspect="1"/>
          </p:cNvPicPr>
          <p:nvPr userDrawn="1"/>
        </p:nvPicPr>
        <p:blipFill>
          <a:blip r:embed="rId1" cstate="screen">
            <a:lum bright="-6000" contrast="18000"/>
          </a:blip>
          <a:srcRect/>
          <a:stretch>
            <a:fillRect/>
          </a:stretch>
        </p:blipFill>
        <p:spPr>
          <a:xfrm>
            <a:off x="0" y="3776345"/>
            <a:ext cx="4629150" cy="3081655"/>
          </a:xfrm>
          <a:prstGeom prst="rect">
            <a:avLst/>
          </a:prstGeom>
        </p:spPr>
      </p:pic>
      <p:pic>
        <p:nvPicPr>
          <p:cNvPr id="12" name="图片 11" descr="1"/>
          <p:cNvPicPr>
            <a:picLocks noChangeAspect="1"/>
          </p:cNvPicPr>
          <p:nvPr userDrawn="1"/>
        </p:nvPicPr>
        <p:blipFill>
          <a:blip r:embed="rId2" cstate="screen">
            <a:lum bright="-6000" contrast="18000"/>
          </a:blip>
          <a:srcRect/>
          <a:stretch>
            <a:fillRect/>
          </a:stretch>
        </p:blipFill>
        <p:spPr>
          <a:xfrm>
            <a:off x="9432925" y="4428490"/>
            <a:ext cx="1927225" cy="2429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/>
      <p:bldP spid="6" grpId="0"/>
      <p:bldP spid="6" grpId="1"/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36825" y="3277235"/>
            <a:ext cx="7441565" cy="167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buFont typeface="+mj-lt"/>
              <a:buAutoNum type="alphaLcParenR"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注意上学和放学安全,在上学和放学时要抓紧时间,不要在路上玩;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pPr marL="342900" indent="-342900" fontAlgn="auto">
              <a:lnSpc>
                <a:spcPct val="200000"/>
              </a:lnSpc>
              <a:buFont typeface="+mj-lt"/>
              <a:buAutoNum type="alphaLcParenR"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不要在公路上乱穿,不在马路中间行走,要走马路两旁人行道: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pPr marL="342900" indent="-342900" fontAlgn="auto">
              <a:lnSpc>
                <a:spcPct val="200000"/>
              </a:lnSpc>
              <a:buFont typeface="+mj-lt"/>
              <a:buAutoNum type="alphaLcParenR"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过马路不得翻越栏杆和隔离墩,要走人行横道线,还要注意来往车辆；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0155" y="2731135"/>
            <a:ext cx="1685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sz="2800" dirty="0">
                <a:solidFill>
                  <a:srgbClr val="85A444"/>
                </a:solidFill>
                <a:cs typeface="+mn-ea"/>
                <a:sym typeface="+mn-lt"/>
              </a:rPr>
              <a:t>行走安全</a:t>
            </a:r>
            <a:endParaRPr sz="2800" dirty="0">
              <a:solidFill>
                <a:srgbClr val="85A44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59990" y="2646680"/>
            <a:ext cx="7272020" cy="2474595"/>
          </a:xfrm>
          <a:prstGeom prst="rect">
            <a:avLst/>
          </a:prstGeom>
          <a:noFill/>
          <a:ln>
            <a:solidFill>
              <a:srgbClr val="85A4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30170" y="3290570"/>
            <a:ext cx="1466215" cy="36000"/>
          </a:xfrm>
          <a:prstGeom prst="rect">
            <a:avLst/>
          </a:prstGeom>
          <a:solidFill>
            <a:srgbClr val="85A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E66FB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 bldLvl="0" animBg="1"/>
      <p:bldP spid="3" grpId="1" animBg="1"/>
      <p:bldP spid="11" grpId="0" bldLvl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42085" y="2922905"/>
            <a:ext cx="8240395" cy="565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200000"/>
              </a:lnSpc>
              <a:buFont typeface="+mj-lt"/>
              <a:buNone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年满12周岁,父母已经同意你骑车的同学要注意,骑车不带人,不在公路上骑飞快车;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5415" y="2376805"/>
            <a:ext cx="1685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sz="2800" dirty="0">
                <a:solidFill>
                  <a:srgbClr val="85A444"/>
                </a:solidFill>
                <a:cs typeface="+mn-ea"/>
                <a:sym typeface="+mn-lt"/>
              </a:rPr>
              <a:t>骑车安全</a:t>
            </a:r>
            <a:endParaRPr sz="2800" dirty="0">
              <a:solidFill>
                <a:srgbClr val="85A44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65250" y="2292350"/>
            <a:ext cx="9460865" cy="1356995"/>
          </a:xfrm>
          <a:prstGeom prst="rect">
            <a:avLst/>
          </a:prstGeom>
          <a:noFill/>
          <a:ln>
            <a:solidFill>
              <a:srgbClr val="85A4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35430" y="2936240"/>
            <a:ext cx="3996000" cy="36000"/>
          </a:xfrm>
          <a:prstGeom prst="rect">
            <a:avLst/>
          </a:prstGeom>
          <a:solidFill>
            <a:srgbClr val="85A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398" y="2477135"/>
            <a:ext cx="25628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不满12周岁的不骑车;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2085" y="4772025"/>
            <a:ext cx="9511030" cy="565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200000"/>
              </a:lnSpc>
              <a:buFont typeface="+mj-lt"/>
              <a:buNone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乘车时不向窗外招手探头,乘车须抓紧扶手,车停稳后再下车,不乘坐无牌、无证的农用运输车。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15415" y="4225925"/>
            <a:ext cx="1685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sz="2800" dirty="0">
                <a:solidFill>
                  <a:srgbClr val="85A444"/>
                </a:solidFill>
                <a:cs typeface="+mn-ea"/>
                <a:sym typeface="+mn-lt"/>
              </a:rPr>
              <a:t>乘车安全</a:t>
            </a:r>
            <a:endParaRPr sz="2800" dirty="0">
              <a:solidFill>
                <a:srgbClr val="85A444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5250" y="4141470"/>
            <a:ext cx="9460865" cy="1356995"/>
          </a:xfrm>
          <a:prstGeom prst="rect">
            <a:avLst/>
          </a:prstGeom>
          <a:noFill/>
          <a:ln>
            <a:solidFill>
              <a:srgbClr val="85A4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5430" y="4785360"/>
            <a:ext cx="3996000" cy="36000"/>
          </a:xfrm>
          <a:prstGeom prst="rect">
            <a:avLst/>
          </a:prstGeom>
          <a:solidFill>
            <a:srgbClr val="85A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53398" y="4326255"/>
            <a:ext cx="25628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不满12周岁的不骑车;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 bldLvl="0" animBg="1"/>
      <p:bldP spid="11" grpId="0" bldLvl="0" animBg="1"/>
      <p:bldP spid="5" grpId="0"/>
      <p:bldP spid="6" grpId="0"/>
      <p:bldP spid="7" grpId="0"/>
      <p:bldP spid="8" grpId="0" bldLvl="0" animBg="1"/>
      <p:bldP spid="9" grpId="0" bldLvl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57165" y="1849120"/>
            <a:ext cx="1677035" cy="460375"/>
          </a:xfrm>
          <a:prstGeom prst="rect">
            <a:avLst/>
          </a:prstGeom>
          <a:solidFill>
            <a:srgbClr val="B0CA7F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2A2D42"/>
                </a:solidFill>
                <a:cs typeface="+mn-ea"/>
                <a:sym typeface="+mn-lt"/>
              </a:rPr>
              <a:t>第四部分</a:t>
            </a:r>
            <a:endParaRPr lang="zh-CN" altLang="en-US" sz="2400" dirty="0">
              <a:solidFill>
                <a:srgbClr val="2A2D42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8105" y="2480945"/>
            <a:ext cx="69545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F4C671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食品</a:t>
            </a:r>
            <a:r>
              <a:rPr lang="zh-CN" altLang="en-US" sz="8800" dirty="0">
                <a:solidFill>
                  <a:srgbClr val="F0A097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卫生</a:t>
            </a:r>
            <a:r>
              <a:rPr lang="zh-CN" altLang="en-US" sz="8800" dirty="0">
                <a:solidFill>
                  <a:srgbClr val="F4C671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安全</a:t>
            </a:r>
            <a:endParaRPr lang="zh-CN" altLang="en-US" sz="8800" dirty="0">
              <a:solidFill>
                <a:srgbClr val="F4C671"/>
              </a:solidFill>
              <a:effectLst/>
              <a:uFillTx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5695" y="4091940"/>
            <a:ext cx="4879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20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zh-CN" sz="2800" dirty="0">
                <a:solidFill>
                  <a:schemeClr val="bg1"/>
                </a:solidFill>
                <a:cs typeface="+mn-ea"/>
                <a:sym typeface="+mn-lt"/>
              </a:rPr>
              <a:t>春季</a:t>
            </a:r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开学安全教育课</a:t>
            </a: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片 10" descr="1"/>
          <p:cNvPicPr>
            <a:picLocks noChangeAspect="1"/>
          </p:cNvPicPr>
          <p:nvPr userDrawn="1"/>
        </p:nvPicPr>
        <p:blipFill>
          <a:blip r:embed="rId1" cstate="screen">
            <a:lum bright="-6000" contrast="18000"/>
          </a:blip>
          <a:srcRect/>
          <a:stretch>
            <a:fillRect/>
          </a:stretch>
        </p:blipFill>
        <p:spPr>
          <a:xfrm>
            <a:off x="0" y="3776345"/>
            <a:ext cx="4629150" cy="3081655"/>
          </a:xfrm>
          <a:prstGeom prst="rect">
            <a:avLst/>
          </a:prstGeom>
        </p:spPr>
      </p:pic>
      <p:pic>
        <p:nvPicPr>
          <p:cNvPr id="12" name="图片 11" descr="1"/>
          <p:cNvPicPr>
            <a:picLocks noChangeAspect="1"/>
          </p:cNvPicPr>
          <p:nvPr userDrawn="1"/>
        </p:nvPicPr>
        <p:blipFill>
          <a:blip r:embed="rId2" cstate="screen">
            <a:lum bright="-6000" contrast="18000"/>
          </a:blip>
          <a:srcRect/>
          <a:stretch>
            <a:fillRect/>
          </a:stretch>
        </p:blipFill>
        <p:spPr>
          <a:xfrm>
            <a:off x="9432925" y="4428490"/>
            <a:ext cx="1927225" cy="2429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/>
      <p:bldP spid="6" grpId="0"/>
      <p:bldP spid="6" grpId="1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22955" y="2515235"/>
            <a:ext cx="7393305" cy="1497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200000"/>
              </a:lnSpc>
            </a:pPr>
            <a:r>
              <a:rPr lang="zh-CN" altLang="en-US" sz="1600" dirty="0">
                <a:cs typeface="+mn-ea"/>
                <a:sym typeface="+mn-lt"/>
              </a:rPr>
              <a:t>要注意食品卫生安全谨防“病从口入”</a:t>
            </a:r>
            <a:r>
              <a:rPr lang="en-US" altLang="zh-CN" sz="1600" dirty="0">
                <a:cs typeface="+mn-ea"/>
                <a:sym typeface="+mn-lt"/>
              </a:rPr>
              <a:t>,</a:t>
            </a:r>
            <a:r>
              <a:rPr lang="zh-CN" altLang="en-US" sz="1600" dirty="0">
                <a:cs typeface="+mn-ea"/>
                <a:sym typeface="+mn-lt"/>
              </a:rPr>
              <a:t>同学们购买袋装食品要看清楚生产日期、保质期、生产厂家及地址</a:t>
            </a:r>
            <a:r>
              <a:rPr lang="en-US" altLang="zh-CN" sz="1600" dirty="0">
                <a:cs typeface="+mn-ea"/>
                <a:sym typeface="+mn-lt"/>
              </a:rPr>
              <a:t>,</a:t>
            </a:r>
            <a:r>
              <a:rPr lang="zh-CN" altLang="en-US" sz="1600" dirty="0">
                <a:cs typeface="+mn-ea"/>
                <a:sym typeface="+mn-lt"/>
              </a:rPr>
              <a:t>不购买“三无”食品</a:t>
            </a:r>
            <a:r>
              <a:rPr lang="en-US" altLang="zh-CN" sz="1600" dirty="0">
                <a:cs typeface="+mn-ea"/>
                <a:sym typeface="+mn-lt"/>
              </a:rPr>
              <a:t>;</a:t>
            </a:r>
            <a:endParaRPr lang="en-US" altLang="zh-CN" sz="1600" dirty="0">
              <a:cs typeface="+mn-ea"/>
              <a:sym typeface="+mn-lt"/>
            </a:endParaRPr>
          </a:p>
          <a:p>
            <a:pPr algn="just" fontAlgn="auto">
              <a:lnSpc>
                <a:spcPct val="200000"/>
              </a:lnSpc>
            </a:pPr>
            <a:r>
              <a:rPr lang="zh-CN" altLang="en-US" sz="1600" dirty="0">
                <a:cs typeface="+mn-ea"/>
                <a:sym typeface="+mn-lt"/>
              </a:rPr>
              <a:t>不在街头流动摊点购买零食</a:t>
            </a:r>
            <a:r>
              <a:rPr lang="en-US" altLang="zh-CN" sz="1600" dirty="0">
                <a:cs typeface="+mn-ea"/>
                <a:sym typeface="+mn-lt"/>
              </a:rPr>
              <a:t>,</a:t>
            </a:r>
            <a:r>
              <a:rPr lang="zh-CN" altLang="en-US" sz="1600" dirty="0">
                <a:cs typeface="+mn-ea"/>
                <a:sym typeface="+mn-lt"/>
              </a:rPr>
              <a:t>防止误食不卫生食品、过期变质食品</a:t>
            </a:r>
            <a:r>
              <a:rPr lang="en-US" altLang="zh-CN" sz="1600" dirty="0">
                <a:cs typeface="+mn-ea"/>
                <a:sym typeface="+mn-lt"/>
              </a:rPr>
              <a:t>,</a:t>
            </a:r>
            <a:r>
              <a:rPr lang="zh-CN" altLang="en-US" sz="1600" dirty="0">
                <a:cs typeface="+mn-ea"/>
                <a:sym typeface="+mn-lt"/>
              </a:rPr>
              <a:t>造成食物中毒。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24330" y="2787015"/>
            <a:ext cx="1573530" cy="1176020"/>
          </a:xfrm>
          <a:prstGeom prst="rect">
            <a:avLst/>
          </a:prstGeom>
          <a:solidFill>
            <a:srgbClr val="85A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dist">
              <a:buClrTx/>
              <a:buSzTx/>
              <a:buFontTx/>
            </a:pPr>
            <a:r>
              <a:rPr sz="2400" dirty="0">
                <a:solidFill>
                  <a:schemeClr val="bg1"/>
                </a:solidFill>
                <a:cs typeface="+mn-ea"/>
                <a:sym typeface="+mn-lt"/>
              </a:rPr>
              <a:t>食品安全</a:t>
            </a:r>
            <a:endParaRPr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22955" y="4355465"/>
            <a:ext cx="7393305" cy="512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200000"/>
              </a:lnSpc>
            </a:pPr>
            <a:r>
              <a:rPr sz="1600" dirty="0">
                <a:cs typeface="+mn-ea"/>
                <a:sym typeface="+mn-lt"/>
              </a:rPr>
              <a:t>讲究个人卫生,常洗手、常洗头、常洗衣服、常剪指甲,被褥要整洁并要常晒。</a:t>
            </a:r>
            <a:endParaRPr sz="16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24330" y="4491990"/>
            <a:ext cx="1573530" cy="455930"/>
          </a:xfrm>
          <a:prstGeom prst="rect">
            <a:avLst/>
          </a:prstGeom>
          <a:solidFill>
            <a:srgbClr val="85A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dist">
              <a:buClrTx/>
              <a:buSzTx/>
              <a:buFontTx/>
            </a:pPr>
            <a:r>
              <a:rPr sz="2400" dirty="0">
                <a:solidFill>
                  <a:schemeClr val="bg1"/>
                </a:solidFill>
                <a:cs typeface="+mn-ea"/>
                <a:sym typeface="+mn-lt"/>
              </a:rPr>
              <a:t>卫生安全</a:t>
            </a:r>
            <a:endParaRPr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57165" y="1849120"/>
            <a:ext cx="1677035" cy="460375"/>
          </a:xfrm>
          <a:prstGeom prst="rect">
            <a:avLst/>
          </a:prstGeom>
          <a:solidFill>
            <a:srgbClr val="B0CA7F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2A2D42"/>
                </a:solidFill>
                <a:cs typeface="+mn-ea"/>
                <a:sym typeface="+mn-lt"/>
              </a:rPr>
              <a:t>第五部分</a:t>
            </a:r>
            <a:endParaRPr lang="zh-CN" altLang="en-US" sz="2400" dirty="0">
              <a:solidFill>
                <a:srgbClr val="2A2D42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0590" y="2444115"/>
            <a:ext cx="103695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F4C671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防疫防控</a:t>
            </a:r>
            <a:r>
              <a:rPr lang="zh-CN" altLang="en-US" sz="8800" dirty="0">
                <a:solidFill>
                  <a:srgbClr val="F0A097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和疾病</a:t>
            </a:r>
            <a:r>
              <a:rPr lang="zh-CN" altLang="en-US" sz="8800" dirty="0">
                <a:solidFill>
                  <a:srgbClr val="F4C671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防治</a:t>
            </a:r>
            <a:endParaRPr lang="zh-CN" altLang="en-US" sz="8800" dirty="0">
              <a:solidFill>
                <a:srgbClr val="F4C671"/>
              </a:solidFill>
              <a:effectLst/>
              <a:uFillTx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5695" y="4091940"/>
            <a:ext cx="4879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20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zh-CN" sz="2800" dirty="0">
                <a:solidFill>
                  <a:schemeClr val="bg1"/>
                </a:solidFill>
                <a:cs typeface="+mn-ea"/>
                <a:sym typeface="+mn-lt"/>
              </a:rPr>
              <a:t>春季</a:t>
            </a:r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开学安全教育课</a:t>
            </a: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片 10" descr="1"/>
          <p:cNvPicPr>
            <a:picLocks noChangeAspect="1"/>
          </p:cNvPicPr>
          <p:nvPr userDrawn="1"/>
        </p:nvPicPr>
        <p:blipFill>
          <a:blip r:embed="rId1" cstate="screen">
            <a:lum bright="-6000" contrast="18000"/>
          </a:blip>
          <a:srcRect/>
          <a:stretch>
            <a:fillRect/>
          </a:stretch>
        </p:blipFill>
        <p:spPr>
          <a:xfrm>
            <a:off x="0" y="3776345"/>
            <a:ext cx="4629150" cy="3081655"/>
          </a:xfrm>
          <a:prstGeom prst="rect">
            <a:avLst/>
          </a:prstGeom>
        </p:spPr>
      </p:pic>
      <p:pic>
        <p:nvPicPr>
          <p:cNvPr id="12" name="图片 11" descr="1"/>
          <p:cNvPicPr>
            <a:picLocks noChangeAspect="1"/>
          </p:cNvPicPr>
          <p:nvPr userDrawn="1"/>
        </p:nvPicPr>
        <p:blipFill>
          <a:blip r:embed="rId2" cstate="screen">
            <a:lum bright="-6000" contrast="18000"/>
          </a:blip>
          <a:srcRect/>
          <a:stretch>
            <a:fillRect/>
          </a:stretch>
        </p:blipFill>
        <p:spPr>
          <a:xfrm>
            <a:off x="9432925" y="4428490"/>
            <a:ext cx="1927225" cy="2429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/>
      <p:bldP spid="6" grpId="0"/>
      <p:bldP spid="6" grpId="1"/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37920" y="2945765"/>
            <a:ext cx="8019415" cy="230695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lvl="0" indent="0" algn="just" fontAlgn="auto">
              <a:lnSpc>
                <a:spcPct val="200000"/>
              </a:lnSpc>
              <a:buClrTx/>
              <a:buSzTx/>
              <a:buFont typeface="+mj-lt"/>
              <a:buNone/>
            </a:pPr>
            <a:r>
              <a:rPr sz="2000" dirty="0">
                <a:solidFill>
                  <a:srgbClr val="85A444"/>
                </a:solidFill>
                <a:cs typeface="+mn-ea"/>
                <a:sym typeface="+mn-lt"/>
              </a:rPr>
              <a:t>应随身携带备用口罩，主动、科学合理佩戴。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在人员密集或密闭场所必须佩戴口罩，佩戴前、脱除后应洗手，口罩均为限次使用，累计使用不超过8小时。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lvl="0" indent="0" algn="just" fontAlgn="auto">
              <a:lnSpc>
                <a:spcPct val="200000"/>
              </a:lnSpc>
              <a:buClrTx/>
              <a:buSzTx/>
              <a:buFont typeface="+mj-lt"/>
              <a:buNone/>
            </a:pPr>
            <a:r>
              <a:rPr sz="2000" dirty="0">
                <a:solidFill>
                  <a:srgbClr val="85A444"/>
                </a:solidFill>
                <a:cs typeface="+mn-ea"/>
                <a:sym typeface="+mn-lt"/>
              </a:rPr>
              <a:t>保持手卫生，讲究咳嗽礼仪。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打喷嚏或咳嗽时尽量避免直接用手遮掩口鼻，应用一次性纸巾遮掩口鼻或者用手肘衣服遮住口鼻，勤洗手，在人多的地方更要做好手卫生。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 descr="C:/Users/Administrator/AppData/Local/Temp/picturecompress_20211223091618/output_24.pngoutput_2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157335" y="2260600"/>
            <a:ext cx="2190115" cy="29832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49680" y="2409825"/>
            <a:ext cx="2037080" cy="455930"/>
          </a:xfrm>
          <a:prstGeom prst="rect">
            <a:avLst/>
          </a:prstGeom>
          <a:solidFill>
            <a:srgbClr val="85A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dist">
              <a:buClrTx/>
              <a:buSzTx/>
              <a:buFontTx/>
            </a:pPr>
            <a:r>
              <a:rPr sz="2400" dirty="0">
                <a:solidFill>
                  <a:schemeClr val="bg1"/>
                </a:solidFill>
                <a:cs typeface="+mn-ea"/>
                <a:sym typeface="+mn-lt"/>
              </a:rPr>
              <a:t>个人防护安全</a:t>
            </a:r>
            <a:endParaRPr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3855" y="3100070"/>
            <a:ext cx="7783195" cy="230695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342900" lvl="0" indent="-342900" algn="just" fontAlgn="auto">
              <a:lnSpc>
                <a:spcPct val="200000"/>
              </a:lnSpc>
              <a:buClrTx/>
              <a:buSzTx/>
              <a:buFont typeface="+mj-lt"/>
              <a:buAutoNum type="alphaLcParenR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如出现发热、乏力、咳嗽、腹泻等不适症状，应主动报告并及时就诊，就诊过程务必佩戴口罩。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342900" lvl="0" indent="-342900" algn="just" fontAlgn="auto">
              <a:lnSpc>
                <a:spcPct val="200000"/>
              </a:lnSpc>
              <a:buClrTx/>
              <a:buSzTx/>
              <a:buFont typeface="+mj-lt"/>
              <a:buAutoNum type="alphaLcParenR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生病要及时报告老师,以便及早治疗。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342900" lvl="0" indent="-342900" algn="just" fontAlgn="auto">
              <a:lnSpc>
                <a:spcPct val="200000"/>
              </a:lnSpc>
              <a:buClrTx/>
              <a:buSzTx/>
              <a:buFont typeface="+mj-lt"/>
              <a:buAutoNum type="alphaLcParenR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患传染病的学生要积极配合学校、诊所隔离治疗,关心自己更要关心他人。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45615" y="2537460"/>
            <a:ext cx="1792605" cy="455930"/>
          </a:xfrm>
          <a:prstGeom prst="rect">
            <a:avLst/>
          </a:prstGeom>
          <a:solidFill>
            <a:srgbClr val="85A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dist">
              <a:buClrTx/>
              <a:buSzTx/>
              <a:buFontTx/>
            </a:pPr>
            <a:r>
              <a:rPr sz="2400" dirty="0">
                <a:solidFill>
                  <a:schemeClr val="bg1"/>
                </a:solidFill>
                <a:cs typeface="+mn-ea"/>
                <a:sym typeface="+mn-lt"/>
              </a:rPr>
              <a:t>及时就医</a:t>
            </a:r>
            <a:endParaRPr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 descr="C:/Users/Administrator/AppData/Local/Temp/picturecompress_20211223091618/output_29.jpgoutput_29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3655" y="3726180"/>
            <a:ext cx="2823845" cy="2823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57165" y="1849120"/>
            <a:ext cx="1677035" cy="460375"/>
          </a:xfrm>
          <a:prstGeom prst="rect">
            <a:avLst/>
          </a:prstGeom>
          <a:solidFill>
            <a:srgbClr val="B0CA7F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2A2D42"/>
                </a:solidFill>
                <a:cs typeface="+mn-ea"/>
                <a:sym typeface="+mn-lt"/>
              </a:rPr>
              <a:t>第六部分</a:t>
            </a:r>
            <a:endParaRPr lang="zh-CN" altLang="en-US" sz="2400" dirty="0">
              <a:solidFill>
                <a:srgbClr val="2A2D42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1225" y="2600960"/>
            <a:ext cx="103695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rgbClr val="F4C671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提高自我保护</a:t>
            </a:r>
            <a:r>
              <a:rPr lang="zh-CN" altLang="en-US" sz="7200" dirty="0">
                <a:solidFill>
                  <a:srgbClr val="F0A097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意识和</a:t>
            </a:r>
            <a:r>
              <a:rPr lang="zh-CN" altLang="en-US" sz="7200" dirty="0">
                <a:solidFill>
                  <a:srgbClr val="F4C671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能力</a:t>
            </a:r>
            <a:endParaRPr lang="zh-CN" altLang="en-US" sz="7200" dirty="0">
              <a:solidFill>
                <a:srgbClr val="F4C671"/>
              </a:solidFill>
              <a:effectLst/>
              <a:uFillTx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5695" y="4091940"/>
            <a:ext cx="4879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20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zh-CN" sz="2800" dirty="0">
                <a:solidFill>
                  <a:schemeClr val="bg1"/>
                </a:solidFill>
                <a:cs typeface="+mn-ea"/>
                <a:sym typeface="+mn-lt"/>
              </a:rPr>
              <a:t>春季</a:t>
            </a:r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开学安全教育课</a:t>
            </a: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片 10" descr="1"/>
          <p:cNvPicPr>
            <a:picLocks noChangeAspect="1"/>
          </p:cNvPicPr>
          <p:nvPr userDrawn="1"/>
        </p:nvPicPr>
        <p:blipFill>
          <a:blip r:embed="rId1" cstate="screen">
            <a:lum bright="-6000" contrast="18000"/>
          </a:blip>
          <a:srcRect/>
          <a:stretch>
            <a:fillRect/>
          </a:stretch>
        </p:blipFill>
        <p:spPr>
          <a:xfrm>
            <a:off x="0" y="3776345"/>
            <a:ext cx="4629150" cy="3081655"/>
          </a:xfrm>
          <a:prstGeom prst="rect">
            <a:avLst/>
          </a:prstGeom>
        </p:spPr>
      </p:pic>
      <p:pic>
        <p:nvPicPr>
          <p:cNvPr id="12" name="图片 11" descr="1"/>
          <p:cNvPicPr>
            <a:picLocks noChangeAspect="1"/>
          </p:cNvPicPr>
          <p:nvPr userDrawn="1"/>
        </p:nvPicPr>
        <p:blipFill>
          <a:blip r:embed="rId2" cstate="screen">
            <a:lum bright="-6000" contrast="18000"/>
          </a:blip>
          <a:srcRect/>
          <a:stretch>
            <a:fillRect/>
          </a:stretch>
        </p:blipFill>
        <p:spPr>
          <a:xfrm>
            <a:off x="9432925" y="4428490"/>
            <a:ext cx="1927225" cy="2429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/>
      <p:bldP spid="6" grpId="0"/>
      <p:bldP spid="6" grpId="1"/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5967095" y="4455795"/>
            <a:ext cx="1176655" cy="679450"/>
          </a:xfrm>
          <a:prstGeom prst="line">
            <a:avLst/>
          </a:prstGeom>
          <a:ln>
            <a:solidFill>
              <a:srgbClr val="85A4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840095" y="4605020"/>
            <a:ext cx="1176655" cy="679450"/>
          </a:xfrm>
          <a:prstGeom prst="line">
            <a:avLst/>
          </a:prstGeom>
          <a:ln>
            <a:solidFill>
              <a:srgbClr val="85A4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534160" y="2294255"/>
            <a:ext cx="1176655" cy="679450"/>
          </a:xfrm>
          <a:prstGeom prst="line">
            <a:avLst/>
          </a:prstGeom>
          <a:ln>
            <a:solidFill>
              <a:srgbClr val="85A4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407160" y="2443480"/>
            <a:ext cx="1176655" cy="679450"/>
          </a:xfrm>
          <a:prstGeom prst="line">
            <a:avLst/>
          </a:prstGeom>
          <a:ln>
            <a:solidFill>
              <a:srgbClr val="85A4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838960" y="2659380"/>
            <a:ext cx="4841875" cy="2325370"/>
          </a:xfrm>
          <a:prstGeom prst="rect">
            <a:avLst/>
          </a:prstGeom>
          <a:solidFill>
            <a:schemeClr val="bg1"/>
          </a:solidFill>
          <a:ln>
            <a:solidFill>
              <a:srgbClr val="85A44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55165" y="2630805"/>
            <a:ext cx="460946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200000"/>
              </a:lnSpc>
              <a:buClrTx/>
              <a:buSzTx/>
              <a:buFontTx/>
            </a:pPr>
            <a:r>
              <a:rPr lang="zh-CN" altLang="en-US" dirty="0">
                <a:cs typeface="+mn-ea"/>
                <a:sym typeface="+mn-lt"/>
              </a:rPr>
              <a:t>同学们受到意外伤害,很多是没有想到潜在的危险、没有自我保护意识造成的。</a:t>
            </a:r>
            <a:endParaRPr lang="zh-CN" altLang="en-US" dirty="0">
              <a:cs typeface="+mn-ea"/>
              <a:sym typeface="+mn-lt"/>
            </a:endParaRPr>
          </a:p>
          <a:p>
            <a:pPr lvl="0" algn="just">
              <a:lnSpc>
                <a:spcPct val="200000"/>
              </a:lnSpc>
              <a:buClrTx/>
              <a:buSzTx/>
              <a:buFontTx/>
            </a:pPr>
            <a:r>
              <a:rPr lang="zh-CN" altLang="en-US" dirty="0">
                <a:cs typeface="+mn-ea"/>
                <a:sym typeface="+mn-lt"/>
              </a:rPr>
              <a:t>我们只要不断增强自我保护意识、提高自我保护能力,就能有效地避免和预防意外伤害。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" name="图片 3" descr="C:/Users/Administrator/AppData/Local/Temp/picturecompress_20211223091618/output_8.pngoutput_8"/>
          <p:cNvPicPr>
            <a:picLocks noChangeAspect="1"/>
          </p:cNvPicPr>
          <p:nvPr userDrawn="1"/>
        </p:nvPicPr>
        <p:blipFill>
          <a:blip r:embed="rId1" cstate="screen"/>
          <a:srcRect/>
          <a:stretch>
            <a:fillRect/>
          </a:stretch>
        </p:blipFill>
        <p:spPr>
          <a:xfrm>
            <a:off x="8175625" y="1997075"/>
            <a:ext cx="2357120" cy="2940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080135" y="1593215"/>
            <a:ext cx="9869170" cy="2975610"/>
          </a:xfrm>
        </p:spPr>
        <p:txBody>
          <a:bodyPr/>
          <a:lstStyle/>
          <a:p>
            <a:pPr marL="0" indent="0" algn="just" fontAlgn="auto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1800" dirty="0">
                <a:solidFill>
                  <a:srgbClr val="F4C671"/>
                </a:solidFill>
                <a:cs typeface="+mn-ea"/>
                <a:sym typeface="+mn-lt"/>
              </a:rPr>
              <a:t>新学期的第一天在这里祝各位老师、新年快乐！万事如意！ “保护自己，人人有责”。</a:t>
            </a: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你们可知道全国中小学生因安全事故、食物中毒、溺水等原因死亡的人数，每天平均有40多人,相当于每天有一个班的学生在 "消失”。不要以为这些事例离我们很远，其实它就发生在我们的身边。同学们，生命只有一次、人生不能重来。生命安全就掌握在我们自己手中。安全不仅关系我们个人、更关系到我们的家庭、学校、整个社会。珍爱生命，增强安全意识，让快乐与幸福伴随着我们。</a:t>
            </a:r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片 10" descr="1"/>
          <p:cNvPicPr>
            <a:picLocks noChangeAspect="1"/>
          </p:cNvPicPr>
          <p:nvPr userDrawn="1"/>
        </p:nvPicPr>
        <p:blipFill>
          <a:blip r:embed="rId1" cstate="screen">
            <a:lum bright="-6000" contrast="18000"/>
          </a:blip>
          <a:srcRect/>
          <a:stretch>
            <a:fillRect/>
          </a:stretch>
        </p:blipFill>
        <p:spPr>
          <a:xfrm>
            <a:off x="0" y="4363085"/>
            <a:ext cx="3748405" cy="2494915"/>
          </a:xfrm>
          <a:prstGeom prst="rect">
            <a:avLst/>
          </a:prstGeom>
        </p:spPr>
      </p:pic>
      <p:pic>
        <p:nvPicPr>
          <p:cNvPr id="12" name="图片 11" descr="1"/>
          <p:cNvPicPr>
            <a:picLocks noChangeAspect="1"/>
          </p:cNvPicPr>
          <p:nvPr userDrawn="1"/>
        </p:nvPicPr>
        <p:blipFill>
          <a:blip r:embed="rId2" cstate="screen">
            <a:lum bright="-6000" contrast="18000"/>
          </a:blip>
          <a:srcRect/>
          <a:stretch>
            <a:fillRect/>
          </a:stretch>
        </p:blipFill>
        <p:spPr>
          <a:xfrm>
            <a:off x="10380980" y="4896485"/>
            <a:ext cx="1556385" cy="1961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1721485" y="2610485"/>
            <a:ext cx="5614035" cy="2415540"/>
            <a:chOff x="3109" y="4143"/>
            <a:chExt cx="7186" cy="3582"/>
          </a:xfrm>
        </p:grpSpPr>
        <p:sp>
          <p:nvSpPr>
            <p:cNvPr id="11" name="矩形 10"/>
            <p:cNvSpPr/>
            <p:nvPr>
              <p:custDataLst>
                <p:tags r:id="rId2"/>
              </p:custDataLst>
            </p:nvPr>
          </p:nvSpPr>
          <p:spPr>
            <a:xfrm>
              <a:off x="3395" y="4143"/>
              <a:ext cx="6900" cy="3582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rgbClr val="85A444"/>
              </a:solidFill>
            </a:ln>
            <a:effectLst>
              <a:outerShdw dist="38100" dir="2700000" algn="tl" rotWithShape="0">
                <a:srgbClr val="85A444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>
              <p:custDataLst>
                <p:tags r:id="rId3"/>
              </p:custDataLst>
            </p:nvPr>
          </p:nvGrpSpPr>
          <p:grpSpPr>
            <a:xfrm>
              <a:off x="3109" y="4658"/>
              <a:ext cx="614" cy="745"/>
              <a:chOff x="2655686" y="2559050"/>
              <a:chExt cx="389994" cy="473075"/>
            </a:xfrm>
          </p:grpSpPr>
          <p:sp>
            <p:nvSpPr>
              <p:cNvPr id="13" name="矩形 12"/>
              <p:cNvSpPr/>
              <p:nvPr>
                <p:custDataLst>
                  <p:tags r:id="rId4"/>
                </p:custDataLst>
              </p:nvPr>
            </p:nvSpPr>
            <p:spPr>
              <a:xfrm>
                <a:off x="2826543" y="2559050"/>
                <a:ext cx="219137" cy="4730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PA_ImportSvg_636983900241446251"/>
              <p:cNvSpPr/>
              <p:nvPr>
                <p:custDataLst>
                  <p:tags r:id="rId5"/>
                </p:custDataLst>
              </p:nvPr>
            </p:nvSpPr>
            <p:spPr>
              <a:xfrm rot="10800000">
                <a:off x="2655686" y="2622432"/>
                <a:ext cx="382080" cy="346806"/>
              </a:xfrm>
              <a:custGeom>
                <a:avLst/>
                <a:gdLst/>
                <a:ahLst/>
                <a:cxnLst/>
                <a:rect l="l" t="t" r="r" b="b"/>
                <a:pathLst>
                  <a:path w="14292586" h="12354751">
                    <a:moveTo>
                      <a:pt x="1" y="0"/>
                    </a:moveTo>
                    <a:lnTo>
                      <a:pt x="6016804" y="0"/>
                    </a:lnTo>
                    <a:lnTo>
                      <a:pt x="6016804" y="4339700"/>
                    </a:lnTo>
                    <a:cubicBezTo>
                      <a:pt x="6016804" y="6110134"/>
                      <a:pt x="5863353" y="7499112"/>
                      <a:pt x="5556444" y="8506676"/>
                    </a:cubicBezTo>
                    <a:cubicBezTo>
                      <a:pt x="5249537" y="9514240"/>
                      <a:pt x="4930378" y="10186854"/>
                      <a:pt x="4095301" y="10992906"/>
                    </a:cubicBezTo>
                    <a:cubicBezTo>
                      <a:pt x="3260225" y="11798956"/>
                      <a:pt x="2680814" y="12040837"/>
                      <a:pt x="1455066" y="12354750"/>
                    </a:cubicBezTo>
                    <a:lnTo>
                      <a:pt x="598736" y="10512869"/>
                    </a:lnTo>
                    <a:cubicBezTo>
                      <a:pt x="1455066" y="10185628"/>
                      <a:pt x="1976770" y="10039677"/>
                      <a:pt x="2781416" y="9204842"/>
                    </a:cubicBezTo>
                    <a:cubicBezTo>
                      <a:pt x="3586062" y="8370008"/>
                      <a:pt x="3645413" y="7562531"/>
                      <a:pt x="3645413" y="6868493"/>
                    </a:cubicBezTo>
                    <a:lnTo>
                      <a:pt x="1" y="6868493"/>
                    </a:lnTo>
                    <a:close/>
                    <a:moveTo>
                      <a:pt x="8275783" y="0"/>
                    </a:moveTo>
                    <a:lnTo>
                      <a:pt x="14292586" y="0"/>
                    </a:lnTo>
                    <a:lnTo>
                      <a:pt x="14292586" y="4339700"/>
                    </a:lnTo>
                    <a:cubicBezTo>
                      <a:pt x="14292586" y="6110134"/>
                      <a:pt x="14139135" y="7499112"/>
                      <a:pt x="13832227" y="8506676"/>
                    </a:cubicBezTo>
                    <a:cubicBezTo>
                      <a:pt x="13525318" y="9514240"/>
                      <a:pt x="13206159" y="10186854"/>
                      <a:pt x="12371083" y="10992906"/>
                    </a:cubicBezTo>
                    <a:cubicBezTo>
                      <a:pt x="11536006" y="11798956"/>
                      <a:pt x="10956597" y="12040837"/>
                      <a:pt x="9730848" y="12354750"/>
                    </a:cubicBezTo>
                    <a:lnTo>
                      <a:pt x="8874518" y="10512869"/>
                    </a:lnTo>
                    <a:cubicBezTo>
                      <a:pt x="9730848" y="10185628"/>
                      <a:pt x="10252552" y="10039677"/>
                      <a:pt x="11057198" y="9204842"/>
                    </a:cubicBezTo>
                    <a:cubicBezTo>
                      <a:pt x="11861845" y="8370008"/>
                      <a:pt x="11921195" y="7562531"/>
                      <a:pt x="11921195" y="6868493"/>
                    </a:cubicBezTo>
                    <a:lnTo>
                      <a:pt x="8275783" y="6868493"/>
                    </a:lnTo>
                    <a:close/>
                  </a:path>
                </a:pathLst>
              </a:custGeom>
              <a:solidFill>
                <a:srgbClr val="85A44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5" name="Title 6"/>
          <p:cNvSpPr txBox="1"/>
          <p:nvPr>
            <p:custDataLst>
              <p:tags r:id="rId6"/>
            </p:custDataLst>
          </p:nvPr>
        </p:nvSpPr>
        <p:spPr>
          <a:xfrm>
            <a:off x="2200910" y="2629535"/>
            <a:ext cx="4986655" cy="228790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81000" lvl="0" indent="-38100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lphaLcParenR"/>
            </a:pPr>
            <a:r>
              <a:rPr lang="zh-CN" altLang="en-US" sz="1800" spc="0" dirty="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+mn-lt"/>
                <a:cs typeface="+mn-ea"/>
                <a:sym typeface="+mn-lt"/>
              </a:rPr>
              <a:t>节假日我们要注意不跟随陌生人外出游玩,不吃陌生人给的东西,不让陌生人随便出入家门。</a:t>
            </a:r>
            <a:endParaRPr lang="zh-CN" altLang="en-US" sz="1800" spc="0" dirty="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+mn-lt"/>
              <a:cs typeface="+mn-ea"/>
              <a:sym typeface="+mn-lt"/>
            </a:endParaRPr>
          </a:p>
          <a:p>
            <a:pPr marL="381000" lvl="0" indent="-38100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lphaLcParenR"/>
            </a:pPr>
            <a:r>
              <a:rPr lang="zh-CN" altLang="en-US" sz="1800" spc="0" dirty="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+mn-lt"/>
                <a:cs typeface="+mn-ea"/>
                <a:sym typeface="+mn-lt"/>
              </a:rPr>
              <a:t>不随便向陌生人透露自己的真实身份、家庭住址和电话号码。</a:t>
            </a:r>
            <a:endParaRPr lang="zh-CN" altLang="en-US" sz="1800" spc="0" dirty="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+mn-lt"/>
              <a:cs typeface="+mn-ea"/>
              <a:sym typeface="+mn-lt"/>
            </a:endParaRPr>
          </a:p>
        </p:txBody>
      </p:sp>
      <p:pic>
        <p:nvPicPr>
          <p:cNvPr id="16" name="图片 15" descr="C:/Users/Administrator/AppData/Local/Temp/picturecompress_20211223091618/output_18.pngoutput_18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463155" y="2381885"/>
            <a:ext cx="3035935" cy="3035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1095" y="2284095"/>
            <a:ext cx="6250305" cy="1005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 fontAlgn="auto">
              <a:lnSpc>
                <a:spcPct val="200000"/>
              </a:lnSpc>
              <a:spcAft>
                <a:spcPts val="0"/>
              </a:spcAft>
              <a:buClrTx/>
              <a:buSzTx/>
              <a:buFont typeface="+mj-lt"/>
              <a:buNone/>
            </a:pPr>
            <a:r>
              <a:rPr lang="zh-CN" altLang="en-US" sz="1600" dirty="0">
                <a:cs typeface="+mn-ea"/>
                <a:sym typeface="+mn-lt"/>
              </a:rPr>
              <a:t>总之,我希望同学们时时处处注意安全,</a:t>
            </a:r>
            <a:endParaRPr lang="zh-CN" altLang="en-US" sz="1600" dirty="0">
              <a:cs typeface="+mn-ea"/>
              <a:sym typeface="+mn-lt"/>
            </a:endParaRPr>
          </a:p>
          <a:p>
            <a:pPr lvl="0" indent="0" algn="just" fontAlgn="auto">
              <a:lnSpc>
                <a:spcPct val="200000"/>
              </a:lnSpc>
              <a:spcAft>
                <a:spcPts val="0"/>
              </a:spcAft>
              <a:buClrTx/>
              <a:buSzTx/>
              <a:buFont typeface="+mj-lt"/>
              <a:buNone/>
            </a:pPr>
            <a:r>
              <a:rPr lang="zh-CN" altLang="en-US" sz="1600" dirty="0">
                <a:cs typeface="+mn-ea"/>
                <a:sym typeface="+mn-lt"/>
              </a:rPr>
              <a:t>同时合理安排时间,认真学习,按时完成作业,做到学习和休息两不误。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4150" y="3280410"/>
            <a:ext cx="4808220" cy="1497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 fontAlgn="auto">
              <a:lnSpc>
                <a:spcPct val="200000"/>
              </a:lnSpc>
              <a:spcAft>
                <a:spcPts val="0"/>
              </a:spcAft>
              <a:buClrTx/>
              <a:buSzTx/>
              <a:buFont typeface="+mj-lt"/>
              <a:buNone/>
            </a:pPr>
            <a:r>
              <a:rPr lang="zh-CN" altLang="en-US" sz="1600" dirty="0">
                <a:cs typeface="+mn-ea"/>
                <a:sym typeface="+mn-lt"/>
              </a:rPr>
              <a:t>希望同学们从现在做起，“安全”二字,永记心中,管好自己的口、管好自己的手、管好自己的腿,努力养成倡导科学、健康生活、文明守纪的优良生活习惯。</a:t>
            </a: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10" name="图片 9" descr="C:/Users/Administrator/AppData/Local/Temp/picturecompress_20211223091618/output_28.pngoutput_2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660765" y="2401570"/>
            <a:ext cx="1816100" cy="24472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64640" y="2546350"/>
            <a:ext cx="793115" cy="718820"/>
          </a:xfrm>
          <a:prstGeom prst="rect">
            <a:avLst/>
          </a:prstGeom>
          <a:solidFill>
            <a:srgbClr val="85A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dist">
              <a:buClrTx/>
              <a:buSzTx/>
              <a:buFontTx/>
            </a:pPr>
            <a:r>
              <a:rPr sz="2400" dirty="0">
                <a:solidFill>
                  <a:schemeClr val="bg1"/>
                </a:solidFill>
                <a:cs typeface="+mn-ea"/>
                <a:sym typeface="+mn-lt"/>
              </a:rPr>
              <a:t>总结</a:t>
            </a:r>
            <a:endParaRPr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41110" y="3280410"/>
            <a:ext cx="2319655" cy="1497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 fontAlgn="auto">
              <a:lnSpc>
                <a:spcPct val="200000"/>
              </a:lnSpc>
              <a:spcAft>
                <a:spcPts val="0"/>
              </a:spcAft>
              <a:buClrTx/>
              <a:buSzTx/>
              <a:buFont typeface="+mj-lt"/>
              <a:buNone/>
            </a:pPr>
            <a:r>
              <a:rPr lang="zh-CN" altLang="en-US" sz="1600" dirty="0">
                <a:cs typeface="+mn-ea"/>
                <a:sym typeface="+mn-lt"/>
              </a:rPr>
              <a:t>让我们共创平安校园,在平安的蓝天下,高兴兴地上学,平平安安地回家!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8590" y="4708525"/>
            <a:ext cx="93548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200000"/>
              </a:lnSpc>
              <a:spcAft>
                <a:spcPts val="0"/>
              </a:spcAft>
              <a:buClrTx/>
              <a:buSzTx/>
              <a:buFont typeface="+mj-lt"/>
            </a:pPr>
            <a:r>
              <a:rPr lang="zh-CN" altLang="en-US" sz="2000" dirty="0">
                <a:solidFill>
                  <a:srgbClr val="85A444"/>
                </a:solidFill>
                <a:cs typeface="+mn-ea"/>
                <a:sym typeface="+mn-lt"/>
              </a:rPr>
              <a:t>最后,再次祝各位同事们、同学们在新的学期里新年快乐！万事如意！虎年吉祥！</a:t>
            </a:r>
            <a:endParaRPr lang="zh-CN" altLang="en-US" sz="2000" dirty="0">
              <a:solidFill>
                <a:srgbClr val="85A44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bldLvl="0" animBg="1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704340" y="3182620"/>
            <a:ext cx="9078595" cy="1291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39340" y="3536315"/>
            <a:ext cx="7493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ACF84"/>
                </a:solidFill>
                <a:effectLst/>
                <a:uLnTx/>
                <a:uFillTx/>
                <a:latin typeface="印品黑体"/>
                <a:ea typeface="微软雅黑" panose="020B0503020204020204" pitchFamily="34" charset="-122"/>
                <a:cs typeface="+mn-ea"/>
                <a:sym typeface="+mn-lt"/>
              </a:rPr>
              <a:t>20XX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ACF84"/>
                </a:solidFill>
                <a:effectLst/>
                <a:uLnTx/>
                <a:uFillTx/>
                <a:latin typeface="印品黑体"/>
                <a:ea typeface="微软雅黑" panose="020B0503020204020204" pitchFamily="34" charset="-122"/>
                <a:cs typeface="+mn-ea"/>
                <a:sym typeface="+mn-lt"/>
              </a:rPr>
              <a:t>年春季开学季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srgbClr val="FACF84"/>
                </a:solidFill>
                <a:effectLst/>
                <a:uLnTx/>
                <a:uFillTx/>
                <a:latin typeface="印品黑体"/>
                <a:ea typeface="微软雅黑" panose="020B0503020204020204" pitchFamily="34" charset="-122"/>
                <a:cs typeface="+mn-ea"/>
                <a:sym typeface="+mn-lt"/>
              </a:rPr>
              <a:t>小学生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ACF84"/>
                </a:solidFill>
                <a:effectLst/>
                <a:uLnTx/>
                <a:uFillTx/>
                <a:latin typeface="印品黑体"/>
                <a:ea typeface="微软雅黑" panose="020B0503020204020204" pitchFamily="34" charset="-122"/>
                <a:cs typeface="+mn-ea"/>
                <a:sym typeface="+mn-lt"/>
              </a:rPr>
              <a:t>安全教育课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ACF84"/>
              </a:solidFill>
              <a:effectLst/>
              <a:uLnTx/>
              <a:uFillTx/>
              <a:latin typeface="印品黑体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409700" y="1483360"/>
            <a:ext cx="9373235" cy="1595120"/>
            <a:chOff x="2123" y="2672"/>
            <a:chExt cx="14761" cy="2512"/>
          </a:xfrm>
        </p:grpSpPr>
        <p:grpSp>
          <p:nvGrpSpPr>
            <p:cNvPr id="8" name="组合 7"/>
            <p:cNvGrpSpPr/>
            <p:nvPr/>
          </p:nvGrpSpPr>
          <p:grpSpPr>
            <a:xfrm>
              <a:off x="2135" y="2672"/>
              <a:ext cx="2268" cy="2268"/>
              <a:chOff x="5799" y="369"/>
              <a:chExt cx="1984" cy="1984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5799" y="369"/>
                <a:ext cx="1984" cy="1984"/>
              </a:xfrm>
              <a:prstGeom prst="rect">
                <a:avLst/>
              </a:prstGeom>
              <a:noFill/>
              <a:ln w="19050" cmpd="sng">
                <a:solidFill>
                  <a:schemeClr val="bg1"/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cxnSp>
            <p:nvCxnSpPr>
              <p:cNvPr id="4" name="直接连接符 3"/>
              <p:cNvCxnSpPr>
                <a:stCxn id="3" idx="0"/>
              </p:cNvCxnSpPr>
              <p:nvPr/>
            </p:nvCxnSpPr>
            <p:spPr>
              <a:xfrm>
                <a:off x="6791" y="369"/>
                <a:ext cx="0" cy="1978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>
                <a:stCxn id="3" idx="1"/>
                <a:endCxn id="3" idx="3"/>
              </p:cNvCxnSpPr>
              <p:nvPr/>
            </p:nvCxnSpPr>
            <p:spPr>
              <a:xfrm>
                <a:off x="5799" y="1361"/>
                <a:ext cx="1984" cy="0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2123" y="2714"/>
              <a:ext cx="14761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 w="12700" cmpd="sng">
                    <a:noFill/>
                    <a:prstDash val="solid"/>
                  </a:ln>
                  <a:solidFill>
                    <a:srgbClr val="F9B27C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开</a:t>
              </a:r>
              <a:r>
                <a:rPr kumimoji="0" lang="zh-CN" altLang="en-US" sz="9600" b="0" i="0" u="none" strike="noStrike" kern="1200" cap="none" spc="0" normalizeH="0" baseline="0" noProof="0" dirty="0">
                  <a:ln w="12700" cmpd="sng">
                    <a:noFill/>
                    <a:prstDash val="solid"/>
                  </a:ln>
                  <a:solidFill>
                    <a:srgbClr val="B0CA7F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学</a:t>
              </a:r>
              <a:r>
                <a:rPr kumimoji="0" lang="zh-CN" altLang="en-US" sz="9600" b="0" i="0" u="none" strike="noStrike" kern="1200" cap="none" spc="0" normalizeH="0" baseline="0" noProof="0" dirty="0">
                  <a:ln w="12700" cmpd="sng">
                    <a:noFill/>
                    <a:prstDash val="solid"/>
                  </a:ln>
                  <a:solidFill>
                    <a:srgbClr val="F4C671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安全</a:t>
              </a:r>
              <a:r>
                <a:rPr kumimoji="0" lang="zh-CN" altLang="en-US" sz="9600" b="0" i="0" u="none" strike="noStrike" kern="1200" cap="none" spc="0" normalizeH="0" baseline="0" noProof="0" dirty="0">
                  <a:ln w="12700" cmpd="sng">
                    <a:noFill/>
                    <a:prstDash val="solid"/>
                  </a:ln>
                  <a:solidFill>
                    <a:srgbClr val="F0A097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教育</a:t>
              </a:r>
              <a:endParaRPr kumimoji="0" lang="zh-CN" altLang="en-US" sz="9600" b="0" i="0" u="none" strike="noStrike" kern="1200" cap="none" spc="0" normalizeH="0" baseline="0" noProof="0" dirty="0">
                <a:ln w="12700" cmpd="sng">
                  <a:noFill/>
                  <a:prstDash val="solid"/>
                </a:ln>
                <a:solidFill>
                  <a:srgbClr val="F0A097"/>
                </a:solidFill>
                <a:effectLst/>
                <a:uLnTx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632" y="2672"/>
              <a:ext cx="2267" cy="2268"/>
              <a:chOff x="5799" y="369"/>
              <a:chExt cx="1984" cy="1984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5799" y="369"/>
                <a:ext cx="1984" cy="1984"/>
              </a:xfrm>
              <a:prstGeom prst="rect">
                <a:avLst/>
              </a:prstGeom>
              <a:noFill/>
              <a:ln w="19050" cmpd="sng">
                <a:solidFill>
                  <a:schemeClr val="bg1"/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cxnSp>
            <p:nvCxnSpPr>
              <p:cNvPr id="16" name="直接连接符 15"/>
              <p:cNvCxnSpPr>
                <a:stCxn id="11" idx="0"/>
              </p:cNvCxnSpPr>
              <p:nvPr/>
            </p:nvCxnSpPr>
            <p:spPr>
              <a:xfrm>
                <a:off x="6791" y="369"/>
                <a:ext cx="0" cy="1978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11" idx="1"/>
                <a:endCxn id="11" idx="3"/>
              </p:cNvCxnSpPr>
              <p:nvPr/>
            </p:nvCxnSpPr>
            <p:spPr>
              <a:xfrm>
                <a:off x="5799" y="1361"/>
                <a:ext cx="1984" cy="0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>
              <a:off x="7128" y="2672"/>
              <a:ext cx="2267" cy="2268"/>
              <a:chOff x="5799" y="369"/>
              <a:chExt cx="1984" cy="198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799" y="369"/>
                <a:ext cx="1984" cy="1984"/>
              </a:xfrm>
              <a:prstGeom prst="rect">
                <a:avLst/>
              </a:prstGeom>
              <a:noFill/>
              <a:ln w="19050" cmpd="sng">
                <a:solidFill>
                  <a:schemeClr val="bg1"/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cxnSp>
            <p:nvCxnSpPr>
              <p:cNvPr id="23" name="直接连接符 22"/>
              <p:cNvCxnSpPr>
                <a:stCxn id="20" idx="0"/>
              </p:cNvCxnSpPr>
              <p:nvPr/>
            </p:nvCxnSpPr>
            <p:spPr>
              <a:xfrm>
                <a:off x="6791" y="369"/>
                <a:ext cx="0" cy="1978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stCxn id="20" idx="1"/>
                <a:endCxn id="20" idx="3"/>
              </p:cNvCxnSpPr>
              <p:nvPr/>
            </p:nvCxnSpPr>
            <p:spPr>
              <a:xfrm>
                <a:off x="5799" y="1361"/>
                <a:ext cx="1984" cy="0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9624" y="2672"/>
              <a:ext cx="2267" cy="2268"/>
              <a:chOff x="5799" y="369"/>
              <a:chExt cx="1984" cy="1984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5799" y="369"/>
                <a:ext cx="1984" cy="1984"/>
              </a:xfrm>
              <a:prstGeom prst="rect">
                <a:avLst/>
              </a:prstGeom>
              <a:noFill/>
              <a:ln w="19050" cmpd="sng">
                <a:solidFill>
                  <a:schemeClr val="bg1"/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cxnSp>
            <p:nvCxnSpPr>
              <p:cNvPr id="27" name="直接连接符 26"/>
              <p:cNvCxnSpPr>
                <a:stCxn id="26" idx="0"/>
              </p:cNvCxnSpPr>
              <p:nvPr/>
            </p:nvCxnSpPr>
            <p:spPr>
              <a:xfrm>
                <a:off x="6791" y="369"/>
                <a:ext cx="0" cy="1978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>
                <a:stCxn id="26" idx="1"/>
                <a:endCxn id="26" idx="3"/>
              </p:cNvCxnSpPr>
              <p:nvPr/>
            </p:nvCxnSpPr>
            <p:spPr>
              <a:xfrm>
                <a:off x="5799" y="1361"/>
                <a:ext cx="1984" cy="0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12120" y="2672"/>
              <a:ext cx="2267" cy="2268"/>
              <a:chOff x="5799" y="369"/>
              <a:chExt cx="1984" cy="198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5799" y="369"/>
                <a:ext cx="1984" cy="1984"/>
              </a:xfrm>
              <a:prstGeom prst="rect">
                <a:avLst/>
              </a:prstGeom>
              <a:noFill/>
              <a:ln w="19050" cmpd="sng">
                <a:solidFill>
                  <a:schemeClr val="bg1"/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cxnSp>
            <p:nvCxnSpPr>
              <p:cNvPr id="31" name="直接连接符 30"/>
              <p:cNvCxnSpPr>
                <a:stCxn id="30" idx="0"/>
              </p:cNvCxnSpPr>
              <p:nvPr/>
            </p:nvCxnSpPr>
            <p:spPr>
              <a:xfrm>
                <a:off x="6791" y="369"/>
                <a:ext cx="0" cy="1978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>
                <a:stCxn id="30" idx="1"/>
                <a:endCxn id="30" idx="3"/>
              </p:cNvCxnSpPr>
              <p:nvPr/>
            </p:nvCxnSpPr>
            <p:spPr>
              <a:xfrm>
                <a:off x="5799" y="1361"/>
                <a:ext cx="1984" cy="0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>
              <a:off x="14616" y="2672"/>
              <a:ext cx="2267" cy="2268"/>
              <a:chOff x="5799" y="369"/>
              <a:chExt cx="1984" cy="1984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799" y="369"/>
                <a:ext cx="1984" cy="1984"/>
              </a:xfrm>
              <a:prstGeom prst="rect">
                <a:avLst/>
              </a:prstGeom>
              <a:noFill/>
              <a:ln w="19050" cmpd="sng">
                <a:solidFill>
                  <a:schemeClr val="bg1"/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cxnSp>
            <p:nvCxnSpPr>
              <p:cNvPr id="35" name="直接连接符 34"/>
              <p:cNvCxnSpPr>
                <a:stCxn id="34" idx="0"/>
              </p:cNvCxnSpPr>
              <p:nvPr/>
            </p:nvCxnSpPr>
            <p:spPr>
              <a:xfrm>
                <a:off x="6791" y="369"/>
                <a:ext cx="0" cy="1978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>
                <a:stCxn id="34" idx="1"/>
                <a:endCxn id="34" idx="3"/>
              </p:cNvCxnSpPr>
              <p:nvPr/>
            </p:nvCxnSpPr>
            <p:spPr>
              <a:xfrm>
                <a:off x="5799" y="1361"/>
                <a:ext cx="1984" cy="0"/>
              </a:xfrm>
              <a:prstGeom prst="line">
                <a:avLst/>
              </a:prstGeom>
              <a:ln>
                <a:solidFill>
                  <a:schemeClr val="bg1">
                    <a:alpha val="22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9" name="图片 38" descr="4"/>
          <p:cNvPicPr>
            <a:picLocks noChangeAspect="1"/>
          </p:cNvPicPr>
          <p:nvPr userDrawn="1"/>
        </p:nvPicPr>
        <p:blipFill>
          <a:blip r:embed="rId2" cstate="screen">
            <a:lum bright="6000" contrast="12000"/>
          </a:blip>
          <a:srcRect/>
          <a:stretch>
            <a:fillRect/>
          </a:stretch>
        </p:blipFill>
        <p:spPr>
          <a:xfrm>
            <a:off x="5480685" y="5550535"/>
            <a:ext cx="1691640" cy="130746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044315" y="4554220"/>
            <a:ext cx="4104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/>
                <a:ea typeface="微软雅黑" panose="020B0503020204020204" pitchFamily="34" charset="-122"/>
                <a:cs typeface="+mn-ea"/>
                <a:sym typeface="+mn-lt"/>
              </a:rPr>
              <a:t>新学期•新计划•新期待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idx="4294967295"/>
          </p:nvPr>
        </p:nvSpPr>
        <p:spPr>
          <a:xfrm>
            <a:off x="1732280" y="1326515"/>
            <a:ext cx="1612265" cy="922020"/>
          </a:xfr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5400" b="1" dirty="0">
                <a:solidFill>
                  <a:schemeClr val="bg1"/>
                </a:solidFill>
                <a:effectLst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目录</a:t>
            </a:r>
            <a:endParaRPr lang="zh-CN" altLang="en-US" sz="5400" b="1" dirty="0">
              <a:solidFill>
                <a:schemeClr val="bg1"/>
              </a:solidFill>
              <a:effectLst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778000" y="2084070"/>
            <a:ext cx="3956050" cy="2887345"/>
          </a:xfrm>
        </p:spPr>
        <p:txBody>
          <a:bodyPr/>
          <a:lstStyle/>
          <a:p>
            <a:pPr marL="571500" indent="-571500" fontAlgn="auto">
              <a:lnSpc>
                <a:spcPct val="200000"/>
              </a:lnSpc>
              <a:spcBef>
                <a:spcPts val="0"/>
              </a:spcBef>
              <a:buFont typeface="+mj-ea"/>
              <a:buAutoNum type="ea1JpnChsDbPeriod"/>
            </a:pPr>
            <a:r>
              <a:rPr lang="zh-CN" altLang="en-US" b="1" dirty="0">
                <a:solidFill>
                  <a:srgbClr val="F4C671"/>
                </a:solidFill>
                <a:effectLst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校园活动安全</a:t>
            </a:r>
            <a:endParaRPr lang="zh-CN" altLang="en-US" b="1" dirty="0">
              <a:solidFill>
                <a:srgbClr val="F4C671"/>
              </a:solidFill>
              <a:effectLst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  <a:p>
            <a:pPr marL="571500" indent="-571500" fontAlgn="auto">
              <a:lnSpc>
                <a:spcPct val="200000"/>
              </a:lnSpc>
              <a:spcBef>
                <a:spcPts val="0"/>
              </a:spcBef>
              <a:buFont typeface="+mj-ea"/>
              <a:buAutoNum type="ea1JpnChsDbPeriod"/>
            </a:pPr>
            <a:r>
              <a:rPr lang="zh-CN" altLang="en-US" b="1" dirty="0">
                <a:solidFill>
                  <a:srgbClr val="F4C671"/>
                </a:solidFill>
                <a:effectLst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校外活动安全</a:t>
            </a:r>
            <a:endParaRPr lang="zh-CN" altLang="en-US" b="1" dirty="0">
              <a:solidFill>
                <a:srgbClr val="F4C671"/>
              </a:solidFill>
              <a:effectLst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  <a:p>
            <a:pPr marL="571500" indent="-571500" fontAlgn="auto">
              <a:lnSpc>
                <a:spcPct val="200000"/>
              </a:lnSpc>
              <a:spcBef>
                <a:spcPts val="0"/>
              </a:spcBef>
              <a:buFont typeface="+mj-ea"/>
              <a:buAutoNum type="ea1JpnChsDbPeriod"/>
            </a:pPr>
            <a:r>
              <a:rPr lang="zh-CN" altLang="en-US" b="1" dirty="0">
                <a:solidFill>
                  <a:srgbClr val="F4C671"/>
                </a:solidFill>
                <a:effectLst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交通安全</a:t>
            </a:r>
            <a:endParaRPr lang="zh-CN" altLang="en-US" b="1" dirty="0">
              <a:solidFill>
                <a:srgbClr val="F4C671"/>
              </a:solidFill>
              <a:effectLst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54320" y="2084070"/>
            <a:ext cx="5127062" cy="2689860"/>
          </a:xfrm>
          <a:prstGeom prst="rect">
            <a:avLst/>
          </a:prstGeom>
        </p:spPr>
        <p:txBody>
          <a:bodyPr vert="horz" wrap="square" rtlCol="0"/>
          <a:lstStyle/>
          <a:p>
            <a:pPr marL="571500" lvl="0" indent="-571500" algn="l">
              <a:lnSpc>
                <a:spcPct val="200000"/>
              </a:lnSpc>
              <a:spcBef>
                <a:spcPts val="0"/>
              </a:spcBef>
              <a:buClrTx/>
              <a:buSzTx/>
              <a:buFont typeface="+mj-ea"/>
              <a:buAutoNum type="ea1JpnChsDbPeriod" startAt="4"/>
            </a:pPr>
            <a:r>
              <a:rPr lang="zh-CN" altLang="en-US" sz="2800" b="1" dirty="0">
                <a:solidFill>
                  <a:srgbClr val="F4C671"/>
                </a:solidFill>
                <a:effectLst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食品卫生安全</a:t>
            </a:r>
            <a:endParaRPr lang="zh-CN" altLang="en-US" sz="2800" b="1" dirty="0">
              <a:solidFill>
                <a:srgbClr val="F4C671"/>
              </a:solidFill>
              <a:effectLst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  <a:p>
            <a:pPr marL="571500" lvl="0" indent="-571500" algn="l">
              <a:lnSpc>
                <a:spcPct val="200000"/>
              </a:lnSpc>
              <a:spcBef>
                <a:spcPts val="0"/>
              </a:spcBef>
              <a:buClrTx/>
              <a:buSzTx/>
              <a:buFont typeface="+mj-ea"/>
              <a:buAutoNum type="ea1JpnChsDbPeriod" startAt="4"/>
            </a:pPr>
            <a:r>
              <a:rPr lang="zh-CN" altLang="en-US" sz="2800" b="1" dirty="0">
                <a:solidFill>
                  <a:srgbClr val="F4C671"/>
                </a:solidFill>
                <a:effectLst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防疫防控和疾病防治</a:t>
            </a:r>
            <a:endParaRPr lang="zh-CN" altLang="en-US" sz="2800" b="1" dirty="0">
              <a:solidFill>
                <a:srgbClr val="F4C671"/>
              </a:solidFill>
              <a:effectLst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  <a:p>
            <a:pPr marL="571500" lvl="0" indent="-571500" algn="l">
              <a:lnSpc>
                <a:spcPct val="200000"/>
              </a:lnSpc>
              <a:spcBef>
                <a:spcPts val="0"/>
              </a:spcBef>
              <a:buClrTx/>
              <a:buSzTx/>
              <a:buFont typeface="+mj-ea"/>
              <a:buAutoNum type="ea1JpnChsDbPeriod" startAt="4"/>
            </a:pPr>
            <a:r>
              <a:rPr lang="zh-CN" altLang="en-US" sz="2800" b="1" dirty="0">
                <a:solidFill>
                  <a:srgbClr val="F4C671"/>
                </a:solidFill>
                <a:effectLst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提高自我保护意识和能力</a:t>
            </a:r>
            <a:endParaRPr lang="zh-CN" altLang="en-US" sz="2800" b="1" dirty="0">
              <a:solidFill>
                <a:srgbClr val="F4C671"/>
              </a:solidFill>
              <a:effectLst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11" name="图片 10" descr="1"/>
          <p:cNvPicPr>
            <a:picLocks noChangeAspect="1"/>
          </p:cNvPicPr>
          <p:nvPr userDrawn="1"/>
        </p:nvPicPr>
        <p:blipFill>
          <a:blip r:embed="rId1" cstate="screen">
            <a:lum bright="-6000" contrast="18000"/>
          </a:blip>
          <a:srcRect/>
          <a:stretch>
            <a:fillRect/>
          </a:stretch>
        </p:blipFill>
        <p:spPr>
          <a:xfrm>
            <a:off x="-635" y="4210050"/>
            <a:ext cx="4012565" cy="2670175"/>
          </a:xfrm>
          <a:prstGeom prst="rect">
            <a:avLst/>
          </a:prstGeom>
        </p:spPr>
      </p:pic>
      <p:pic>
        <p:nvPicPr>
          <p:cNvPr id="12" name="图片 11" descr="1"/>
          <p:cNvPicPr>
            <a:picLocks noChangeAspect="1"/>
          </p:cNvPicPr>
          <p:nvPr userDrawn="1"/>
        </p:nvPicPr>
        <p:blipFill>
          <a:blip r:embed="rId2" cstate="screen">
            <a:lum bright="-6000" contrast="18000"/>
          </a:blip>
          <a:srcRect/>
          <a:stretch>
            <a:fillRect/>
          </a:stretch>
        </p:blipFill>
        <p:spPr>
          <a:xfrm>
            <a:off x="10380980" y="4896485"/>
            <a:ext cx="1556385" cy="1961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57165" y="1849120"/>
            <a:ext cx="1677035" cy="460375"/>
          </a:xfrm>
          <a:prstGeom prst="rect">
            <a:avLst/>
          </a:prstGeom>
          <a:solidFill>
            <a:srgbClr val="B0CA7F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2A2D42"/>
                </a:solidFill>
                <a:cs typeface="+mn-ea"/>
                <a:sym typeface="+mn-lt"/>
              </a:rPr>
              <a:t>第一部分</a:t>
            </a:r>
            <a:endParaRPr lang="zh-CN" altLang="en-US" sz="2400" dirty="0">
              <a:solidFill>
                <a:srgbClr val="2A2D42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8105" y="2480945"/>
            <a:ext cx="69545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F4C671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校园</a:t>
            </a:r>
            <a:r>
              <a:rPr lang="zh-CN" altLang="en-US" sz="8800" dirty="0">
                <a:solidFill>
                  <a:srgbClr val="F0A097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活动</a:t>
            </a:r>
            <a:r>
              <a:rPr lang="zh-CN" altLang="en-US" sz="8800" dirty="0">
                <a:solidFill>
                  <a:srgbClr val="F4C671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安全</a:t>
            </a:r>
            <a:endParaRPr lang="zh-CN" altLang="en-US" sz="8800" dirty="0">
              <a:solidFill>
                <a:srgbClr val="F4C671"/>
              </a:solidFill>
              <a:effectLst/>
              <a:uFillTx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5695" y="4091940"/>
            <a:ext cx="4879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20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zh-CN" sz="2800" dirty="0">
                <a:solidFill>
                  <a:schemeClr val="bg1"/>
                </a:solidFill>
                <a:cs typeface="+mn-ea"/>
                <a:sym typeface="+mn-lt"/>
              </a:rPr>
              <a:t>春季</a:t>
            </a:r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开学安全教育课</a:t>
            </a: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片 10" descr="1"/>
          <p:cNvPicPr>
            <a:picLocks noChangeAspect="1"/>
          </p:cNvPicPr>
          <p:nvPr userDrawn="1"/>
        </p:nvPicPr>
        <p:blipFill>
          <a:blip r:embed="rId1" cstate="screen">
            <a:lum bright="-6000" contrast="18000"/>
          </a:blip>
          <a:srcRect/>
          <a:stretch>
            <a:fillRect/>
          </a:stretch>
        </p:blipFill>
        <p:spPr>
          <a:xfrm>
            <a:off x="0" y="3776345"/>
            <a:ext cx="4629150" cy="3081655"/>
          </a:xfrm>
          <a:prstGeom prst="rect">
            <a:avLst/>
          </a:prstGeom>
        </p:spPr>
      </p:pic>
      <p:pic>
        <p:nvPicPr>
          <p:cNvPr id="12" name="图片 11" descr="1"/>
          <p:cNvPicPr>
            <a:picLocks noChangeAspect="1"/>
          </p:cNvPicPr>
          <p:nvPr userDrawn="1"/>
        </p:nvPicPr>
        <p:blipFill>
          <a:blip r:embed="rId2" cstate="screen">
            <a:lum bright="-6000" contrast="18000"/>
          </a:blip>
          <a:srcRect/>
          <a:stretch>
            <a:fillRect/>
          </a:stretch>
        </p:blipFill>
        <p:spPr>
          <a:xfrm>
            <a:off x="9432925" y="4428490"/>
            <a:ext cx="1927225" cy="2429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/>
      <p:bldP spid="6" grpId="0"/>
      <p:bldP spid="6" grpId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0930" y="2710180"/>
            <a:ext cx="10010140" cy="2707005"/>
          </a:xfrm>
          <a:prstGeom prst="rect">
            <a:avLst/>
          </a:prstGeom>
          <a:noFill/>
          <a:ln w="12700" cmpd="sng">
            <a:solidFill>
              <a:schemeClr val="accent6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25550" y="2994660"/>
            <a:ext cx="772858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fontAlgn="auto">
              <a:lnSpc>
                <a:spcPct val="200000"/>
              </a:lnSpc>
              <a:buFont typeface="+mj-lt"/>
              <a:buAutoNum type="alphaLcParenR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严禁在校园内追逐,奔跑,打闹、以防跌倒、摔伤;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342900" indent="-342900" algn="just" fontAlgn="auto">
              <a:lnSpc>
                <a:spcPct val="200000"/>
              </a:lnSpc>
              <a:buFont typeface="+mj-lt"/>
              <a:buAutoNum type="alphaLcParenR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课间操、上放学、集会解散时不要拥挤,推搡,按顺序,以防发生踩踏事故。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342900" indent="-342900" algn="just" fontAlgn="auto">
              <a:lnSpc>
                <a:spcPct val="200000"/>
              </a:lnSpc>
              <a:buFont typeface="+mj-lt"/>
              <a:buAutoNum type="alphaLcParenR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体育活动及课外活动要严格服从老师指挥,严守操作规范,严禁擅自行动。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342900" indent="-342900" algn="just" fontAlgn="auto">
              <a:lnSpc>
                <a:spcPct val="200000"/>
              </a:lnSpc>
              <a:buFont typeface="+mj-lt"/>
              <a:buAutoNum type="alphaLcParenR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入校后不得随便出校门。放学按时离校,不在校园内逗留。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单圆角矩形 3"/>
          <p:cNvSpPr/>
          <p:nvPr/>
        </p:nvSpPr>
        <p:spPr>
          <a:xfrm>
            <a:off x="1343660" y="2488565"/>
            <a:ext cx="7895590" cy="458470"/>
          </a:xfrm>
          <a:prstGeom prst="snipRoundRect">
            <a:avLst/>
          </a:prstGeom>
          <a:solidFill>
            <a:srgbClr val="85A444"/>
          </a:solidFill>
          <a:ln>
            <a:noFill/>
          </a:ln>
        </p:spPr>
        <p:txBody>
          <a:bodyPr wrap="square">
            <a:noAutofit/>
          </a:bodyPr>
          <a:lstStyle/>
          <a:p>
            <a:pPr algn="dist"/>
            <a:r>
              <a:rPr dirty="0">
                <a:solidFill>
                  <a:schemeClr val="bg1"/>
                </a:solidFill>
                <a:cs typeface="+mn-ea"/>
                <a:sym typeface="+mn-lt"/>
              </a:rPr>
              <a:t>严守《小学生守则》和《小学生日常行为规范》, 养成良好的生活行为习惯</a:t>
            </a:r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9" name="图片 18" descr="C:/Users/Administrator/AppData/Local/Temp/picturecompress_20211223233152/output_3.pngoutput_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515350" y="2592705"/>
            <a:ext cx="2746375" cy="3110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2" grpId="1"/>
      <p:bldP spid="4" grpId="0" bldLvl="0" animBg="1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84935" y="2954655"/>
            <a:ext cx="9422130" cy="2139950"/>
          </a:xfrm>
          <a:prstGeom prst="rect">
            <a:avLst/>
          </a:prstGeom>
          <a:noFill/>
          <a:ln w="12700" cmpd="sng">
            <a:solidFill>
              <a:srgbClr val="85A44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5740" y="3219450"/>
            <a:ext cx="7470775" cy="1670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fontAlgn="auto">
              <a:lnSpc>
                <a:spcPct val="200000"/>
              </a:lnSpc>
              <a:buFont typeface="+mj-lt"/>
              <a:buAutoNum type="alphaLcParenR" startAt="5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不摸、不动灭火器材、电线、各种开关;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342900" indent="-342900" algn="just" fontAlgn="auto">
              <a:lnSpc>
                <a:spcPct val="200000"/>
              </a:lnSpc>
              <a:buFont typeface="+mj-lt"/>
              <a:buAutoNum type="alphaLcParenR" startAt="5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为防止火灾和意外事故,所有教室及其他场所严禁违反规定使用明火。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342900" indent="-342900" algn="just" fontAlgn="auto">
              <a:lnSpc>
                <a:spcPct val="200000"/>
              </a:lnSpc>
              <a:buFont typeface="+mj-lt"/>
              <a:buAutoNum type="alphaLcParenR" startAt="5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在学校各种劳动中注意安全,如扫地,擦窗户,搬桌子等,预防意外事故。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单圆角矩形 3"/>
          <p:cNvSpPr/>
          <p:nvPr/>
        </p:nvSpPr>
        <p:spPr>
          <a:xfrm>
            <a:off x="1565910" y="2732405"/>
            <a:ext cx="7914640" cy="458470"/>
          </a:xfrm>
          <a:prstGeom prst="snipRoundRect">
            <a:avLst/>
          </a:prstGeom>
          <a:solidFill>
            <a:srgbClr val="85A444"/>
          </a:solidFill>
          <a:ln>
            <a:noFill/>
          </a:ln>
        </p:spPr>
        <p:txBody>
          <a:bodyPr wrap="square">
            <a:noAutofit/>
          </a:bodyPr>
          <a:lstStyle/>
          <a:p>
            <a:pPr algn="dist"/>
            <a:r>
              <a:rPr dirty="0">
                <a:solidFill>
                  <a:schemeClr val="bg1"/>
                </a:solidFill>
                <a:cs typeface="+mn-ea"/>
                <a:sym typeface="+mn-lt"/>
              </a:rPr>
              <a:t>严守《小学生守则》和《小学生日常行为规范》, 养成良好的生活行为习惯</a:t>
            </a:r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 descr="51miz-E997146-71E4A84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195945" y="3006725"/>
            <a:ext cx="2713990" cy="2035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2" grpId="1"/>
      <p:bldP spid="4" grpId="0" bldLvl="0" animBg="1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57165" y="1849120"/>
            <a:ext cx="1677035" cy="460375"/>
          </a:xfrm>
          <a:prstGeom prst="rect">
            <a:avLst/>
          </a:prstGeom>
          <a:solidFill>
            <a:srgbClr val="B0CA7F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2A2D42"/>
                </a:solidFill>
                <a:cs typeface="+mn-ea"/>
                <a:sym typeface="+mn-lt"/>
              </a:rPr>
              <a:t>第二部分</a:t>
            </a:r>
            <a:endParaRPr lang="zh-CN" altLang="en-US" sz="2400" dirty="0">
              <a:solidFill>
                <a:srgbClr val="2A2D42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8105" y="2480945"/>
            <a:ext cx="69545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F4C671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校外</a:t>
            </a:r>
            <a:r>
              <a:rPr lang="zh-CN" altLang="en-US" sz="8800" dirty="0">
                <a:solidFill>
                  <a:srgbClr val="F0A097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活动</a:t>
            </a:r>
            <a:r>
              <a:rPr lang="zh-CN" altLang="en-US" sz="8800" dirty="0">
                <a:solidFill>
                  <a:srgbClr val="F4C671"/>
                </a:solidFill>
                <a:effectLst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安全</a:t>
            </a:r>
            <a:endParaRPr lang="zh-CN" altLang="en-US" sz="8800" dirty="0">
              <a:solidFill>
                <a:srgbClr val="F4C671"/>
              </a:solidFill>
              <a:effectLst/>
              <a:uFillTx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5695" y="4091940"/>
            <a:ext cx="4879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20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zh-CN" sz="2800" dirty="0">
                <a:solidFill>
                  <a:schemeClr val="bg1"/>
                </a:solidFill>
                <a:cs typeface="+mn-ea"/>
                <a:sym typeface="+mn-lt"/>
              </a:rPr>
              <a:t>春季</a:t>
            </a:r>
            <a:r>
              <a:rPr sz="2800" dirty="0">
                <a:solidFill>
                  <a:schemeClr val="bg1"/>
                </a:solidFill>
                <a:cs typeface="+mn-ea"/>
                <a:sym typeface="+mn-lt"/>
              </a:rPr>
              <a:t>开学安全教育课</a:t>
            </a: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片 10" descr="1"/>
          <p:cNvPicPr>
            <a:picLocks noChangeAspect="1"/>
          </p:cNvPicPr>
          <p:nvPr userDrawn="1"/>
        </p:nvPicPr>
        <p:blipFill>
          <a:blip r:embed="rId1" cstate="screen">
            <a:lum bright="-6000" contrast="18000"/>
          </a:blip>
          <a:srcRect/>
          <a:stretch>
            <a:fillRect/>
          </a:stretch>
        </p:blipFill>
        <p:spPr>
          <a:xfrm>
            <a:off x="0" y="3776345"/>
            <a:ext cx="4629150" cy="3081655"/>
          </a:xfrm>
          <a:prstGeom prst="rect">
            <a:avLst/>
          </a:prstGeom>
        </p:spPr>
      </p:pic>
      <p:pic>
        <p:nvPicPr>
          <p:cNvPr id="12" name="图片 11" descr="1"/>
          <p:cNvPicPr>
            <a:picLocks noChangeAspect="1"/>
          </p:cNvPicPr>
          <p:nvPr userDrawn="1"/>
        </p:nvPicPr>
        <p:blipFill>
          <a:blip r:embed="rId2" cstate="screen">
            <a:lum bright="-6000" contrast="18000"/>
          </a:blip>
          <a:srcRect/>
          <a:stretch>
            <a:fillRect/>
          </a:stretch>
        </p:blipFill>
        <p:spPr>
          <a:xfrm>
            <a:off x="9432925" y="4428490"/>
            <a:ext cx="1927225" cy="2429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/>
      <p:bldP spid="6" grpId="0"/>
      <p:bldP spid="6" grpId="1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97200" y="2379980"/>
            <a:ext cx="7409815" cy="565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不到坑、池、塘、沟、河流、水坝、施工重地等不安全的地方玩耍;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558290" y="2564130"/>
            <a:ext cx="1411605" cy="398780"/>
          </a:xfrm>
          <a:prstGeom prst="roundRect">
            <a:avLst>
              <a:gd name="adj" fmla="val 0"/>
            </a:avLst>
          </a:prstGeom>
          <a:solidFill>
            <a:srgbClr val="85A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sz="2400" dirty="0">
                <a:solidFill>
                  <a:schemeClr val="bg1"/>
                </a:solidFill>
                <a:cs typeface="+mn-ea"/>
                <a:sym typeface="+mn-lt"/>
              </a:rPr>
              <a:t>水域安全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97200" y="3427730"/>
            <a:ext cx="4367530" cy="565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不玩火,不燃放烟花爆竹,防止意外伤害。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558290" y="3630930"/>
            <a:ext cx="1411605" cy="398780"/>
          </a:xfrm>
          <a:prstGeom prst="roundRect">
            <a:avLst>
              <a:gd name="adj" fmla="val 0"/>
            </a:avLst>
          </a:prstGeom>
          <a:solidFill>
            <a:srgbClr val="85A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sz="2400" dirty="0">
                <a:solidFill>
                  <a:schemeClr val="bg1"/>
                </a:solidFill>
                <a:cs typeface="+mn-ea"/>
                <a:sym typeface="+mn-lt"/>
              </a:rPr>
              <a:t>消防安全</a:t>
            </a:r>
            <a:endParaRPr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97200" y="4503420"/>
            <a:ext cx="7881620" cy="565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特别是父母不在的时候,活动要远离建筑工地、道路等存在安全隐患的场所;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558290" y="4706620"/>
            <a:ext cx="1411605" cy="398780"/>
          </a:xfrm>
          <a:prstGeom prst="roundRect">
            <a:avLst>
              <a:gd name="adj" fmla="val 0"/>
            </a:avLst>
          </a:prstGeom>
          <a:solidFill>
            <a:srgbClr val="85A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sz="2400" dirty="0">
                <a:solidFill>
                  <a:schemeClr val="bg1"/>
                </a:solidFill>
                <a:cs typeface="+mn-ea"/>
                <a:sym typeface="+mn-lt"/>
              </a:rPr>
              <a:t>人身安全</a:t>
            </a:r>
            <a:endParaRPr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 descr="51miz-E1141151-42C8697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042785" y="3131185"/>
            <a:ext cx="1398270" cy="1398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05785" y="2788920"/>
            <a:ext cx="5621020" cy="565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dirty="0">
                <a:cs typeface="+mn-ea"/>
                <a:sym typeface="+mn-lt"/>
              </a:rPr>
              <a:t>不进入网吧、电子游戏厅等未成年人禁止活动的场所。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666875" y="2973070"/>
            <a:ext cx="1411605" cy="398780"/>
          </a:xfrm>
          <a:prstGeom prst="roundRect">
            <a:avLst>
              <a:gd name="adj" fmla="val 0"/>
            </a:avLst>
          </a:prstGeom>
          <a:solidFill>
            <a:srgbClr val="85A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sz="2400" dirty="0">
                <a:solidFill>
                  <a:schemeClr val="bg1"/>
                </a:solidFill>
                <a:cs typeface="+mn-ea"/>
                <a:sym typeface="+mn-lt"/>
              </a:rPr>
              <a:t>身心安全</a:t>
            </a:r>
            <a:endParaRPr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9720" y="3515360"/>
            <a:ext cx="7881620" cy="1119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fontAlgn="auto">
              <a:lnSpc>
                <a:spcPct val="200000"/>
              </a:lnSpc>
              <a:buFont typeface="+mj-lt"/>
              <a:buAutoNum type="alphaLcParenR"/>
            </a:pPr>
            <a:r>
              <a:rPr lang="zh-CN" altLang="en-US" dirty="0">
                <a:cs typeface="+mn-ea"/>
                <a:sym typeface="+mn-lt"/>
              </a:rPr>
              <a:t>出门一定要告知父母长辈知道,告诉他们你和谁在什么地方玩,</a:t>
            </a:r>
            <a:endParaRPr lang="zh-CN" altLang="en-US" dirty="0">
              <a:cs typeface="+mn-ea"/>
              <a:sym typeface="+mn-lt"/>
            </a:endParaRPr>
          </a:p>
          <a:p>
            <a:pPr marL="342900" indent="-342900" algn="l" fontAlgn="auto">
              <a:lnSpc>
                <a:spcPct val="200000"/>
              </a:lnSpc>
              <a:buFont typeface="+mj-lt"/>
              <a:buAutoNum type="alphaLcParenR"/>
            </a:pPr>
            <a:r>
              <a:rPr lang="zh-CN" altLang="en-US" dirty="0">
                <a:cs typeface="+mn-ea"/>
                <a:sym typeface="+mn-lt"/>
              </a:rPr>
              <a:t>要注意时间,不要很晚到家,以免父母担心。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" name="图片 1" descr="51miz-E1200442-E8A5A67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126730" y="2549525"/>
            <a:ext cx="3129915" cy="3129915"/>
          </a:xfrm>
          <a:prstGeom prst="rect">
            <a:avLst/>
          </a:prstGeom>
        </p:spPr>
      </p:pic>
      <p:sp>
        <p:nvSpPr>
          <p:cNvPr id="4" name="TextBox 9"/>
          <p:cNvSpPr txBox="1"/>
          <p:nvPr/>
        </p:nvSpPr>
        <p:spPr>
          <a:xfrm>
            <a:off x="3489762" y="6671354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</a:rPr>
              <a:t>下载 </a:t>
            </a:r>
            <a:r>
              <a:rPr lang="en-US" altLang="zh-CN" sz="1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</a:rPr>
              <a:t>http://www.1ppt.com/xiazai/</a:t>
            </a:r>
            <a:endParaRPr lang="en-US" altLang="zh-CN" sz="100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TEXTBOXSTYLE_GUID" val="{df7fd665-4e2a-42e4-a632-84795fae6126}"/>
</p:tagLst>
</file>

<file path=ppt/tags/tag2.xml><?xml version="1.0" encoding="utf-8"?>
<p:tagLst xmlns:p="http://schemas.openxmlformats.org/presentationml/2006/main">
  <p:tag name="KSO_WM_UNIT_TEXTBOXSTYLE_SHAPETYPE" val="1"/>
  <p:tag name="KSO_WM_UNIT_TEXTBOXSTYLE_ADJUSTLEFT" val="0_-37.75"/>
  <p:tag name="KSO_WM_UNIT_TEXTBOXSTYLE_ADJUSTTOP" val="0_-19.70001"/>
  <p:tag name="KSO_WM_UNIT_TEXTBOXSTYLE_ADJUSTWIDTH" val="100_75.45001"/>
  <p:tag name="KSO_WM_UNIT_TEXTBOXSTYLE_ADJUSTHEIGTH" val="100_39.3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22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f7fd665-4e2a-42e4-a632-84795fae6126}"/>
</p:tagLst>
</file>

<file path=ppt/tags/tag3.xml><?xml version="1.0" encoding="utf-8"?>
<p:tagLst xmlns:p="http://schemas.openxmlformats.org/presentationml/2006/main">
  <p:tag name="KSO_WM_UNIT_TEXTBOXSTYLE_SHAPETYPE" val="1"/>
  <p:tag name="KSO_WM_UNIT_TEXTBOXSTYLE_ADJUSTLEFT" val="0_-53.5451"/>
  <p:tag name="KSO_WM_UNIT_TEXTBOXSTYLE_ADJUSTTOP" val="4.335529_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22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f7fd665-4e2a-42e4-a632-84795fae6126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22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22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。&#10;为了演示发布的良好效果，请言简意赅的阐述您的观点。&#10;您的正文已经经简明扼要。字字珠玑，但信息却千丝万缕、错综复杂。"/>
  <p:tag name="KSO_WM_UNIT_NOCLEAR" val="1"/>
  <p:tag name="KSO_WM_UNIT_VALUE" val="130"/>
  <p:tag name="KSO_WM_UNIT_HIGHLIGHT" val="0"/>
  <p:tag name="KSO_WM_UNIT_COMPATIBLE" val="0"/>
  <p:tag name="KSO_WM_UNIT_DIAGRAM_ISNUMVISUAL" val="0"/>
  <p:tag name="KSO_WM_UNIT_DIAGRAM_ISREFERUNIT" val="0"/>
  <p:tag name="KSO_WM_UNIT_ID" val="mixed20201941_122*f*1"/>
  <p:tag name="KSO_WM_TEMPLATE_CATEGORY" val="mixed"/>
  <p:tag name="KSO_WM_TEMPLATE_INDEX" val="20201941"/>
  <p:tag name="KSO_WM_UNIT_LAYERLEVEL" val="1"/>
  <p:tag name="KSO_WM_TAG_VERSION" val="1.0"/>
  <p:tag name="KSO_WM_UNIT_TEXTBOXSTYLE_GUID" val="{df7fd665-4e2a-42e4-a632-84795fae6126}"/>
  <p:tag name="KSO_WM_UNIT_TEXTBOXSTYLE_TEMPLATEID" val="3135312"/>
  <p:tag name="KSO_WM_UNIT_TEXTBOXSTYLE_TYPE" val="8"/>
</p:tagLst>
</file>

<file path=ppt/tags/tag7.xml><?xml version="1.0" encoding="utf-8"?>
<p:tagLst xmlns:p="http://schemas.openxmlformats.org/presentationml/2006/main">
  <p:tag name="KSO_WPP_MARK_KEY" val="64fece76-b2d6-4692-8436-67f5ba5baa7f"/>
  <p:tag name="COMMONDATA" val="eyJoZGlkIjoiYWZlNGNiNjAyNjBkNWIwYTMyZDk3N2Y1MDZlYjJlYzI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4erfaqs">
      <a:majorFont>
        <a:latin typeface="印品黑体"/>
        <a:ea typeface="微软雅黑"/>
        <a:cs typeface=""/>
      </a:majorFont>
      <a:minorFont>
        <a:latin typeface="印品黑体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Normal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Normal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1868</Words>
  <Application>WPS 演示</Application>
  <PresentationFormat>宽屏</PresentationFormat>
  <Paragraphs>149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方正正黑简体</vt:lpstr>
      <vt:lpstr>黑体</vt:lpstr>
      <vt:lpstr>字魂35号-经典雅黑</vt:lpstr>
      <vt:lpstr>微软雅黑</vt:lpstr>
      <vt:lpstr>思源黑体 CN Normal</vt:lpstr>
      <vt:lpstr>印品黑体</vt:lpstr>
      <vt:lpstr>Arial Unicode MS</vt:lpstr>
      <vt:lpstr>Segoe UI</vt:lpstr>
      <vt:lpstr>印品黑体</vt:lpstr>
      <vt:lpstr>Arial</vt:lpstr>
      <vt:lpstr>第一PPT，www.1ppt.com</vt:lpstr>
      <vt:lpstr>自定义设计方案</vt:lpstr>
      <vt:lpstr>PowerPoint 演示文稿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开学安全教育</dc:title>
  <dc:creator>第一PPT</dc:creator>
  <cp:keywords>www.1ppt.com</cp:keywords>
  <dc:description>www.1ppt.com</dc:description>
  <cp:lastModifiedBy>吴为</cp:lastModifiedBy>
  <cp:revision>72</cp:revision>
  <dcterms:created xsi:type="dcterms:W3CDTF">2021-12-09T16:11:00Z</dcterms:created>
  <dcterms:modified xsi:type="dcterms:W3CDTF">2023-02-16T06:15:26Z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A18E101B5D9545E0BF097F595A2BB8C3</vt:lpwstr>
  </property>
  <property fmtid="{D5CDD505-2E9C-101B-9397-08002B2CF9AE}" pid="3" name="KSOProductBuildVer">
    <vt:lpwstr>2052-11.1.0.13703</vt:lpwstr>
  </property>
</Properties>
</file>