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1"/>
  </p:notesMasterIdLst>
  <p:handoutMasterIdLst>
    <p:handoutMasterId r:id="rId22"/>
  </p:handoutMasterIdLst>
  <p:sldIdLst>
    <p:sldId id="256" r:id="rId4"/>
    <p:sldId id="276" r:id="rId5"/>
    <p:sldId id="292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64" r:id="rId18"/>
    <p:sldId id="289" r:id="rId19"/>
    <p:sldId id="291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0105"/>
    <a:srgbClr val="FFD68E"/>
    <a:srgbClr val="FFC882"/>
    <a:srgbClr val="C20002"/>
    <a:srgbClr val="9B0301"/>
    <a:srgbClr val="FFFFFF"/>
    <a:srgbClr val="FFD8A7"/>
    <a:srgbClr val="FFFA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914" y="-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纤黑体" panose="02000000000000000000" charset="-122"/>
                <a:ea typeface="纤黑体" panose="02000000000000000000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纤黑体" panose="02000000000000000000" charset="-122"/>
                <a:ea typeface="纤黑体" panose="02000000000000000000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  <a:lvl2pPr>
              <a:defRPr>
                <a:latin typeface="纤黑体" panose="02000000000000000000" charset="-122"/>
                <a:ea typeface="纤黑体" panose="02000000000000000000" charset="-122"/>
              </a:defRPr>
            </a:lvl2pPr>
            <a:lvl3pPr>
              <a:defRPr>
                <a:latin typeface="纤黑体" panose="02000000000000000000" charset="-122"/>
                <a:ea typeface="纤黑体" panose="02000000000000000000" charset="-122"/>
              </a:defRPr>
            </a:lvl3pPr>
            <a:lvl4pPr>
              <a:defRPr>
                <a:latin typeface="纤黑体" panose="02000000000000000000" charset="-122"/>
                <a:ea typeface="纤黑体" panose="02000000000000000000" charset="-122"/>
              </a:defRPr>
            </a:lvl4pPr>
            <a:lvl5pPr>
              <a:defRPr>
                <a:latin typeface="纤黑体" panose="02000000000000000000" charset="-122"/>
                <a:ea typeface="纤黑体" panose="02000000000000000000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  <a:lvl2pPr>
              <a:defRPr>
                <a:latin typeface="纤黑体" panose="02000000000000000000" charset="-122"/>
                <a:ea typeface="纤黑体" panose="02000000000000000000" charset="-122"/>
              </a:defRPr>
            </a:lvl2pPr>
            <a:lvl3pPr>
              <a:defRPr>
                <a:latin typeface="纤黑体" panose="02000000000000000000" charset="-122"/>
                <a:ea typeface="纤黑体" panose="02000000000000000000" charset="-122"/>
              </a:defRPr>
            </a:lvl3pPr>
            <a:lvl4pPr>
              <a:defRPr>
                <a:latin typeface="纤黑体" panose="02000000000000000000" charset="-122"/>
                <a:ea typeface="纤黑体" panose="02000000000000000000" charset="-122"/>
              </a:defRPr>
            </a:lvl4pPr>
            <a:lvl5pPr>
              <a:defRPr>
                <a:latin typeface="纤黑体" panose="02000000000000000000" charset="-122"/>
                <a:ea typeface="纤黑体" panose="02000000000000000000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  <a:lvl2pPr>
              <a:defRPr>
                <a:latin typeface="纤黑体" panose="02000000000000000000" charset="-122"/>
                <a:ea typeface="纤黑体" panose="02000000000000000000" charset="-122"/>
              </a:defRPr>
            </a:lvl2pPr>
            <a:lvl3pPr>
              <a:defRPr>
                <a:latin typeface="纤黑体" panose="02000000000000000000" charset="-122"/>
                <a:ea typeface="纤黑体" panose="02000000000000000000" charset="-122"/>
              </a:defRPr>
            </a:lvl3pPr>
            <a:lvl4pPr>
              <a:defRPr>
                <a:latin typeface="纤黑体" panose="02000000000000000000" charset="-122"/>
                <a:ea typeface="纤黑体" panose="02000000000000000000" charset="-122"/>
              </a:defRPr>
            </a:lvl4pPr>
            <a:lvl5pPr>
              <a:defRPr>
                <a:latin typeface="纤黑体" panose="02000000000000000000" charset="-122"/>
                <a:ea typeface="纤黑体" panose="02000000000000000000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纤黑体" panose="02000000000000000000" charset="-122"/>
                <a:ea typeface="纤黑体" panose="02000000000000000000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  <a:lvl2pPr>
              <a:defRPr>
                <a:latin typeface="纤黑体" panose="02000000000000000000" charset="-122"/>
                <a:ea typeface="纤黑体" panose="02000000000000000000" charset="-122"/>
              </a:defRPr>
            </a:lvl2pPr>
            <a:lvl3pPr>
              <a:defRPr>
                <a:latin typeface="纤黑体" panose="02000000000000000000" charset="-122"/>
                <a:ea typeface="纤黑体" panose="02000000000000000000" charset="-122"/>
              </a:defRPr>
            </a:lvl3pPr>
            <a:lvl4pPr>
              <a:defRPr>
                <a:latin typeface="纤黑体" panose="02000000000000000000" charset="-122"/>
                <a:ea typeface="纤黑体" panose="02000000000000000000" charset="-122"/>
              </a:defRPr>
            </a:lvl4pPr>
            <a:lvl5pPr>
              <a:defRPr>
                <a:latin typeface="纤黑体" panose="02000000000000000000" charset="-122"/>
                <a:ea typeface="纤黑体" panose="02000000000000000000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  <a:lvl2pPr>
              <a:defRPr>
                <a:latin typeface="纤黑体" panose="02000000000000000000" charset="-122"/>
                <a:ea typeface="纤黑体" panose="02000000000000000000" charset="-122"/>
              </a:defRPr>
            </a:lvl2pPr>
            <a:lvl3pPr>
              <a:defRPr>
                <a:latin typeface="纤黑体" panose="02000000000000000000" charset="-122"/>
                <a:ea typeface="纤黑体" panose="02000000000000000000" charset="-122"/>
              </a:defRPr>
            </a:lvl3pPr>
            <a:lvl4pPr>
              <a:defRPr>
                <a:latin typeface="纤黑体" panose="02000000000000000000" charset="-122"/>
                <a:ea typeface="纤黑体" panose="02000000000000000000" charset="-122"/>
              </a:defRPr>
            </a:lvl4pPr>
            <a:lvl5pPr>
              <a:defRPr>
                <a:latin typeface="纤黑体" panose="02000000000000000000" charset="-122"/>
                <a:ea typeface="纤黑体" panose="02000000000000000000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纤黑体" panose="02000000000000000000" charset="-122"/>
                <a:ea typeface="纤黑体" panose="020000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  <a:lvl2pPr>
              <a:defRPr>
                <a:latin typeface="纤黑体" panose="02000000000000000000" charset="-122"/>
                <a:ea typeface="纤黑体" panose="02000000000000000000" charset="-122"/>
              </a:defRPr>
            </a:lvl2pPr>
            <a:lvl3pPr>
              <a:defRPr>
                <a:latin typeface="纤黑体" panose="02000000000000000000" charset="-122"/>
                <a:ea typeface="纤黑体" panose="02000000000000000000" charset="-122"/>
              </a:defRPr>
            </a:lvl3pPr>
            <a:lvl4pPr>
              <a:defRPr>
                <a:latin typeface="纤黑体" panose="02000000000000000000" charset="-122"/>
                <a:ea typeface="纤黑体" panose="02000000000000000000" charset="-122"/>
              </a:defRPr>
            </a:lvl4pPr>
            <a:lvl5pPr>
              <a:defRPr>
                <a:latin typeface="纤黑体" panose="02000000000000000000" charset="-122"/>
                <a:ea typeface="纤黑体" panose="02000000000000000000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纤黑体" panose="02000000000000000000" charset="-122"/>
                <a:ea typeface="纤黑体" panose="020000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  <a:lvl2pPr>
              <a:defRPr>
                <a:latin typeface="纤黑体" panose="02000000000000000000" charset="-122"/>
                <a:ea typeface="纤黑体" panose="02000000000000000000" charset="-122"/>
              </a:defRPr>
            </a:lvl2pPr>
            <a:lvl3pPr>
              <a:defRPr>
                <a:latin typeface="纤黑体" panose="02000000000000000000" charset="-122"/>
                <a:ea typeface="纤黑体" panose="02000000000000000000" charset="-122"/>
              </a:defRPr>
            </a:lvl3pPr>
            <a:lvl4pPr>
              <a:defRPr>
                <a:latin typeface="纤黑体" panose="02000000000000000000" charset="-122"/>
                <a:ea typeface="纤黑体" panose="02000000000000000000" charset="-122"/>
              </a:defRPr>
            </a:lvl4pPr>
            <a:lvl5pPr>
              <a:defRPr>
                <a:latin typeface="纤黑体" panose="02000000000000000000" charset="-122"/>
                <a:ea typeface="纤黑体" panose="02000000000000000000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纤黑体" panose="02000000000000000000" charset="-122"/>
                <a:ea typeface="纤黑体" panose="020000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  <a:lvl2pPr>
              <a:defRPr>
                <a:latin typeface="纤黑体" panose="02000000000000000000" charset="-122"/>
                <a:ea typeface="纤黑体" panose="02000000000000000000" charset="-122"/>
              </a:defRPr>
            </a:lvl2pPr>
            <a:lvl3pPr>
              <a:defRPr>
                <a:latin typeface="纤黑体" panose="02000000000000000000" charset="-122"/>
                <a:ea typeface="纤黑体" panose="02000000000000000000" charset="-122"/>
              </a:defRPr>
            </a:lvl3pPr>
            <a:lvl4pPr>
              <a:defRPr>
                <a:latin typeface="纤黑体" panose="02000000000000000000" charset="-122"/>
                <a:ea typeface="纤黑体" panose="02000000000000000000" charset="-122"/>
              </a:defRPr>
            </a:lvl4pPr>
            <a:lvl5pPr>
              <a:defRPr>
                <a:latin typeface="纤黑体" panose="02000000000000000000" charset="-122"/>
                <a:ea typeface="纤黑体" panose="02000000000000000000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纤黑体" panose="02000000000000000000" charset="-122"/>
                <a:ea typeface="纤黑体" panose="0200000000000000000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  <a:lvl2pPr>
              <a:defRPr>
                <a:latin typeface="纤黑体" panose="02000000000000000000" charset="-122"/>
                <a:ea typeface="纤黑体" panose="02000000000000000000" charset="-122"/>
              </a:defRPr>
            </a:lvl2pPr>
            <a:lvl3pPr>
              <a:defRPr>
                <a:latin typeface="纤黑体" panose="02000000000000000000" charset="-122"/>
                <a:ea typeface="纤黑体" panose="02000000000000000000" charset="-122"/>
              </a:defRPr>
            </a:lvl3pPr>
            <a:lvl4pPr>
              <a:defRPr>
                <a:latin typeface="纤黑体" panose="02000000000000000000" charset="-122"/>
                <a:ea typeface="纤黑体" panose="02000000000000000000" charset="-122"/>
              </a:defRPr>
            </a:lvl4pPr>
            <a:lvl5pPr>
              <a:defRPr>
                <a:latin typeface="纤黑体" panose="02000000000000000000" charset="-122"/>
                <a:ea typeface="纤黑体" panose="02000000000000000000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323504" y="6721029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纤黑体" panose="02000000000000000000" charset="-122"/>
                <a:ea typeface="纤黑体" panose="02000000000000000000" charset="-122"/>
              </a:defRPr>
            </a:lvl1pPr>
            <a:lvl2pPr>
              <a:defRPr sz="2800">
                <a:latin typeface="纤黑体" panose="02000000000000000000" charset="-122"/>
                <a:ea typeface="纤黑体" panose="02000000000000000000" charset="-122"/>
              </a:defRPr>
            </a:lvl2pPr>
            <a:lvl3pPr>
              <a:defRPr sz="2400">
                <a:latin typeface="纤黑体" panose="02000000000000000000" charset="-122"/>
                <a:ea typeface="纤黑体" panose="02000000000000000000" charset="-122"/>
              </a:defRPr>
            </a:lvl3pPr>
            <a:lvl4pPr>
              <a:defRPr sz="2000">
                <a:latin typeface="纤黑体" panose="02000000000000000000" charset="-122"/>
                <a:ea typeface="纤黑体" panose="02000000000000000000" charset="-122"/>
              </a:defRPr>
            </a:lvl4pPr>
            <a:lvl5pPr>
              <a:defRPr sz="2000">
                <a:latin typeface="纤黑体" panose="02000000000000000000" charset="-122"/>
                <a:ea typeface="纤黑体" panose="02000000000000000000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纤黑体" panose="02000000000000000000" charset="-122"/>
                <a:ea typeface="纤黑体" panose="02000000000000000000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F8ADE611-79EB-42AF-BE76-2B46689716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20C84D2E-C6E5-432F-BF4B-1F56AA6089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7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image11.wdp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0.jpe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1.jpe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hdphoto" Target="../media/image9.wdp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image11.wdp"/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7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913709"/>
            <a:ext cx="12192000" cy="291301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841863" y="1247500"/>
            <a:ext cx="8882743" cy="37621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73886" y="4746041"/>
            <a:ext cx="47808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颁奖表彰人物介绍</a:t>
            </a:r>
            <a:endParaRPr lang="zh-CN" altLang="en-US" sz="44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303009" y="946748"/>
            <a:ext cx="54729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4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2022</a:t>
            </a:r>
            <a:r>
              <a:rPr lang="zh-CN" altLang="en-US" sz="44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年优秀员工颁奖</a:t>
            </a:r>
            <a:endParaRPr lang="zh-CN" altLang="en-US" sz="44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791726" y="4970770"/>
            <a:ext cx="694977" cy="333126"/>
            <a:chOff x="2505423" y="4910996"/>
            <a:chExt cx="807913" cy="387260"/>
          </a:xfrm>
        </p:grpSpPr>
        <p:sp>
          <p:nvSpPr>
            <p:cNvPr id="18" name="星形: 五角 17"/>
            <p:cNvSpPr/>
            <p:nvPr/>
          </p:nvSpPr>
          <p:spPr>
            <a:xfrm>
              <a:off x="2933245" y="4918165"/>
              <a:ext cx="380091" cy="380091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星形: 五角 18"/>
            <p:cNvSpPr/>
            <p:nvPr/>
          </p:nvSpPr>
          <p:spPr>
            <a:xfrm>
              <a:off x="2505423" y="4910996"/>
              <a:ext cx="380091" cy="380091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449023" y="4976937"/>
            <a:ext cx="694977" cy="333126"/>
            <a:chOff x="2505423" y="4910996"/>
            <a:chExt cx="807913" cy="387260"/>
          </a:xfrm>
        </p:grpSpPr>
        <p:sp>
          <p:nvSpPr>
            <p:cNvPr id="22" name="星形: 五角 21"/>
            <p:cNvSpPr/>
            <p:nvPr/>
          </p:nvSpPr>
          <p:spPr>
            <a:xfrm>
              <a:off x="2933245" y="4918165"/>
              <a:ext cx="380091" cy="380091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星形: 五角 22"/>
            <p:cNvSpPr/>
            <p:nvPr/>
          </p:nvSpPr>
          <p:spPr>
            <a:xfrm>
              <a:off x="2505423" y="4910996"/>
              <a:ext cx="380091" cy="380091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765190" y="718457"/>
            <a:ext cx="10769313" cy="5421086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2400" y="4649401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某某某</a:t>
            </a:r>
            <a:endParaRPr lang="en-US" altLang="zh-CN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部门：企划部</a:t>
            </a:r>
            <a:endParaRPr lang="zh-CN" altLang="en-US" sz="2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1335" y="3042305"/>
            <a:ext cx="44301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把自己的工作当成一种神圣的使命，即便是最普通的一个岗位，也能够以最高的标准，展现自己的人生价值，让青春无怨无悔，让人生绽放光芒！你们用自己耐心，热心，细心的服务，默默的帮助一线人员的战斗，你们是幕后的英雄！ 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70800" y="1701210"/>
            <a:ext cx="3446873" cy="991101"/>
            <a:chOff x="1250020" y="1510871"/>
            <a:chExt cx="3446873" cy="991101"/>
          </a:xfrm>
        </p:grpSpPr>
        <p:sp>
          <p:nvSpPr>
            <p:cNvPr id="17" name="矩形: 圆角 16"/>
            <p:cNvSpPr/>
            <p:nvPr/>
          </p:nvSpPr>
          <p:spPr>
            <a:xfrm>
              <a:off x="1631998" y="1778304"/>
              <a:ext cx="3064895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250020" y="1510871"/>
              <a:ext cx="3160286" cy="991101"/>
              <a:chOff x="1263579" y="1420074"/>
              <a:chExt cx="3160286" cy="991101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1263579" y="142007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2187355" y="1703289"/>
                <a:ext cx="223651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服务之星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891317" y="1334142"/>
            <a:ext cx="3553173" cy="3525025"/>
            <a:chOff x="6891317" y="1334142"/>
            <a:chExt cx="3553173" cy="3525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6891317" y="1334142"/>
              <a:ext cx="3553173" cy="352502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7502400" y="1968643"/>
              <a:ext cx="1851143" cy="1842915"/>
            </a:xfrm>
            <a:prstGeom prst="ellipse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830503" y="718457"/>
            <a:ext cx="10769313" cy="5421086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6675" y="4791744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某某某</a:t>
            </a:r>
            <a:endParaRPr lang="en-US" altLang="zh-CN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部门：企划部</a:t>
            </a:r>
            <a:endParaRPr lang="zh-CN" altLang="en-US" sz="2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7896" y="2637308"/>
            <a:ext cx="54699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说你默默无闻，你的名字没有与一件轰轰烈烈的大事有关，只是全体后勤服务战线上的一员；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说你平凡普通，你的贡献恰是无悔付出与无私奉献的点滴中感动着身边人，只是你从来不争从不多想；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你曾把青春年华笃定</a:t>
            </a:r>
            <a:r>
              <a:rPr lang="en-US" altLang="zh-CN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FT</a:t>
            </a:r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还是羸弱幼苗的春天，无论苦雨凄风还是阳光明媚你从未改变；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你在事业基层走出一条与</a:t>
            </a:r>
            <a:r>
              <a:rPr lang="en-US" altLang="zh-CN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FT</a:t>
            </a:r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同等高质量、有价值的心路历程！ 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725592" y="1476485"/>
            <a:ext cx="3553173" cy="3525025"/>
            <a:chOff x="1301899" y="1784054"/>
            <a:chExt cx="3553173" cy="3525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1301899" y="1784054"/>
              <a:ext cx="3553173" cy="3525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1912982" y="2428333"/>
              <a:ext cx="1875247" cy="1875672"/>
            </a:xfrm>
            <a:prstGeom prst="ellipse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623417" y="1451708"/>
            <a:ext cx="5463841" cy="989024"/>
            <a:chOff x="1250020" y="1510871"/>
            <a:chExt cx="5463841" cy="989024"/>
          </a:xfrm>
        </p:grpSpPr>
        <p:sp>
          <p:nvSpPr>
            <p:cNvPr id="17" name="矩形: 圆角 16"/>
            <p:cNvSpPr/>
            <p:nvPr/>
          </p:nvSpPr>
          <p:spPr>
            <a:xfrm>
              <a:off x="1631998" y="1778304"/>
              <a:ext cx="4724370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250020" y="1510871"/>
              <a:ext cx="5463841" cy="989024"/>
              <a:chOff x="1263579" y="1420074"/>
              <a:chExt cx="5463841" cy="989024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1263579" y="142007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1669625" y="1701212"/>
                <a:ext cx="5057795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生产、技术年度标兵 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765190" y="718457"/>
            <a:ext cx="10769313" cy="5421086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2400" y="4649401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某某某</a:t>
            </a:r>
            <a:endParaRPr lang="en-US" altLang="zh-CN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部门：企划部</a:t>
            </a:r>
            <a:endParaRPr lang="zh-CN" altLang="en-US" sz="2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11903" y="2673327"/>
            <a:ext cx="41719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顶烈日、昌酷暑、走泥泞、披风霜。背起行囊、开始新一段施工；挥别同事、赶赴另一处现场。满天繁星，慰藉比邻天涯的孤寂；朝霞满天，映照事业远征的豪迈。佳视达工程项目的成就里，你功不可没！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877265" y="1479142"/>
            <a:ext cx="3602100" cy="991717"/>
            <a:chOff x="1250020" y="1510871"/>
            <a:chExt cx="3602100" cy="991717"/>
          </a:xfrm>
        </p:grpSpPr>
        <p:sp>
          <p:nvSpPr>
            <p:cNvPr id="17" name="矩形: 圆角 16"/>
            <p:cNvSpPr/>
            <p:nvPr/>
          </p:nvSpPr>
          <p:spPr>
            <a:xfrm>
              <a:off x="1631998" y="1778304"/>
              <a:ext cx="3064895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250020" y="1510871"/>
              <a:ext cx="3602100" cy="991717"/>
              <a:chOff x="1263579" y="1420074"/>
              <a:chExt cx="3602100" cy="991717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1263579" y="142007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1603247" y="1703905"/>
                <a:ext cx="326243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优秀项目经理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91317" y="1334142"/>
            <a:ext cx="3553173" cy="3525025"/>
            <a:chOff x="6891317" y="1334142"/>
            <a:chExt cx="3553173" cy="3525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6891317" y="1334142"/>
              <a:ext cx="3553173" cy="3525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7502400" y="1985041"/>
              <a:ext cx="1875246" cy="1842915"/>
            </a:xfrm>
            <a:prstGeom prst="ellipse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791314" y="718457"/>
            <a:ext cx="10769313" cy="5421086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2400" y="4649401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某某某</a:t>
            </a:r>
            <a:endParaRPr lang="en-US" altLang="zh-CN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部门：企划部</a:t>
            </a:r>
            <a:endParaRPr lang="zh-CN" altLang="en-US" sz="2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9800" y="2635937"/>
            <a:ext cx="4615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以蓬勃的朝气，迅速地融入集体，精准尽责地演绎自己的角色。有时沉默，善于思考，有时忙碌，乐于实践。他们拥有专业技能，不乏天资悟性，用实际行动彰显了自己的工作特色，并以超乎常人的迅速冲出一片天地。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69800" y="1334142"/>
            <a:ext cx="3757887" cy="975319"/>
            <a:chOff x="1250020" y="1510871"/>
            <a:chExt cx="3757887" cy="975319"/>
          </a:xfrm>
        </p:grpSpPr>
        <p:sp>
          <p:nvSpPr>
            <p:cNvPr id="17" name="矩形: 圆角 16"/>
            <p:cNvSpPr/>
            <p:nvPr/>
          </p:nvSpPr>
          <p:spPr>
            <a:xfrm>
              <a:off x="1631998" y="1778304"/>
              <a:ext cx="3344952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250020" y="1510871"/>
              <a:ext cx="3757887" cy="975319"/>
              <a:chOff x="1263579" y="1420074"/>
              <a:chExt cx="3757887" cy="975319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1263579" y="142007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1759034" y="1687507"/>
                <a:ext cx="326243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最上进员工奖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91317" y="1334142"/>
            <a:ext cx="3553173" cy="3525025"/>
            <a:chOff x="6891317" y="1334142"/>
            <a:chExt cx="3553173" cy="3525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6891317" y="1334142"/>
              <a:ext cx="3553173" cy="3525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7525946" y="1967586"/>
              <a:ext cx="1840124" cy="1912621"/>
            </a:xfrm>
            <a:prstGeom prst="ellipse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913709"/>
            <a:ext cx="12192000" cy="291301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307012" y="566307"/>
            <a:ext cx="6382711" cy="6332147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4464783" y="2777154"/>
            <a:ext cx="326243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8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团队篇</a:t>
            </a:r>
            <a:endParaRPr lang="en-US" altLang="zh-CN" sz="8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flipH="1">
            <a:off x="0" y="5110474"/>
            <a:ext cx="3178631" cy="17879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013370" y="5070020"/>
            <a:ext cx="3178631" cy="1787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/>
          <p:cNvSpPr/>
          <p:nvPr/>
        </p:nvSpPr>
        <p:spPr>
          <a:xfrm>
            <a:off x="817440" y="718457"/>
            <a:ext cx="10769313" cy="5421086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41388" y="2543555"/>
            <a:ext cx="439409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以“三个体系”建设为中心，各个团队在人员素质、服务标准、统筹能力、协作能力等方面也得到全面提升，涌现出一批专业知识技能过硬、服务意识强、人员素质高、积极主动、乐于奉献的优秀管理团队，在创新方法、合理优化工作流程、提高效率等方面成绩突出。他们用敬业的态度和优质的服务肩负起企业赋予他们的责任。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08541" y="1152686"/>
            <a:ext cx="3687742" cy="985993"/>
            <a:chOff x="2543242" y="682011"/>
            <a:chExt cx="3687742" cy="985993"/>
          </a:xfrm>
        </p:grpSpPr>
        <p:sp>
          <p:nvSpPr>
            <p:cNvPr id="7" name="矩形: 圆角 6"/>
            <p:cNvSpPr/>
            <p:nvPr/>
          </p:nvSpPr>
          <p:spPr>
            <a:xfrm>
              <a:off x="2886032" y="960118"/>
              <a:ext cx="3344952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543242" y="682011"/>
              <a:ext cx="3646482" cy="985993"/>
              <a:chOff x="2556801" y="591214"/>
              <a:chExt cx="3646482" cy="98599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2556801" y="59121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10" name="矩形 9"/>
              <p:cNvSpPr/>
              <p:nvPr/>
            </p:nvSpPr>
            <p:spPr>
              <a:xfrm>
                <a:off x="2940851" y="869321"/>
                <a:ext cx="326243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创新管理团队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937763" y="2128173"/>
            <a:ext cx="3878425" cy="2375535"/>
          </a:xfrm>
          <a:prstGeom prst="rect">
            <a:avLst/>
          </a:prstGeom>
          <a:ln w="57150">
            <a:solidFill>
              <a:srgbClr val="FFD68E"/>
            </a:solidFill>
          </a:ln>
        </p:spPr>
      </p:pic>
      <p:grpSp>
        <p:nvGrpSpPr>
          <p:cNvPr id="17" name="组合 16"/>
          <p:cNvGrpSpPr/>
          <p:nvPr/>
        </p:nvGrpSpPr>
        <p:grpSpPr>
          <a:xfrm>
            <a:off x="7457713" y="4916489"/>
            <a:ext cx="2761885" cy="461665"/>
            <a:chOff x="7679493" y="4944212"/>
            <a:chExt cx="2761885" cy="461665"/>
          </a:xfrm>
        </p:grpSpPr>
        <p:sp>
          <p:nvSpPr>
            <p:cNvPr id="3" name="文本框 2"/>
            <p:cNvSpPr txBox="1"/>
            <p:nvPr/>
          </p:nvSpPr>
          <p:spPr>
            <a:xfrm>
              <a:off x="8083093" y="4944212"/>
              <a:ext cx="20313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FFFAE8"/>
                      </a:gs>
                      <a:gs pos="55000">
                        <a:srgbClr val="FFD68E"/>
                      </a:gs>
                      <a:gs pos="100000">
                        <a:srgbClr val="FFD8A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部门：企划部</a:t>
              </a:r>
              <a:endParaRPr lang="zh-CN" altLang="en-US" sz="24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4" name="星形: 五角 13"/>
            <p:cNvSpPr/>
            <p:nvPr/>
          </p:nvSpPr>
          <p:spPr>
            <a:xfrm>
              <a:off x="7679493" y="5008823"/>
              <a:ext cx="326959" cy="326959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星形: 五角 15"/>
            <p:cNvSpPr/>
            <p:nvPr/>
          </p:nvSpPr>
          <p:spPr>
            <a:xfrm>
              <a:off x="10114419" y="4995376"/>
              <a:ext cx="326959" cy="326959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/>
          <p:cNvSpPr/>
          <p:nvPr/>
        </p:nvSpPr>
        <p:spPr>
          <a:xfrm>
            <a:off x="629874" y="685214"/>
            <a:ext cx="10853913" cy="5540774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1413" y="2576587"/>
            <a:ext cx="46320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他们承担了更多的责任，为企业的发展作出了重大贡献，取得了销售业绩名列前茅的佳绩，他们的销售业绩将载入史册，面对</a:t>
            </a:r>
            <a:r>
              <a:rPr lang="en-US" altLang="zh-CN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2021</a:t>
            </a:r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年历史上最为严苛的调控政策，他们创新营销模式、加强团队建设、提升员工素质，以诚信营销赢得了客户与市场的认可，以创新销售模式和有效运用各种策略拉动销售。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08541" y="1152686"/>
            <a:ext cx="3922186" cy="985993"/>
            <a:chOff x="2543242" y="682011"/>
            <a:chExt cx="3922186" cy="985993"/>
          </a:xfrm>
        </p:grpSpPr>
        <p:sp>
          <p:nvSpPr>
            <p:cNvPr id="7" name="矩形: 圆角 6"/>
            <p:cNvSpPr/>
            <p:nvPr/>
          </p:nvSpPr>
          <p:spPr>
            <a:xfrm>
              <a:off x="2886032" y="960118"/>
              <a:ext cx="3344952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543242" y="682011"/>
              <a:ext cx="3922186" cy="985993"/>
              <a:chOff x="2556801" y="591214"/>
              <a:chExt cx="3922186" cy="98599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2556801" y="59121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10" name="矩形 9"/>
              <p:cNvSpPr/>
              <p:nvPr/>
            </p:nvSpPr>
            <p:spPr>
              <a:xfrm>
                <a:off x="2960075" y="869321"/>
                <a:ext cx="351891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销售先进集体 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090086" y="4669467"/>
            <a:ext cx="2827200" cy="461665"/>
            <a:chOff x="7679493" y="4944212"/>
            <a:chExt cx="2827200" cy="461665"/>
          </a:xfrm>
        </p:grpSpPr>
        <p:sp>
          <p:nvSpPr>
            <p:cNvPr id="3" name="文本框 2"/>
            <p:cNvSpPr txBox="1"/>
            <p:nvPr/>
          </p:nvSpPr>
          <p:spPr>
            <a:xfrm>
              <a:off x="7988516" y="4944212"/>
              <a:ext cx="22204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FFFAE8"/>
                      </a:gs>
                      <a:gs pos="55000">
                        <a:srgbClr val="FFD68E"/>
                      </a:gs>
                      <a:gs pos="100000">
                        <a:srgbClr val="FFD8A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部门：销售</a:t>
              </a:r>
              <a:r>
                <a:rPr lang="en-US" altLang="zh-CN" sz="2400" b="1" dirty="0">
                  <a:gradFill>
                    <a:gsLst>
                      <a:gs pos="0">
                        <a:srgbClr val="FFFAE8"/>
                      </a:gs>
                      <a:gs pos="55000">
                        <a:srgbClr val="FFD68E"/>
                      </a:gs>
                      <a:gs pos="100000">
                        <a:srgbClr val="FFD8A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</a:t>
              </a:r>
              <a:r>
                <a:rPr lang="zh-CN" altLang="en-US" sz="2400" b="1" dirty="0">
                  <a:gradFill>
                    <a:gsLst>
                      <a:gs pos="0">
                        <a:srgbClr val="FFFAE8"/>
                      </a:gs>
                      <a:gs pos="55000">
                        <a:srgbClr val="FFD68E"/>
                      </a:gs>
                      <a:gs pos="100000">
                        <a:srgbClr val="FFD8A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部</a:t>
              </a:r>
              <a:endParaRPr lang="zh-CN" altLang="en-US" sz="24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4" name="星形: 五角 13"/>
            <p:cNvSpPr/>
            <p:nvPr/>
          </p:nvSpPr>
          <p:spPr>
            <a:xfrm>
              <a:off x="7679493" y="5008823"/>
              <a:ext cx="326959" cy="326959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星形: 五角 15"/>
            <p:cNvSpPr/>
            <p:nvPr/>
          </p:nvSpPr>
          <p:spPr>
            <a:xfrm>
              <a:off x="10179734" y="4982313"/>
              <a:ext cx="326959" cy="326959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686309" y="2150432"/>
            <a:ext cx="3765408" cy="2281799"/>
          </a:xfrm>
          <a:prstGeom prst="rect">
            <a:avLst/>
          </a:prstGeom>
          <a:ln w="57150">
            <a:solidFill>
              <a:srgbClr val="FFD68E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913709"/>
            <a:ext cx="12192000" cy="291301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841863" y="1247500"/>
            <a:ext cx="8882743" cy="37621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73886" y="4771441"/>
            <a:ext cx="478083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典礼结束感谢参加</a:t>
            </a:r>
            <a:endParaRPr lang="zh-CN" altLang="en-US" sz="44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303009" y="946748"/>
            <a:ext cx="54729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4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2022</a:t>
            </a:r>
            <a:r>
              <a:rPr lang="zh-CN" altLang="en-US" sz="44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年优秀员工颁奖</a:t>
            </a:r>
            <a:endParaRPr lang="zh-CN" altLang="en-US" sz="44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791726" y="4970770"/>
            <a:ext cx="694977" cy="333126"/>
            <a:chOff x="2505423" y="4910996"/>
            <a:chExt cx="807913" cy="387260"/>
          </a:xfrm>
        </p:grpSpPr>
        <p:sp>
          <p:nvSpPr>
            <p:cNvPr id="18" name="星形: 五角 17"/>
            <p:cNvSpPr/>
            <p:nvPr/>
          </p:nvSpPr>
          <p:spPr>
            <a:xfrm>
              <a:off x="2933245" y="4918165"/>
              <a:ext cx="380091" cy="380091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星形: 五角 18"/>
            <p:cNvSpPr/>
            <p:nvPr/>
          </p:nvSpPr>
          <p:spPr>
            <a:xfrm>
              <a:off x="2505423" y="4910996"/>
              <a:ext cx="380091" cy="380091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449023" y="4976937"/>
            <a:ext cx="694977" cy="333126"/>
            <a:chOff x="2505423" y="4910996"/>
            <a:chExt cx="807913" cy="387260"/>
          </a:xfrm>
        </p:grpSpPr>
        <p:sp>
          <p:nvSpPr>
            <p:cNvPr id="22" name="星形: 五角 21"/>
            <p:cNvSpPr/>
            <p:nvPr/>
          </p:nvSpPr>
          <p:spPr>
            <a:xfrm>
              <a:off x="2933245" y="4918165"/>
              <a:ext cx="380091" cy="380091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星形: 五角 22"/>
            <p:cNvSpPr/>
            <p:nvPr/>
          </p:nvSpPr>
          <p:spPr>
            <a:xfrm>
              <a:off x="2505423" y="4910996"/>
              <a:ext cx="380091" cy="380091"/>
            </a:xfrm>
            <a:prstGeom prst="star5">
              <a:avLst>
                <a:gd name="adj" fmla="val 22207"/>
                <a:gd name="hf" fmla="val 105146"/>
                <a:gd name="vf" fmla="val 110557"/>
              </a:avLst>
            </a:prstGeom>
            <a:solidFill>
              <a:srgbClr val="FFC882"/>
            </a:solidFill>
            <a:ln>
              <a:noFill/>
            </a:ln>
            <a:effectLst>
              <a:outerShdw blurRad="50800" dist="38100" dir="5400000" algn="ctr" rotWithShape="0">
                <a:srgbClr val="000000">
                  <a:alpha val="43137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01600" prst="ribl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913709"/>
            <a:ext cx="12192000" cy="291301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0" y="5110474"/>
            <a:ext cx="3178631" cy="17879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425402" y="1978579"/>
            <a:ext cx="3883351" cy="3852587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540397" y="793352"/>
            <a:ext cx="54729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4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2022</a:t>
            </a:r>
            <a:r>
              <a:rPr lang="zh-CN" altLang="en-US" sz="44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年优秀员工颁奖</a:t>
            </a:r>
            <a:endParaRPr lang="zh-CN" altLang="en-US" sz="44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21477" y="3411810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4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个人篇</a:t>
            </a:r>
            <a:endParaRPr lang="en-US" altLang="zh-CN" sz="44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151999" y="1943513"/>
            <a:ext cx="3883351" cy="385258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7004828" y="3376743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4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团队篇</a:t>
            </a:r>
            <a:endParaRPr lang="zh-CN" altLang="en-US" sz="44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013370" y="5070020"/>
            <a:ext cx="3178631" cy="1787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913709"/>
            <a:ext cx="12192000" cy="291301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307012" y="566307"/>
            <a:ext cx="6382711" cy="6332147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4464783" y="2777154"/>
            <a:ext cx="326243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8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个人篇</a:t>
            </a:r>
            <a:endParaRPr lang="zh-CN" altLang="en-US" sz="8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flipH="1">
            <a:off x="0" y="5110474"/>
            <a:ext cx="3178631" cy="17879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9013370" y="5070020"/>
            <a:ext cx="3178631" cy="1787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765188" y="718457"/>
            <a:ext cx="10769313" cy="5421086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2400" y="4649401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某某某</a:t>
            </a:r>
            <a:endParaRPr lang="en-US" altLang="zh-CN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部门：企划部</a:t>
            </a:r>
            <a:endParaRPr lang="zh-CN" altLang="en-US" sz="2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33018" y="3045864"/>
            <a:ext cx="40032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最是那新颖独创的聪慧，最是那醍醐灌顶的玲珑，你是智慧的化身，总能在高深莫测的的研发领域另辟蹊径、独树一帜。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886827" y="1283351"/>
            <a:ext cx="3553173" cy="3525025"/>
            <a:chOff x="1301899" y="1784054"/>
            <a:chExt cx="3553173" cy="3525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1301899" y="1784054"/>
              <a:ext cx="3553173" cy="3525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1912982" y="2428333"/>
              <a:ext cx="1875247" cy="1875672"/>
            </a:xfrm>
            <a:prstGeom prst="ellipse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1934715" y="1701210"/>
            <a:ext cx="3726930" cy="975319"/>
            <a:chOff x="1250020" y="1510871"/>
            <a:chExt cx="3726930" cy="975319"/>
          </a:xfrm>
        </p:grpSpPr>
        <p:sp>
          <p:nvSpPr>
            <p:cNvPr id="17" name="矩形: 圆角 16"/>
            <p:cNvSpPr/>
            <p:nvPr/>
          </p:nvSpPr>
          <p:spPr>
            <a:xfrm>
              <a:off x="1631998" y="1778304"/>
              <a:ext cx="3344952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250020" y="1510871"/>
              <a:ext cx="3474656" cy="975319"/>
              <a:chOff x="1263579" y="1420074"/>
              <a:chExt cx="3474656" cy="975319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1263579" y="142007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1988764" y="1687507"/>
                <a:ext cx="2749471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新颖创意奖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712938" y="718457"/>
            <a:ext cx="10769313" cy="5421086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2400" y="4649401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某某某</a:t>
            </a:r>
            <a:endParaRPr lang="en-US" altLang="zh-CN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部门：企划部</a:t>
            </a:r>
            <a:endParaRPr lang="zh-CN" altLang="en-US" sz="2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1743" y="3140643"/>
            <a:ext cx="44301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她是融入集体的新鲜血液，在各自的岗位上，刻苦学习专业知识，不断提升业务技能，虚心请教优秀员工，认真总结工作方法，她用饱满的热情，坚持不懈的追求，付出比常人更多的努力，个人能力得到了迅速提升。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70800" y="1701210"/>
            <a:ext cx="4322114" cy="985097"/>
            <a:chOff x="1250020" y="1510871"/>
            <a:chExt cx="4322114" cy="985097"/>
          </a:xfrm>
        </p:grpSpPr>
        <p:sp>
          <p:nvSpPr>
            <p:cNvPr id="17" name="矩形: 圆角 16"/>
            <p:cNvSpPr/>
            <p:nvPr/>
          </p:nvSpPr>
          <p:spPr>
            <a:xfrm>
              <a:off x="1631998" y="1778304"/>
              <a:ext cx="3940136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250020" y="1510871"/>
              <a:ext cx="4299672" cy="985097"/>
              <a:chOff x="1263579" y="1420074"/>
              <a:chExt cx="4299672" cy="985097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1263579" y="142007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1787858" y="1697285"/>
                <a:ext cx="3775393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最具成长力新人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891317" y="1334142"/>
            <a:ext cx="3553173" cy="3525025"/>
            <a:chOff x="6891317" y="1334142"/>
            <a:chExt cx="3553173" cy="3525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6891317" y="1334142"/>
              <a:ext cx="3553173" cy="352502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7502400" y="1968643"/>
              <a:ext cx="1851143" cy="1842915"/>
            </a:xfrm>
            <a:prstGeom prst="ellipse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712936" y="718457"/>
            <a:ext cx="10769313" cy="5421086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2400" y="4649401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某某某</a:t>
            </a:r>
            <a:endParaRPr lang="en-US" altLang="zh-CN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部门：企划部</a:t>
            </a:r>
            <a:endParaRPr lang="zh-CN" altLang="en-US" sz="2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9800" y="2635937"/>
            <a:ext cx="4615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她综合能力强，成为各分公司小组带头人；她用丰富的销售经验和专业知识，悉心指导培养新员工，为团队的销售管理和员工培养做出了积极的贡献。她用超强的执行力和团队荣誉感，认真、用心、激情的完成销售目标计划。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69800" y="1334142"/>
            <a:ext cx="3970374" cy="1000434"/>
            <a:chOff x="1250020" y="1510871"/>
            <a:chExt cx="3970374" cy="1000434"/>
          </a:xfrm>
        </p:grpSpPr>
        <p:sp>
          <p:nvSpPr>
            <p:cNvPr id="17" name="矩形: 圆角 16"/>
            <p:cNvSpPr/>
            <p:nvPr/>
          </p:nvSpPr>
          <p:spPr>
            <a:xfrm>
              <a:off x="1631998" y="1778304"/>
              <a:ext cx="3344952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250020" y="1510871"/>
              <a:ext cx="3970374" cy="1000434"/>
              <a:chOff x="1263579" y="1420074"/>
              <a:chExt cx="3970374" cy="1000434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1263579" y="142007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1819236" y="1712622"/>
                <a:ext cx="341471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最佳新锐人物 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91317" y="1334142"/>
            <a:ext cx="3553173" cy="3525025"/>
            <a:chOff x="6891317" y="1334142"/>
            <a:chExt cx="3553173" cy="3525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6891317" y="1334142"/>
              <a:ext cx="3553173" cy="3525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7525946" y="1967586"/>
              <a:ext cx="1840124" cy="1912621"/>
            </a:xfrm>
            <a:prstGeom prst="ellipse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765190" y="718457"/>
            <a:ext cx="10769313" cy="5421086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2400" y="4649401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某某某</a:t>
            </a:r>
            <a:endParaRPr lang="en-US" altLang="zh-CN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部门：企划部</a:t>
            </a:r>
            <a:endParaRPr lang="zh-CN" altLang="en-US" sz="2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5438" y="2895395"/>
            <a:ext cx="44301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她是引领销售的排头兵，用业绩诠释了她是当之无愧的各项目销售冠军，用行动证明了**营销人的奋斗精神，用激情创造了</a:t>
            </a:r>
            <a:r>
              <a:rPr lang="en-US" altLang="zh-CN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2021</a:t>
            </a:r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年**业绩新的辉煌。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70800" y="1701210"/>
            <a:ext cx="3446873" cy="991717"/>
            <a:chOff x="1250020" y="1510871"/>
            <a:chExt cx="3446873" cy="991717"/>
          </a:xfrm>
        </p:grpSpPr>
        <p:sp>
          <p:nvSpPr>
            <p:cNvPr id="17" name="矩形: 圆角 16"/>
            <p:cNvSpPr/>
            <p:nvPr/>
          </p:nvSpPr>
          <p:spPr>
            <a:xfrm>
              <a:off x="1631998" y="1778304"/>
              <a:ext cx="3064895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250020" y="1510871"/>
              <a:ext cx="3089139" cy="991717"/>
              <a:chOff x="1263579" y="1420074"/>
              <a:chExt cx="3089139" cy="991717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1263579" y="142007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2116208" y="1703905"/>
                <a:ext cx="223651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销售状元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91317" y="1334142"/>
            <a:ext cx="3553173" cy="3525025"/>
            <a:chOff x="6891317" y="1334142"/>
            <a:chExt cx="3553173" cy="3525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6891317" y="1334142"/>
              <a:ext cx="3553173" cy="3525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7502400" y="1985041"/>
              <a:ext cx="1875246" cy="1842915"/>
            </a:xfrm>
            <a:prstGeom prst="ellipse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10094344" y="6732803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712936" y="718457"/>
            <a:ext cx="10769313" cy="5421086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70597" y="4766967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某某某</a:t>
            </a:r>
            <a:endParaRPr lang="en-US" altLang="zh-CN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部门：企划部</a:t>
            </a:r>
            <a:endParaRPr lang="zh-CN" altLang="en-US" sz="2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06503" y="2693750"/>
            <a:ext cx="43290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同样的单位，同样是朝九晚五，同样的一年，同样是一名员工，他们勾画出了别样的风景。他们不一定比别人聪明，也不一定比别人优越，但他们热爱企业，责任心强，懂得将有限的时间用来更好地完成自己的职责。他们不惧困难，刻苦钻研，用无可争辩的好评征服他人，赢得尊重。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59514" y="1451708"/>
            <a:ext cx="3553173" cy="3525025"/>
            <a:chOff x="1301899" y="1784054"/>
            <a:chExt cx="3553173" cy="3525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1301899" y="1784054"/>
              <a:ext cx="3553173" cy="35250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1912982" y="2428333"/>
              <a:ext cx="1875247" cy="1875672"/>
            </a:xfrm>
            <a:prstGeom prst="ellipse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2097544" y="1490761"/>
            <a:ext cx="3726930" cy="975319"/>
            <a:chOff x="1250020" y="1510871"/>
            <a:chExt cx="3726930" cy="975319"/>
          </a:xfrm>
        </p:grpSpPr>
        <p:sp>
          <p:nvSpPr>
            <p:cNvPr id="17" name="矩形: 圆角 16"/>
            <p:cNvSpPr/>
            <p:nvPr/>
          </p:nvSpPr>
          <p:spPr>
            <a:xfrm>
              <a:off x="1631998" y="1778304"/>
              <a:ext cx="3344952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250020" y="1510871"/>
              <a:ext cx="3474656" cy="975319"/>
              <a:chOff x="1263579" y="1420074"/>
              <a:chExt cx="3474656" cy="975319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1263579" y="142007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1988764" y="1687507"/>
                <a:ext cx="2749471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最佳敬业奖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712936" y="718457"/>
            <a:ext cx="10769313" cy="5421086"/>
          </a:xfrm>
          <a:prstGeom prst="roundRect">
            <a:avLst>
              <a:gd name="adj" fmla="val 0"/>
            </a:avLst>
          </a:prstGeom>
          <a:solidFill>
            <a:srgbClr val="C20002">
              <a:alpha val="30000"/>
            </a:srgbClr>
          </a:solidFill>
          <a:ln w="38100">
            <a:solidFill>
              <a:srgbClr val="FFD68E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2400" y="4649401"/>
            <a:ext cx="17235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某某某</a:t>
            </a:r>
            <a:endParaRPr lang="en-US" altLang="zh-CN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部门：企划部</a:t>
            </a:r>
            <a:endParaRPr lang="zh-CN" altLang="en-US" sz="2000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9800" y="2635937"/>
            <a:ext cx="4615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gradFill>
                  <a:gsLst>
                    <a:gs pos="0">
                      <a:srgbClr val="FFFAE8"/>
                    </a:gs>
                    <a:gs pos="55000">
                      <a:srgbClr val="FFD68E"/>
                    </a:gs>
                    <a:gs pos="100000">
                      <a:srgbClr val="FFD8A7"/>
                    </a:gs>
                  </a:gsLst>
                  <a:lin ang="5400000" scaled="1"/>
                </a:gradFill>
                <a:cs typeface="+mn-ea"/>
                <a:sym typeface="+mn-lt"/>
              </a:rPr>
              <a:t>勤奋是一种人生态度、勤奋也是一种值得尊敬的美德。你们以一种持之以 恒的精神，展现了坚忍不拔的性格与意志。你们用积极勤奋、任劳任怨的行动， 为我们诠释了忠诚与责任。我们的团队因你们而充满了生机与活力！ </a:t>
            </a:r>
            <a:endParaRPr lang="zh-CN" altLang="en-US" sz="2000" b="1" dirty="0">
              <a:gradFill>
                <a:gsLst>
                  <a:gs pos="0">
                    <a:srgbClr val="FFFAE8"/>
                  </a:gs>
                  <a:gs pos="55000">
                    <a:srgbClr val="FFD68E"/>
                  </a:gs>
                  <a:gs pos="100000">
                    <a:srgbClr val="FFD8A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69800" y="1334142"/>
            <a:ext cx="3726930" cy="975319"/>
            <a:chOff x="1250020" y="1510871"/>
            <a:chExt cx="3726930" cy="975319"/>
          </a:xfrm>
        </p:grpSpPr>
        <p:sp>
          <p:nvSpPr>
            <p:cNvPr id="17" name="矩形: 圆角 16"/>
            <p:cNvSpPr/>
            <p:nvPr/>
          </p:nvSpPr>
          <p:spPr>
            <a:xfrm>
              <a:off x="1631998" y="1778304"/>
              <a:ext cx="3344952" cy="697380"/>
            </a:xfrm>
            <a:prstGeom prst="roundRect">
              <a:avLst>
                <a:gd name="adj" fmla="val 10622"/>
              </a:avLst>
            </a:prstGeom>
            <a:solidFill>
              <a:srgbClr val="FFD68E"/>
            </a:solidFill>
            <a:ln w="38100"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250020" y="1510871"/>
              <a:ext cx="3501406" cy="975319"/>
              <a:chOff x="1263579" y="1420074"/>
              <a:chExt cx="3501406" cy="975319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screen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rot="19635417">
                <a:off x="1263579" y="1420074"/>
                <a:ext cx="965274" cy="535272"/>
              </a:xfrm>
              <a:custGeom>
                <a:avLst/>
                <a:gdLst>
                  <a:gd name="connsiteX0" fmla="*/ 7612 w 1384664"/>
                  <a:gd name="connsiteY0" fmla="*/ 0 h 767836"/>
                  <a:gd name="connsiteX1" fmla="*/ 1377053 w 1384664"/>
                  <a:gd name="connsiteY1" fmla="*/ 0 h 767836"/>
                  <a:gd name="connsiteX2" fmla="*/ 1384664 w 1384664"/>
                  <a:gd name="connsiteY2" fmla="*/ 75504 h 767836"/>
                  <a:gd name="connsiteX3" fmla="*/ 692332 w 1384664"/>
                  <a:gd name="connsiteY3" fmla="*/ 767836 h 767836"/>
                  <a:gd name="connsiteX4" fmla="*/ 0 w 1384664"/>
                  <a:gd name="connsiteY4" fmla="*/ 75504 h 767836"/>
                  <a:gd name="connsiteX5" fmla="*/ 7612 w 1384664"/>
                  <a:gd name="connsiteY5" fmla="*/ 0 h 767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4664" h="767836">
                    <a:moveTo>
                      <a:pt x="7612" y="0"/>
                    </a:moveTo>
                    <a:lnTo>
                      <a:pt x="1377053" y="0"/>
                    </a:lnTo>
                    <a:lnTo>
                      <a:pt x="1384664" y="75504"/>
                    </a:lnTo>
                    <a:cubicBezTo>
                      <a:pt x="1384664" y="457868"/>
                      <a:pt x="1074696" y="767836"/>
                      <a:pt x="692332" y="767836"/>
                    </a:cubicBezTo>
                    <a:cubicBezTo>
                      <a:pt x="309968" y="767836"/>
                      <a:pt x="0" y="457868"/>
                      <a:pt x="0" y="75504"/>
                    </a:cubicBezTo>
                    <a:lnTo>
                      <a:pt x="7612" y="0"/>
                    </a:lnTo>
                    <a:close/>
                  </a:path>
                </a:pathLst>
              </a:custGeom>
              <a:effectLst>
                <a:outerShdw blurRad="76200" dist="50800" dir="5400000" sx="103000" sy="103000" algn="ctr" rotWithShape="0">
                  <a:srgbClr val="000000">
                    <a:alpha val="43137"/>
                  </a:srgbClr>
                </a:outerShdw>
              </a:effectLst>
            </p:spPr>
          </p:pic>
          <p:sp>
            <p:nvSpPr>
              <p:cNvPr id="5" name="矩形 4"/>
              <p:cNvSpPr/>
              <p:nvPr/>
            </p:nvSpPr>
            <p:spPr>
              <a:xfrm>
                <a:off x="2015514" y="1687507"/>
                <a:ext cx="2749471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dist"/>
                <a:r>
                  <a:rPr lang="zh-CN" altLang="en-US" sz="4000" dirty="0">
                    <a:solidFill>
                      <a:srgbClr val="C20002"/>
                    </a:solidFill>
                    <a:cs typeface="+mn-ea"/>
                    <a:sym typeface="+mn-lt"/>
                  </a:rPr>
                  <a:t>最勤奋员工</a:t>
                </a:r>
                <a:endParaRPr lang="zh-CN" altLang="en-US" sz="4000" dirty="0">
                  <a:solidFill>
                    <a:srgbClr val="C2000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91317" y="1334142"/>
            <a:ext cx="3553173" cy="3525025"/>
            <a:chOff x="6891317" y="1334142"/>
            <a:chExt cx="3553173" cy="35250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6891317" y="1334142"/>
              <a:ext cx="3553173" cy="35250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7525946" y="1967586"/>
              <a:ext cx="1840124" cy="1912621"/>
            </a:xfrm>
            <a:prstGeom prst="ellipse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PP_MARK_KEY" val="6379dfe6-7542-4419-88ff-16d2f8499460"/>
  <p:tag name="COMMONDATA" val="eyJoZGlkIjoiYWZlNGNiNjAyNjBkNWIwYTMyZDk3N2Y1MDZlYjJlYzI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nb3mk4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nb3mk4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1534</Words>
  <Application>WPS 演示</Application>
  <PresentationFormat>自定义</PresentationFormat>
  <Paragraphs>105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思源黑体</vt:lpstr>
      <vt:lpstr>黑体</vt:lpstr>
      <vt:lpstr>微软雅黑</vt:lpstr>
      <vt:lpstr>Calibri</vt:lpstr>
      <vt:lpstr>Arial Unicode MS</vt:lpstr>
      <vt:lpstr>纤黑体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颁奖表彰人物介绍</dc:title>
  <dc:creator>第一PPT</dc:creator>
  <cp:keywords>www.1ppt.com</cp:keywords>
  <dc:description>www.1ppt.com</dc:description>
  <cp:lastModifiedBy>吴为</cp:lastModifiedBy>
  <cp:revision>29</cp:revision>
  <dcterms:created xsi:type="dcterms:W3CDTF">2021-12-01T12:03:00Z</dcterms:created>
  <dcterms:modified xsi:type="dcterms:W3CDTF">2022-11-29T07:17:22Z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5BE81A1DF2EC4F66AF350D1F339154C2</vt:lpwstr>
  </property>
  <property fmtid="{D5CDD505-2E9C-101B-9397-08002B2CF9AE}" pid="3" name="KSOProductBuildVer">
    <vt:lpwstr>2052-11.1.0.12763</vt:lpwstr>
  </property>
</Properties>
</file>