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5"/>
  </p:notesMasterIdLst>
  <p:sldIdLst>
    <p:sldId id="256" r:id="rId4"/>
    <p:sldId id="257" r:id="rId6"/>
    <p:sldId id="258" r:id="rId7"/>
    <p:sldId id="259" r:id="rId8"/>
    <p:sldId id="260" r:id="rId9"/>
    <p:sldId id="263" r:id="rId10"/>
    <p:sldId id="265" r:id="rId11"/>
  </p:sldIdLst>
  <p:sldSz cx="12192000" cy="6858000"/>
  <p:notesSz cx="6858000" cy="9144000"/>
  <p:custDataLst>
    <p:tags r:id="rId1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42619"/>
    <a:srgbClr val="FADCA9"/>
    <a:srgbClr val="D427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58" d="100"/>
          <a:sy n="58" d="100"/>
        </p:scale>
        <p:origin x="-2538" y="-13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5" Type="http://schemas.openxmlformats.org/officeDocument/2006/relationships/tags" Target="tags/tag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9F1D5D-93AB-4705-8923-0E6BC04D3C5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EDCC26-0C72-4149-9A30-F4A5A8E7665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EDCC26-0C72-4149-9A30-F4A5A8E7665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EDCC26-0C72-4149-9A30-F4A5A8E7665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EDCC26-0C72-4149-9A30-F4A5A8E7665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EDCC26-0C72-4149-9A30-F4A5A8E7665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EDCC26-0C72-4149-9A30-F4A5A8E7665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EDCC26-0C72-4149-9A30-F4A5A8E7665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jieri/" TargetMode="Externa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04187-C3B1-4C46-AF23-9E7C4E4D0B2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2F11D-A5DE-42A7-A414-24E7012D224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04187-C3B1-4C46-AF23-9E7C4E4D0B2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2F11D-A5DE-42A7-A414-24E7012D224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04187-C3B1-4C46-AF23-9E7C4E4D0B2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2F11D-A5DE-42A7-A414-24E7012D224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04187-C3B1-4C46-AF23-9E7C4E4D0B2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2F11D-A5DE-42A7-A414-24E7012D224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04187-C3B1-4C46-AF23-9E7C4E4D0B2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2F11D-A5DE-42A7-A414-24E7012D224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04187-C3B1-4C46-AF23-9E7C4E4D0B2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2F11D-A5DE-42A7-A414-24E7012D224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04187-C3B1-4C46-AF23-9E7C4E4D0B2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2F11D-A5DE-42A7-A414-24E7012D2247}" type="slidenum">
              <a:rPr lang="zh-CN" altLang="en-US" smtClean="0"/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777075" y="6453026"/>
            <a:ext cx="1440159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模板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http://www.1ppt.com/jieri/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04187-C3B1-4C46-AF23-9E7C4E4D0B2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2F11D-A5DE-42A7-A414-24E7012D224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04187-C3B1-4C46-AF23-9E7C4E4D0B2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2F11D-A5DE-42A7-A414-24E7012D224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04187-C3B1-4C46-AF23-9E7C4E4D0B2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2F11D-A5DE-42A7-A414-24E7012D224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04187-C3B1-4C46-AF23-9E7C4E4D0B2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2F11D-A5DE-42A7-A414-24E7012D224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C04187-C3B1-4C46-AF23-9E7C4E4D0B2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02F11D-A5DE-42A7-A414-24E7012D224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image" Target="../media/image8.png"/><Relationship Id="rId7" Type="http://schemas.openxmlformats.org/officeDocument/2006/relationships/image" Target="../media/image7.png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0" Type="http://schemas.openxmlformats.org/officeDocument/2006/relationships/notesSlide" Target="../notesSlides/notesSlide1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.xml"/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2.png"/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3.xml"/><Relationship Id="rId8" Type="http://schemas.openxmlformats.org/officeDocument/2006/relationships/slideLayout" Target="../slideLayouts/slideLayout1.xml"/><Relationship Id="rId7" Type="http://schemas.openxmlformats.org/officeDocument/2006/relationships/image" Target="../media/image8.png"/><Relationship Id="rId6" Type="http://schemas.openxmlformats.org/officeDocument/2006/relationships/image" Target="../media/image9.png"/><Relationship Id="rId5" Type="http://schemas.openxmlformats.org/officeDocument/2006/relationships/image" Target="../media/image6.png"/><Relationship Id="rId4" Type="http://schemas.openxmlformats.org/officeDocument/2006/relationships/image" Target="../media/image7.png"/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4.xml"/><Relationship Id="rId8" Type="http://schemas.openxmlformats.org/officeDocument/2006/relationships/slideLayout" Target="../slideLayouts/slideLayout1.xml"/><Relationship Id="rId7" Type="http://schemas.openxmlformats.org/officeDocument/2006/relationships/image" Target="../media/image8.png"/><Relationship Id="rId6" Type="http://schemas.openxmlformats.org/officeDocument/2006/relationships/image" Target="../media/image7.png"/><Relationship Id="rId5" Type="http://schemas.openxmlformats.org/officeDocument/2006/relationships/image" Target="../media/image2.png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5.xml"/><Relationship Id="rId8" Type="http://schemas.openxmlformats.org/officeDocument/2006/relationships/slideLayout" Target="../slideLayouts/slideLayout1.xml"/><Relationship Id="rId7" Type="http://schemas.openxmlformats.org/officeDocument/2006/relationships/image" Target="../media/image8.png"/><Relationship Id="rId6" Type="http://schemas.openxmlformats.org/officeDocument/2006/relationships/image" Target="../media/image5.png"/><Relationship Id="rId5" Type="http://schemas.openxmlformats.org/officeDocument/2006/relationships/image" Target="../media/image6.png"/><Relationship Id="rId4" Type="http://schemas.openxmlformats.org/officeDocument/2006/relationships/image" Target="../media/image7.png"/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image" Target="../media/image8.png"/><Relationship Id="rId8" Type="http://schemas.openxmlformats.org/officeDocument/2006/relationships/image" Target="../media/image9.png"/><Relationship Id="rId7" Type="http://schemas.openxmlformats.org/officeDocument/2006/relationships/image" Target="../media/image7.png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1" Type="http://schemas.openxmlformats.org/officeDocument/2006/relationships/notesSlide" Target="../notesSlides/notesSlide6.xml"/><Relationship Id="rId10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" y="0"/>
            <a:ext cx="12191701" cy="68580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911935"/>
            <a:ext cx="9679562" cy="3944257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73936"/>
            <a:ext cx="12192000" cy="2884064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07146"/>
            <a:ext cx="1170963" cy="3649046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4981" y="-135879"/>
            <a:ext cx="3981450" cy="268605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3621" y="5782540"/>
            <a:ext cx="1989073" cy="1211339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2133" y="1308616"/>
            <a:ext cx="2794474" cy="3315478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4169" y="5714600"/>
            <a:ext cx="1989073" cy="1211339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0106" y="-259903"/>
            <a:ext cx="2575578" cy="1568519"/>
          </a:xfrm>
          <a:prstGeom prst="rect">
            <a:avLst/>
          </a:prstGeom>
        </p:spPr>
      </p:pic>
      <p:sp>
        <p:nvSpPr>
          <p:cNvPr id="26" name="文本框 25"/>
          <p:cNvSpPr txBox="1"/>
          <p:nvPr/>
        </p:nvSpPr>
        <p:spPr>
          <a:xfrm>
            <a:off x="924916" y="1570160"/>
            <a:ext cx="7954749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 smtClean="0">
                <a:solidFill>
                  <a:srgbClr val="D42619"/>
                </a:solidFill>
                <a:latin typeface="方正细谭黑简体" panose="02000000000000000000" pitchFamily="2" charset="-122"/>
                <a:ea typeface="方正细谭黑简体" panose="02000000000000000000" pitchFamily="2" charset="-122"/>
                <a:cs typeface="+mn-ea"/>
                <a:sym typeface="+mn-lt"/>
              </a:rPr>
              <a:t>2030</a:t>
            </a:r>
            <a:r>
              <a:rPr lang="zh-CN" altLang="en-US" sz="4000" b="1" dirty="0" smtClean="0">
                <a:solidFill>
                  <a:srgbClr val="D42619"/>
                </a:solidFill>
                <a:latin typeface="方正细谭黑简体" panose="02000000000000000000" pitchFamily="2" charset="-122"/>
                <a:ea typeface="方正细谭黑简体" panose="02000000000000000000" pitchFamily="2" charset="-122"/>
                <a:cs typeface="+mn-ea"/>
                <a:sym typeface="+mn-lt"/>
              </a:rPr>
              <a:t>公司年会</a:t>
            </a:r>
            <a:endParaRPr lang="en-US" altLang="zh-CN" sz="4000" b="1" dirty="0">
              <a:solidFill>
                <a:srgbClr val="D42619"/>
              </a:solidFill>
              <a:latin typeface="方正细谭黑简体" panose="02000000000000000000" pitchFamily="2" charset="-122"/>
              <a:ea typeface="方正细谭黑简体" panose="02000000000000000000" pitchFamily="2" charset="-122"/>
              <a:cs typeface="+mn-ea"/>
              <a:sym typeface="+mn-lt"/>
            </a:endParaRPr>
          </a:p>
          <a:p>
            <a:r>
              <a:rPr lang="zh-CN" altLang="en-US" sz="13800" dirty="0">
                <a:solidFill>
                  <a:srgbClr val="D42619"/>
                </a:solidFill>
                <a:latin typeface="方正粗黑宋简体" panose="02000000000000000000" pitchFamily="2" charset="-122"/>
                <a:ea typeface="方正粗黑宋简体" panose="02000000000000000000" pitchFamily="2" charset="-122"/>
                <a:cs typeface="+mn-ea"/>
                <a:sym typeface="+mn-lt"/>
              </a:rPr>
              <a:t>邀请函</a:t>
            </a:r>
            <a:endParaRPr lang="zh-CN" altLang="en-US" sz="13800" dirty="0">
              <a:solidFill>
                <a:srgbClr val="D42619"/>
              </a:solidFill>
              <a:latin typeface="方正粗黑宋简体" panose="02000000000000000000" pitchFamily="2" charset="-122"/>
              <a:ea typeface="方正粗黑宋简体" panose="02000000000000000000" pitchFamily="2" charset="-122"/>
              <a:cs typeface="+mn-ea"/>
              <a:sym typeface="+mn-lt"/>
            </a:endParaRP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1109" y="3496939"/>
            <a:ext cx="6871743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551"/>
    </mc:Choice>
    <mc:Fallback>
      <p:transition spd="slow" advTm="555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1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3" dur="5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" y="0"/>
            <a:ext cx="12191701" cy="6858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73936"/>
            <a:ext cx="12192000" cy="2884064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3621" y="5782540"/>
            <a:ext cx="1989073" cy="121133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578498"/>
            <a:ext cx="10888825" cy="5204042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4024" y="1147665"/>
            <a:ext cx="3131467" cy="4189445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4169" y="5714600"/>
            <a:ext cx="1989073" cy="1211339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0106" y="-259903"/>
            <a:ext cx="2575578" cy="1568519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258872" y="1943908"/>
            <a:ext cx="6683066" cy="2577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70000"/>
              </a:lnSpc>
            </a:pPr>
            <a:r>
              <a:rPr lang="zh-CN" altLang="en-US" sz="1900" dirty="0">
                <a:cs typeface="+mn-ea"/>
                <a:sym typeface="+mn-lt"/>
              </a:rPr>
              <a:t>       衷心的感谢您一直以来对我公司的关心贺支持，岁月的年轮即将转过</a:t>
            </a:r>
            <a:r>
              <a:rPr lang="en-US" altLang="zh-CN" sz="1900" dirty="0">
                <a:cs typeface="+mn-ea"/>
                <a:sym typeface="+mn-lt"/>
              </a:rPr>
              <a:t>20XX</a:t>
            </a:r>
            <a:r>
              <a:rPr lang="zh-CN" altLang="en-US" sz="1900" dirty="0">
                <a:cs typeface="+mn-ea"/>
                <a:sym typeface="+mn-lt"/>
              </a:rPr>
              <a:t>年，崭新的</a:t>
            </a:r>
            <a:r>
              <a:rPr lang="en-US" altLang="zh-CN" sz="1900" dirty="0">
                <a:cs typeface="+mn-ea"/>
                <a:sym typeface="+mn-lt"/>
              </a:rPr>
              <a:t>20XX</a:t>
            </a:r>
            <a:r>
              <a:rPr lang="zh-CN" altLang="en-US" sz="1900" dirty="0">
                <a:cs typeface="+mn-ea"/>
                <a:sym typeface="+mn-lt"/>
              </a:rPr>
              <a:t>年正在踏着春天的步伐向我们走来。日月开新元，天地又一春，在这新春佳节来临之际，特邀您出席我公司新春团拜会，恭候您的光临！</a:t>
            </a:r>
            <a:endParaRPr lang="en-US" altLang="zh-CN" sz="1900" dirty="0">
              <a:cs typeface="+mn-ea"/>
              <a:sym typeface="+mn-lt"/>
            </a:endParaRPr>
          </a:p>
          <a:p>
            <a:pPr algn="just">
              <a:lnSpc>
                <a:spcPct val="170000"/>
              </a:lnSpc>
            </a:pPr>
            <a:r>
              <a:rPr lang="en-US" altLang="zh-CN" sz="1900" dirty="0">
                <a:cs typeface="+mn-ea"/>
                <a:sym typeface="+mn-lt"/>
              </a:rPr>
              <a:t>        </a:t>
            </a:r>
            <a:r>
              <a:rPr lang="zh-CN" altLang="en-US" sz="1900" dirty="0">
                <a:cs typeface="+mn-ea"/>
                <a:sym typeface="+mn-lt"/>
              </a:rPr>
              <a:t>祝您及家人新出愉快、万事大吉！</a:t>
            </a:r>
            <a:endParaRPr lang="zh-CN" altLang="en-US" sz="1900" dirty="0">
              <a:cs typeface="+mn-ea"/>
              <a:sym typeface="+mn-lt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59435" y="1077783"/>
            <a:ext cx="27783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dirty="0">
                <a:solidFill>
                  <a:srgbClr val="D42619"/>
                </a:solidFill>
                <a:cs typeface="+mn-ea"/>
                <a:sym typeface="+mn-lt"/>
              </a:rPr>
              <a:t>尊敬的先生</a:t>
            </a:r>
            <a:r>
              <a:rPr lang="en-US" altLang="zh-CN" sz="2400" dirty="0">
                <a:solidFill>
                  <a:srgbClr val="D42619"/>
                </a:solidFill>
                <a:cs typeface="+mn-ea"/>
                <a:sym typeface="+mn-lt"/>
              </a:rPr>
              <a:t>/</a:t>
            </a:r>
            <a:r>
              <a:rPr lang="zh-CN" altLang="en-US" sz="2400" dirty="0">
                <a:solidFill>
                  <a:srgbClr val="D42619"/>
                </a:solidFill>
                <a:cs typeface="+mn-ea"/>
                <a:sym typeface="+mn-lt"/>
              </a:rPr>
              <a:t>女士：</a:t>
            </a:r>
            <a:endParaRPr lang="zh-CN" altLang="en-US" sz="2400" dirty="0">
              <a:solidFill>
                <a:srgbClr val="D42619"/>
              </a:solidFill>
              <a:cs typeface="+mn-ea"/>
              <a:sym typeface="+mn-lt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4478194" y="4983501"/>
            <a:ext cx="272382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200" dirty="0">
                <a:solidFill>
                  <a:srgbClr val="D42619"/>
                </a:solidFill>
                <a:cs typeface="+mn-ea"/>
                <a:sym typeface="+mn-lt"/>
              </a:rPr>
              <a:t>某某某科技有限公司</a:t>
            </a:r>
            <a:endParaRPr lang="zh-CN" altLang="en-US" sz="2200" dirty="0">
              <a:solidFill>
                <a:srgbClr val="D42619"/>
              </a:solidFill>
              <a:cs typeface="+mn-ea"/>
              <a:sym typeface="+mn-lt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6370" y="-3715910"/>
            <a:ext cx="6871743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7279"/>
    </mc:Choice>
    <mc:Fallback>
      <p:transition spd="slow" advTm="727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7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1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8" presetClass="entr" presetSubtype="0" accel="50000" fill="hold" grpId="0" nodeType="withEffect">
                                  <p:stCondLst>
                                    <p:cond delay="30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8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27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8" decel="50000" autoRev="1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6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 build="p"/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" y="0"/>
            <a:ext cx="12191701" cy="6858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73936"/>
            <a:ext cx="12192000" cy="2884064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303175" y="556397"/>
            <a:ext cx="10888825" cy="5204042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176858" y="1115757"/>
            <a:ext cx="3131467" cy="418944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3621" y="5782540"/>
            <a:ext cx="1989073" cy="1211339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4169" y="5714600"/>
            <a:ext cx="1989073" cy="1211339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2909" y="-363742"/>
            <a:ext cx="2575578" cy="1568519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942" y="3247770"/>
            <a:ext cx="1490229" cy="845298"/>
          </a:xfrm>
          <a:prstGeom prst="rect">
            <a:avLst/>
          </a:prstGeom>
        </p:spPr>
      </p:pic>
      <p:sp>
        <p:nvSpPr>
          <p:cNvPr id="23" name="矩形 22"/>
          <p:cNvSpPr/>
          <p:nvPr/>
        </p:nvSpPr>
        <p:spPr>
          <a:xfrm>
            <a:off x="6053889" y="1568125"/>
            <a:ext cx="2107555" cy="314791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70000"/>
              </a:lnSpc>
            </a:pPr>
            <a:r>
              <a:rPr lang="en-US" altLang="zh-CN" sz="2400" dirty="0">
                <a:solidFill>
                  <a:srgbClr val="B7152C"/>
                </a:solidFill>
                <a:cs typeface="+mn-ea"/>
                <a:sym typeface="+mn-lt"/>
              </a:rPr>
              <a:t>17:00-17:30</a:t>
            </a:r>
            <a:endParaRPr lang="en-US" altLang="zh-CN" sz="2400" dirty="0">
              <a:solidFill>
                <a:srgbClr val="B7152C"/>
              </a:solidFill>
              <a:cs typeface="+mn-ea"/>
              <a:sym typeface="+mn-lt"/>
            </a:endParaRPr>
          </a:p>
          <a:p>
            <a:pPr algn="just">
              <a:lnSpc>
                <a:spcPct val="170000"/>
              </a:lnSpc>
            </a:pPr>
            <a:r>
              <a:rPr lang="en-US" altLang="zh-CN" sz="2400" dirty="0">
                <a:solidFill>
                  <a:srgbClr val="B7152C"/>
                </a:solidFill>
                <a:cs typeface="+mn-ea"/>
                <a:sym typeface="+mn-lt"/>
              </a:rPr>
              <a:t>17:30-18:30</a:t>
            </a:r>
            <a:endParaRPr lang="en-US" altLang="zh-CN" sz="2400" dirty="0">
              <a:solidFill>
                <a:srgbClr val="B7152C"/>
              </a:solidFill>
              <a:cs typeface="+mn-ea"/>
              <a:sym typeface="+mn-lt"/>
            </a:endParaRPr>
          </a:p>
          <a:p>
            <a:pPr algn="just">
              <a:lnSpc>
                <a:spcPct val="170000"/>
              </a:lnSpc>
            </a:pPr>
            <a:r>
              <a:rPr lang="en-US" altLang="zh-CN" sz="2400" dirty="0">
                <a:solidFill>
                  <a:srgbClr val="B7152C"/>
                </a:solidFill>
                <a:cs typeface="+mn-ea"/>
                <a:sym typeface="+mn-lt"/>
              </a:rPr>
              <a:t>18:30-20:00</a:t>
            </a:r>
            <a:endParaRPr lang="en-US" altLang="zh-CN" sz="2400" dirty="0">
              <a:solidFill>
                <a:srgbClr val="B7152C"/>
              </a:solidFill>
              <a:cs typeface="+mn-ea"/>
              <a:sym typeface="+mn-lt"/>
            </a:endParaRPr>
          </a:p>
          <a:p>
            <a:pPr algn="just">
              <a:lnSpc>
                <a:spcPct val="170000"/>
              </a:lnSpc>
            </a:pPr>
            <a:r>
              <a:rPr lang="en-US" altLang="zh-CN" sz="2400" dirty="0">
                <a:solidFill>
                  <a:srgbClr val="B7152C"/>
                </a:solidFill>
                <a:cs typeface="+mn-ea"/>
                <a:sym typeface="+mn-lt"/>
              </a:rPr>
              <a:t>20:00-20:30     </a:t>
            </a:r>
            <a:endParaRPr lang="en-US" altLang="zh-CN" sz="2400" dirty="0">
              <a:solidFill>
                <a:srgbClr val="B7152C"/>
              </a:solidFill>
              <a:cs typeface="+mn-ea"/>
              <a:sym typeface="+mn-lt"/>
            </a:endParaRPr>
          </a:p>
          <a:p>
            <a:pPr algn="just">
              <a:lnSpc>
                <a:spcPct val="170000"/>
              </a:lnSpc>
            </a:pPr>
            <a:r>
              <a:rPr lang="en-US" altLang="zh-CN" sz="2400" dirty="0">
                <a:solidFill>
                  <a:srgbClr val="B7152C"/>
                </a:solidFill>
                <a:cs typeface="+mn-ea"/>
                <a:sym typeface="+mn-lt"/>
              </a:rPr>
              <a:t>20:30-21:00</a:t>
            </a:r>
            <a:endParaRPr lang="en-US" altLang="zh-CN" sz="2400" dirty="0">
              <a:solidFill>
                <a:srgbClr val="B7152C"/>
              </a:solidFill>
              <a:cs typeface="+mn-ea"/>
              <a:sym typeface="+mn-lt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9065173" y="1568125"/>
            <a:ext cx="1735346" cy="32316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70000"/>
              </a:lnSpc>
            </a:pPr>
            <a:r>
              <a:rPr lang="zh-CN" altLang="en-US" sz="2400" dirty="0">
                <a:solidFill>
                  <a:srgbClr val="B7152C"/>
                </a:solidFill>
                <a:cs typeface="+mn-ea"/>
                <a:sym typeface="+mn-lt"/>
              </a:rPr>
              <a:t>回顾</a:t>
            </a:r>
            <a:r>
              <a:rPr lang="en-US" altLang="zh-CN" sz="2400" dirty="0">
                <a:solidFill>
                  <a:srgbClr val="B7152C"/>
                </a:solidFill>
                <a:cs typeface="+mn-ea"/>
                <a:sym typeface="+mn-lt"/>
              </a:rPr>
              <a:t>20XX </a:t>
            </a:r>
            <a:endParaRPr lang="en-US" altLang="zh-CN" sz="2400" dirty="0">
              <a:solidFill>
                <a:srgbClr val="B7152C"/>
              </a:solidFill>
              <a:cs typeface="+mn-ea"/>
              <a:sym typeface="+mn-lt"/>
            </a:endParaRPr>
          </a:p>
          <a:p>
            <a:pPr algn="just">
              <a:lnSpc>
                <a:spcPct val="170000"/>
              </a:lnSpc>
            </a:pPr>
            <a:r>
              <a:rPr lang="zh-CN" altLang="en-US" sz="2400" dirty="0">
                <a:solidFill>
                  <a:srgbClr val="B7152C"/>
                </a:solidFill>
                <a:cs typeface="+mn-ea"/>
                <a:sym typeface="+mn-lt"/>
              </a:rPr>
              <a:t>颁奖典礼</a:t>
            </a:r>
            <a:endParaRPr lang="en-US" altLang="zh-CN" sz="2400" dirty="0">
              <a:solidFill>
                <a:srgbClr val="B7152C"/>
              </a:solidFill>
              <a:cs typeface="+mn-ea"/>
              <a:sym typeface="+mn-lt"/>
            </a:endParaRPr>
          </a:p>
          <a:p>
            <a:pPr algn="just">
              <a:lnSpc>
                <a:spcPct val="170000"/>
              </a:lnSpc>
            </a:pPr>
            <a:r>
              <a:rPr lang="zh-CN" altLang="en-US" sz="2400" dirty="0">
                <a:solidFill>
                  <a:srgbClr val="B7152C"/>
                </a:solidFill>
                <a:cs typeface="+mn-ea"/>
                <a:sym typeface="+mn-lt"/>
              </a:rPr>
              <a:t>节目表演</a:t>
            </a:r>
            <a:endParaRPr lang="en-US" altLang="zh-CN" sz="2400" dirty="0">
              <a:solidFill>
                <a:srgbClr val="B7152C"/>
              </a:solidFill>
              <a:cs typeface="+mn-ea"/>
              <a:sym typeface="+mn-lt"/>
            </a:endParaRPr>
          </a:p>
          <a:p>
            <a:pPr algn="just">
              <a:lnSpc>
                <a:spcPct val="170000"/>
              </a:lnSpc>
            </a:pPr>
            <a:r>
              <a:rPr lang="zh-CN" altLang="en-US" sz="2400" dirty="0">
                <a:solidFill>
                  <a:srgbClr val="B7152C"/>
                </a:solidFill>
                <a:cs typeface="+mn-ea"/>
                <a:sym typeface="+mn-lt"/>
              </a:rPr>
              <a:t>抽奖环节</a:t>
            </a:r>
            <a:endParaRPr lang="en-US" altLang="zh-CN" sz="2400" dirty="0">
              <a:solidFill>
                <a:srgbClr val="B7152C"/>
              </a:solidFill>
              <a:cs typeface="+mn-ea"/>
              <a:sym typeface="+mn-lt"/>
            </a:endParaRPr>
          </a:p>
          <a:p>
            <a:pPr algn="just">
              <a:lnSpc>
                <a:spcPct val="170000"/>
              </a:lnSpc>
            </a:pPr>
            <a:r>
              <a:rPr lang="zh-CN" altLang="en-US" sz="2400" dirty="0">
                <a:solidFill>
                  <a:srgbClr val="B7152C"/>
                </a:solidFill>
                <a:cs typeface="+mn-ea"/>
                <a:sym typeface="+mn-lt"/>
              </a:rPr>
              <a:t>展望</a:t>
            </a:r>
            <a:r>
              <a:rPr lang="en-US" altLang="zh-CN" sz="2400" dirty="0">
                <a:solidFill>
                  <a:srgbClr val="B7152C"/>
                </a:solidFill>
                <a:cs typeface="+mn-ea"/>
                <a:sym typeface="+mn-lt"/>
              </a:rPr>
              <a:t>20XX</a:t>
            </a:r>
            <a:endParaRPr lang="en-US" altLang="zh-CN" sz="2400" dirty="0">
              <a:solidFill>
                <a:srgbClr val="B7152C"/>
              </a:solidFill>
              <a:cs typeface="+mn-ea"/>
              <a:sym typeface="+mn-lt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8518395" y="1568125"/>
            <a:ext cx="12957" cy="3351347"/>
          </a:xfrm>
          <a:prstGeom prst="line">
            <a:avLst/>
          </a:prstGeom>
          <a:ln>
            <a:solidFill>
              <a:srgbClr val="D4261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椭圆 3"/>
          <p:cNvSpPr/>
          <p:nvPr/>
        </p:nvSpPr>
        <p:spPr>
          <a:xfrm>
            <a:off x="8455788" y="1902708"/>
            <a:ext cx="137160" cy="139953"/>
          </a:xfrm>
          <a:prstGeom prst="ellipse">
            <a:avLst/>
          </a:prstGeom>
          <a:solidFill>
            <a:srgbClr val="D426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8455788" y="2530563"/>
            <a:ext cx="137160" cy="139953"/>
          </a:xfrm>
          <a:prstGeom prst="ellipse">
            <a:avLst/>
          </a:prstGeom>
          <a:solidFill>
            <a:srgbClr val="D426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8455108" y="3158418"/>
            <a:ext cx="137160" cy="139953"/>
          </a:xfrm>
          <a:prstGeom prst="ellipse">
            <a:avLst/>
          </a:prstGeom>
          <a:solidFill>
            <a:srgbClr val="D426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8455108" y="3794787"/>
            <a:ext cx="137160" cy="139953"/>
          </a:xfrm>
          <a:prstGeom prst="ellipse">
            <a:avLst/>
          </a:prstGeom>
          <a:solidFill>
            <a:srgbClr val="D426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8449815" y="4402964"/>
            <a:ext cx="137160" cy="139953"/>
          </a:xfrm>
          <a:prstGeom prst="ellipse">
            <a:avLst/>
          </a:prstGeom>
          <a:solidFill>
            <a:srgbClr val="D426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716965" y="-3647521"/>
            <a:ext cx="6871743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488"/>
    </mc:Choice>
    <mc:Fallback>
      <p:transition spd="slow" advTm="448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4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4" grpId="0" animBg="1"/>
      <p:bldP spid="25" grpId="0" animBg="1"/>
      <p:bldP spid="26" grpId="0" animBg="1"/>
      <p:bldP spid="27" grpId="0" animBg="1"/>
      <p:bldP spid="2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" y="0"/>
            <a:ext cx="12191701" cy="6858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73936"/>
            <a:ext cx="12192000" cy="2884064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1245" y="-409833"/>
            <a:ext cx="3981450" cy="268605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3621" y="5782540"/>
            <a:ext cx="1989073" cy="121133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578498"/>
            <a:ext cx="10888825" cy="5204042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4024" y="1147665"/>
            <a:ext cx="3131467" cy="4189445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4169" y="5714600"/>
            <a:ext cx="1989073" cy="1211339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0106" y="-259903"/>
            <a:ext cx="2575578" cy="1568519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959669" y="1541779"/>
            <a:ext cx="4627374" cy="338502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2000" b="1" spc="300" dirty="0">
                <a:solidFill>
                  <a:srgbClr val="B7152C"/>
                </a:solidFill>
                <a:cs typeface="+mn-ea"/>
                <a:sym typeface="+mn-lt"/>
              </a:rPr>
              <a:t>主题：</a:t>
            </a:r>
            <a:r>
              <a:rPr lang="en-US" altLang="zh-CN" sz="2000" b="1" spc="300" dirty="0">
                <a:solidFill>
                  <a:srgbClr val="B7152C"/>
                </a:solidFill>
                <a:cs typeface="+mn-ea"/>
                <a:sym typeface="+mn-lt"/>
              </a:rPr>
              <a:t>20XX</a:t>
            </a:r>
            <a:r>
              <a:rPr lang="zh-CN" altLang="en-US" sz="2000" b="1" spc="300" dirty="0">
                <a:solidFill>
                  <a:srgbClr val="B7152C"/>
                </a:solidFill>
                <a:cs typeface="+mn-ea"/>
                <a:sym typeface="+mn-lt"/>
              </a:rPr>
              <a:t>共创蓝图</a:t>
            </a:r>
            <a:endParaRPr lang="en-US" altLang="zh-CN" sz="2000" b="1" spc="300" dirty="0">
              <a:solidFill>
                <a:srgbClr val="B7152C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endParaRPr lang="en-US" altLang="zh-CN" sz="2000" b="1" spc="300" dirty="0">
              <a:solidFill>
                <a:srgbClr val="B7152C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zh-CN" altLang="en-US" sz="2000" b="1" spc="300" dirty="0">
                <a:solidFill>
                  <a:srgbClr val="B7152C"/>
                </a:solidFill>
                <a:cs typeface="+mn-ea"/>
                <a:sym typeface="+mn-lt"/>
              </a:rPr>
              <a:t>时间：</a:t>
            </a:r>
            <a:r>
              <a:rPr lang="en-US" altLang="zh-CN" sz="2000" b="1" spc="300" dirty="0">
                <a:solidFill>
                  <a:srgbClr val="B7152C"/>
                </a:solidFill>
                <a:cs typeface="+mn-ea"/>
                <a:sym typeface="+mn-lt"/>
              </a:rPr>
              <a:t>20XX</a:t>
            </a:r>
            <a:r>
              <a:rPr lang="zh-CN" altLang="en-US" sz="2000" b="1" spc="300" dirty="0">
                <a:solidFill>
                  <a:srgbClr val="B7152C"/>
                </a:solidFill>
                <a:cs typeface="+mn-ea"/>
                <a:sym typeface="+mn-lt"/>
              </a:rPr>
              <a:t>年X月X日下17:00</a:t>
            </a:r>
            <a:endParaRPr lang="en-US" altLang="zh-CN" sz="2000" b="1" spc="300" dirty="0">
              <a:solidFill>
                <a:srgbClr val="B7152C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endParaRPr lang="zh-CN" altLang="en-US" sz="2000" b="1" spc="300" dirty="0">
              <a:solidFill>
                <a:srgbClr val="B7152C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zh-CN" altLang="en-US" sz="2000" b="1" spc="300" dirty="0">
                <a:solidFill>
                  <a:srgbClr val="B7152C"/>
                </a:solidFill>
                <a:cs typeface="+mn-ea"/>
                <a:sym typeface="+mn-lt"/>
              </a:rPr>
              <a:t>地点：某某路某某街某某大酒店</a:t>
            </a:r>
            <a:endParaRPr lang="en-US" altLang="zh-CN" sz="2000" b="1" spc="300" dirty="0">
              <a:solidFill>
                <a:srgbClr val="B7152C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endParaRPr lang="zh-CN" altLang="en-US" sz="2000" b="1" spc="300" dirty="0">
              <a:solidFill>
                <a:srgbClr val="B7152C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zh-CN" altLang="en-US" sz="2000" b="1" spc="300" dirty="0">
                <a:solidFill>
                  <a:srgbClr val="B7152C"/>
                </a:solidFill>
                <a:cs typeface="+mn-ea"/>
                <a:sym typeface="+mn-lt"/>
              </a:rPr>
              <a:t>电话：1888888888</a:t>
            </a:r>
            <a:endParaRPr lang="en-US" altLang="zh-CN" sz="2000" b="1" spc="300" dirty="0">
              <a:solidFill>
                <a:srgbClr val="B7152C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endParaRPr lang="zh-CN" altLang="en-US" sz="2000" b="1" spc="300" dirty="0">
              <a:solidFill>
                <a:srgbClr val="B7152C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zh-CN" altLang="en-US" sz="2000" b="1" spc="300" dirty="0">
                <a:solidFill>
                  <a:srgbClr val="B7152C"/>
                </a:solidFill>
                <a:cs typeface="+mn-ea"/>
                <a:sym typeface="+mn-lt"/>
              </a:rPr>
              <a:t>联系人：</a:t>
            </a:r>
            <a:r>
              <a:rPr lang="en-US" altLang="zh-CN" sz="2000" b="1" spc="300" dirty="0">
                <a:solidFill>
                  <a:srgbClr val="B7152C"/>
                </a:solidFill>
                <a:cs typeface="+mn-ea"/>
                <a:sym typeface="+mn-lt"/>
              </a:rPr>
              <a:t>XX</a:t>
            </a:r>
            <a:endParaRPr lang="zh-CN" altLang="en-US" sz="2000" spc="300" dirty="0">
              <a:solidFill>
                <a:srgbClr val="B7152C"/>
              </a:solidFill>
              <a:cs typeface="+mn-ea"/>
              <a:sym typeface="+mn-lt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6424" y="33970"/>
            <a:ext cx="6871743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7567"/>
    </mc:Choice>
    <mc:Fallback>
      <p:transition spd="slow" advTm="756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7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" y="0"/>
            <a:ext cx="12191701" cy="6858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73936"/>
            <a:ext cx="12192000" cy="2884064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303025" y="570109"/>
            <a:ext cx="10888825" cy="5204042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176858" y="1115757"/>
            <a:ext cx="3131467" cy="418944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3621" y="5782540"/>
            <a:ext cx="1989073" cy="1211339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4169" y="5714600"/>
            <a:ext cx="1989073" cy="1211339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6021" y="-218345"/>
            <a:ext cx="2575578" cy="1568519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1220979" y="561720"/>
            <a:ext cx="3981450" cy="2686050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5105192" y="2318892"/>
            <a:ext cx="6683066" cy="2577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70000"/>
              </a:lnSpc>
            </a:pPr>
            <a:r>
              <a:rPr lang="zh-CN" altLang="en-US" sz="1900" dirty="0">
                <a:cs typeface="+mn-ea"/>
                <a:sym typeface="+mn-lt"/>
              </a:rPr>
              <a:t>       衷心的感谢您一直以来对我公司的关心贺支持，岁月的年轮即将转过</a:t>
            </a:r>
            <a:r>
              <a:rPr lang="en-US" altLang="zh-CN" sz="1900" dirty="0">
                <a:cs typeface="+mn-ea"/>
                <a:sym typeface="+mn-lt"/>
              </a:rPr>
              <a:t>20XX</a:t>
            </a:r>
            <a:r>
              <a:rPr lang="zh-CN" altLang="en-US" sz="1900" dirty="0">
                <a:cs typeface="+mn-ea"/>
                <a:sym typeface="+mn-lt"/>
              </a:rPr>
              <a:t>年，崭新的</a:t>
            </a:r>
            <a:r>
              <a:rPr lang="en-US" altLang="zh-CN" sz="1900" dirty="0">
                <a:cs typeface="+mn-ea"/>
                <a:sym typeface="+mn-lt"/>
              </a:rPr>
              <a:t>20XX</a:t>
            </a:r>
            <a:r>
              <a:rPr lang="zh-CN" altLang="en-US" sz="1900" dirty="0">
                <a:cs typeface="+mn-ea"/>
                <a:sym typeface="+mn-lt"/>
              </a:rPr>
              <a:t>年正在踏着春天的步伐向我们走来。日月开新元，天地又一春，在这新春佳节来临之际，特邀您出席我公司新春团拜会，恭候您的光临！</a:t>
            </a:r>
            <a:endParaRPr lang="en-US" altLang="zh-CN" sz="1900" dirty="0">
              <a:cs typeface="+mn-ea"/>
              <a:sym typeface="+mn-lt"/>
            </a:endParaRPr>
          </a:p>
          <a:p>
            <a:pPr algn="just">
              <a:lnSpc>
                <a:spcPct val="170000"/>
              </a:lnSpc>
            </a:pPr>
            <a:r>
              <a:rPr lang="en-US" altLang="zh-CN" sz="1900" dirty="0">
                <a:cs typeface="+mn-ea"/>
                <a:sym typeface="+mn-lt"/>
              </a:rPr>
              <a:t>        </a:t>
            </a:r>
            <a:r>
              <a:rPr lang="zh-CN" altLang="en-US" sz="1900" dirty="0">
                <a:cs typeface="+mn-ea"/>
                <a:sym typeface="+mn-lt"/>
              </a:rPr>
              <a:t>祝您及家人新出愉快、万事大吉！</a:t>
            </a:r>
            <a:endParaRPr lang="zh-CN" altLang="en-US" sz="1900" dirty="0"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105192" y="1437772"/>
            <a:ext cx="14157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dirty="0">
                <a:solidFill>
                  <a:srgbClr val="D42619"/>
                </a:solidFill>
                <a:cs typeface="+mn-ea"/>
                <a:sym typeface="+mn-lt"/>
              </a:rPr>
              <a:t>新年寄语</a:t>
            </a:r>
            <a:endParaRPr lang="zh-CN" altLang="en-US" sz="2400" dirty="0">
              <a:solidFill>
                <a:srgbClr val="D42619"/>
              </a:solidFill>
              <a:cs typeface="+mn-ea"/>
              <a:sym typeface="+mn-lt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30718" y="3773798"/>
            <a:ext cx="6871743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7528"/>
    </mc:Choice>
    <mc:Fallback>
      <p:transition spd="slow" advTm="752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41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" dur="7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" y="0"/>
            <a:ext cx="12191701" cy="68580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911935"/>
            <a:ext cx="9679562" cy="3944257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73936"/>
            <a:ext cx="12192000" cy="2884064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07146"/>
            <a:ext cx="1170963" cy="3649046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4981" y="-135879"/>
            <a:ext cx="3981450" cy="268605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3621" y="5782540"/>
            <a:ext cx="1989073" cy="1211339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2133" y="1308616"/>
            <a:ext cx="2794474" cy="3315478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9054" y="2387425"/>
            <a:ext cx="1490229" cy="845298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4169" y="5714600"/>
            <a:ext cx="1989073" cy="1211339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0106" y="-259903"/>
            <a:ext cx="2575578" cy="1568519"/>
          </a:xfrm>
          <a:prstGeom prst="rect">
            <a:avLst/>
          </a:prstGeom>
        </p:spPr>
      </p:pic>
      <p:sp>
        <p:nvSpPr>
          <p:cNvPr id="26" name="文本框 25"/>
          <p:cNvSpPr txBox="1"/>
          <p:nvPr/>
        </p:nvSpPr>
        <p:spPr>
          <a:xfrm>
            <a:off x="962717" y="1635734"/>
            <a:ext cx="7954749" cy="2663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800" spc="300" dirty="0">
                <a:solidFill>
                  <a:srgbClr val="D42619"/>
                </a:solidFill>
                <a:latin typeface="方正粗黑宋简体" panose="02000000000000000000" pitchFamily="2" charset="-122"/>
                <a:ea typeface="方正粗黑宋简体" panose="02000000000000000000" pitchFamily="2" charset="-122"/>
                <a:cs typeface="+mn-ea"/>
                <a:sym typeface="+mn-lt"/>
              </a:rPr>
              <a:t>真诚的期待</a:t>
            </a:r>
            <a:endParaRPr lang="en-US" altLang="zh-CN" sz="4800" spc="300" dirty="0">
              <a:solidFill>
                <a:srgbClr val="D42619"/>
              </a:solidFill>
              <a:latin typeface="方正粗黑宋简体" panose="02000000000000000000" pitchFamily="2" charset="-122"/>
              <a:ea typeface="方正粗黑宋简体" panose="02000000000000000000" pitchFamily="2" charset="-122"/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zh-CN" altLang="en-US" sz="9600" spc="300" dirty="0">
                <a:solidFill>
                  <a:srgbClr val="D42619"/>
                </a:solidFill>
                <a:latin typeface="方正粗黑宋简体" panose="02000000000000000000" pitchFamily="2" charset="-122"/>
                <a:ea typeface="方正粗黑宋简体" panose="02000000000000000000" pitchFamily="2" charset="-122"/>
                <a:cs typeface="+mn-ea"/>
                <a:sym typeface="+mn-lt"/>
              </a:rPr>
              <a:t>您的到来</a:t>
            </a:r>
            <a:endParaRPr lang="zh-CN" altLang="en-US" sz="9600" spc="300" dirty="0">
              <a:solidFill>
                <a:srgbClr val="D42619"/>
              </a:solidFill>
              <a:latin typeface="方正粗黑宋简体" panose="02000000000000000000" pitchFamily="2" charset="-122"/>
              <a:ea typeface="方正粗黑宋简体" panose="02000000000000000000" pitchFamily="2" charset="-122"/>
              <a:cs typeface="+mn-ea"/>
              <a:sym typeface="+mn-lt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2833" y="2946852"/>
            <a:ext cx="6871743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423"/>
    </mc:Choice>
    <mc:Fallback>
      <p:transition spd="slow" advTm="442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4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" dur="1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0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大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65960" y="1104900"/>
            <a:ext cx="8156575" cy="4268470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ISPRING_PRESENTATION_TITLE" val="PowerPoint 演示文稿"/>
  <p:tag name="KSO_WPP_MARK_KEY" val="ae866f2e-59a5-4958-9e48-a031260e6e58"/>
  <p:tag name="COMMONDATA" val="eyJoZGlkIjoiYWZlNGNiNjAyNjBkNWIwYTMyZDk3N2Y1MDZlYjJlYzIifQ==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wiyn5rxe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455</Words>
  <Application>WPS 演示</Application>
  <PresentationFormat>自定义</PresentationFormat>
  <Paragraphs>40</Paragraphs>
  <Slides>7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7</vt:i4>
      </vt:variant>
    </vt:vector>
  </HeadingPairs>
  <TitlesOfParts>
    <vt:vector size="20" baseType="lpstr">
      <vt:lpstr>Arial</vt:lpstr>
      <vt:lpstr>宋体</vt:lpstr>
      <vt:lpstr>Wingdings</vt:lpstr>
      <vt:lpstr>方正细谭黑简体</vt:lpstr>
      <vt:lpstr>黑体</vt:lpstr>
      <vt:lpstr>方正粗黑宋简体</vt:lpstr>
      <vt:lpstr>微软雅黑</vt:lpstr>
      <vt:lpstr>Arial</vt:lpstr>
      <vt:lpstr>Calibri</vt:lpstr>
      <vt:lpstr>等线</vt:lpstr>
      <vt:lpstr>Arial Unicode MS</vt:lpstr>
      <vt:lpstr>第一PPT，www.1ppt.com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邀请函</dc:title>
  <dc:creator>第一PPT</dc:creator>
  <cp:keywords>www.1ppt.com</cp:keywords>
  <dc:description>www.1ppt.com</dc:description>
  <dc:subject>PPT</dc:subject>
  <cp:category>PPT</cp:category>
  <cp:lastModifiedBy>吴为</cp:lastModifiedBy>
  <cp:revision>22</cp:revision>
  <dcterms:created xsi:type="dcterms:W3CDTF">2018-10-27T07:07:00Z</dcterms:created>
  <dcterms:modified xsi:type="dcterms:W3CDTF">2022-11-25T07:55:40Z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202DBD3B157A4038B6211A5314726194</vt:lpwstr>
  </property>
  <property fmtid="{D5CDD505-2E9C-101B-9397-08002B2CF9AE}" pid="3" name="KSOProductBuildVer">
    <vt:lpwstr>2052-11.1.0.12763</vt:lpwstr>
  </property>
</Properties>
</file>