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50" d="100"/>
          <a:sy n="50" d="100"/>
        </p:scale>
        <p:origin x="-624" y="-105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1"/>
          <p:cNvPicPr>
            <a:picLocks noChangeAspect="1"/>
          </p:cNvPicPr>
          <p:nvPr/>
        </p:nvPicPr>
        <p:blipFill>
          <a:blip r:embed="rId2">
            <a:extLst>
              <a:ext uri="{28A0092B-C50C-407E-A947-70E740481C1C}">
                <a14:useLocalDpi xmlns:a14="http://schemas.microsoft.com/office/drawing/2010/main" val="0"/>
              </a:ext>
            </a:extLst>
          </a:blip>
          <a:srcRect t="15817" b="15817"/>
          <a:stretch>
            <a:fillRect/>
          </a:stretch>
        </p:blipFill>
        <p:spPr>
          <a:xfrm>
            <a:off x="706947" y="1671960"/>
            <a:ext cx="4138613" cy="2716213"/>
          </a:xfrm>
          <a:prstGeom prst="roundRect">
            <a:avLst>
              <a:gd name="adj" fmla="val 2892"/>
            </a:avLst>
          </a:prstGeom>
          <a:solidFill>
            <a:srgbClr val="AAB2BD">
              <a:lumMod val="50000"/>
            </a:srgbClr>
          </a:solidFill>
        </p:spPr>
      </p:pic>
      <p:sp>
        <p:nvSpPr>
          <p:cNvPr id="27" name="TextBox 26"/>
          <p:cNvSpPr txBox="1"/>
          <p:nvPr/>
        </p:nvSpPr>
        <p:spPr>
          <a:xfrm>
            <a:off x="5778694" y="1672033"/>
            <a:ext cx="1148071" cy="261610"/>
          </a:xfrm>
          <a:prstGeom prst="rect">
            <a:avLst/>
          </a:prstGeom>
          <a:solidFill>
            <a:srgbClr val="D70444"/>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28" name="TextBox 27"/>
          <p:cNvSpPr txBox="1"/>
          <p:nvPr/>
        </p:nvSpPr>
        <p:spPr>
          <a:xfrm>
            <a:off x="5669750" y="2073578"/>
            <a:ext cx="2714205" cy="1077218"/>
          </a:xfrm>
          <a:prstGeom prst="rect">
            <a:avLst/>
          </a:prstGeom>
          <a:noFill/>
        </p:spPr>
        <p:txBody>
          <a:bodyPr wrap="none" rtlCol="0">
            <a:spAutoFit/>
          </a:bodyPr>
          <a:lstStyle/>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输入信息数据</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幻灯片</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p:txBody>
      </p:sp>
      <p:sp>
        <p:nvSpPr>
          <p:cNvPr id="29" name="Rectangle 13"/>
          <p:cNvSpPr/>
          <p:nvPr/>
        </p:nvSpPr>
        <p:spPr>
          <a:xfrm>
            <a:off x="5706924" y="3446973"/>
            <a:ext cx="5139070" cy="954685"/>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是我的我也像超出了平常的自己到了另一世界里我爱热闹也爱冷静爱群居也爱独处像今晚上一个人在这苍茫的月下什么都可以想什么都可以不想便觉是个自由的人白天里一定要做的事一定要说的话现在都可不理这是独处的妙处我且受用这无边的荷香月色好了。</a:t>
            </a:r>
            <a:endParaRPr lang="en-US" altLang="zh-CN"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0" name="Freeform 12"/>
          <p:cNvSpPr/>
          <p:nvPr/>
        </p:nvSpPr>
        <p:spPr>
          <a:xfrm>
            <a:off x="706947" y="1656085"/>
            <a:ext cx="4138723" cy="466134"/>
          </a:xfrm>
          <a:custGeom>
            <a:avLst/>
            <a:gdLst>
              <a:gd name="connsiteX0" fmla="*/ 87078 w 4138723"/>
              <a:gd name="connsiteY0" fmla="*/ 0 h 466134"/>
              <a:gd name="connsiteX1" fmla="*/ 4051645 w 4138723"/>
              <a:gd name="connsiteY1" fmla="*/ 0 h 466134"/>
              <a:gd name="connsiteX2" fmla="*/ 4138723 w 4138723"/>
              <a:gd name="connsiteY2" fmla="*/ 87078 h 466134"/>
              <a:gd name="connsiteX3" fmla="*/ 4138723 w 4138723"/>
              <a:gd name="connsiteY3" fmla="*/ 234725 h 466134"/>
              <a:gd name="connsiteX4" fmla="*/ 4138723 w 4138723"/>
              <a:gd name="connsiteY4" fmla="*/ 379056 h 466134"/>
              <a:gd name="connsiteX5" fmla="*/ 4138723 w 4138723"/>
              <a:gd name="connsiteY5" fmla="*/ 466134 h 466134"/>
              <a:gd name="connsiteX6" fmla="*/ 4051645 w 4138723"/>
              <a:gd name="connsiteY6" fmla="*/ 466134 h 466134"/>
              <a:gd name="connsiteX7" fmla="*/ 87078 w 4138723"/>
              <a:gd name="connsiteY7" fmla="*/ 466134 h 466134"/>
              <a:gd name="connsiteX8" fmla="*/ 0 w 4138723"/>
              <a:gd name="connsiteY8" fmla="*/ 466134 h 466134"/>
              <a:gd name="connsiteX9" fmla="*/ 0 w 4138723"/>
              <a:gd name="connsiteY9" fmla="*/ 379056 h 466134"/>
              <a:gd name="connsiteX10" fmla="*/ 0 w 4138723"/>
              <a:gd name="connsiteY10" fmla="*/ 234725 h 466134"/>
              <a:gd name="connsiteX11" fmla="*/ 0 w 4138723"/>
              <a:gd name="connsiteY11" fmla="*/ 87078 h 466134"/>
              <a:gd name="connsiteX12" fmla="*/ 87078 w 4138723"/>
              <a:gd name="connsiteY12" fmla="*/ 0 h 46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38723" h="466134">
                <a:moveTo>
                  <a:pt x="87078" y="0"/>
                </a:moveTo>
                <a:lnTo>
                  <a:pt x="4051645" y="0"/>
                </a:lnTo>
                <a:cubicBezTo>
                  <a:pt x="4099737" y="0"/>
                  <a:pt x="4138723" y="38986"/>
                  <a:pt x="4138723" y="87078"/>
                </a:cubicBezTo>
                <a:lnTo>
                  <a:pt x="4138723" y="234725"/>
                </a:lnTo>
                <a:lnTo>
                  <a:pt x="4138723" y="379056"/>
                </a:lnTo>
                <a:lnTo>
                  <a:pt x="4138723" y="466134"/>
                </a:lnTo>
                <a:lnTo>
                  <a:pt x="4051645" y="466134"/>
                </a:lnTo>
                <a:lnTo>
                  <a:pt x="87078" y="466134"/>
                </a:lnTo>
                <a:lnTo>
                  <a:pt x="0" y="466134"/>
                </a:lnTo>
                <a:lnTo>
                  <a:pt x="0" y="379056"/>
                </a:lnTo>
                <a:lnTo>
                  <a:pt x="0" y="234725"/>
                </a:lnTo>
                <a:lnTo>
                  <a:pt x="0" y="87078"/>
                </a:lnTo>
                <a:cubicBezTo>
                  <a:pt x="0" y="38986"/>
                  <a:pt x="38986" y="0"/>
                  <a:pt x="87078" y="0"/>
                </a:cubicBezTo>
                <a:close/>
              </a:path>
            </a:pathLst>
          </a:custGeom>
          <a:solidFill>
            <a:srgbClr val="D704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F4F5FC"/>
                </a:solidFill>
                <a:effectLst/>
                <a:uLnTx/>
                <a:uFillTx/>
                <a:latin typeface="+mj-ea"/>
                <a:ea typeface="思源黑体 CN Regular"/>
                <a:cs typeface="+mn-cs"/>
              </a:rPr>
              <a:t>点击输入文本</a:t>
            </a:r>
            <a:endParaRPr kumimoji="0" lang="en-US" sz="1100" b="0" i="0" u="none" strike="noStrike" kern="0" cap="none" spc="0" normalizeH="0" baseline="0" noProof="0" dirty="0" smtClean="0">
              <a:ln>
                <a:noFill/>
              </a:ln>
              <a:solidFill>
                <a:srgbClr val="F4F5FC"/>
              </a:solidFill>
              <a:effectLst/>
              <a:uLnTx/>
              <a:uFillTx/>
              <a:latin typeface="+mj-ea"/>
              <a:ea typeface="思源黑体 CN Regular"/>
              <a:cs typeface="+mn-cs"/>
            </a:endParaRPr>
          </a:p>
        </p:txBody>
      </p:sp>
      <p:sp>
        <p:nvSpPr>
          <p:cNvPr id="31" name="Rectangle 26"/>
          <p:cNvSpPr/>
          <p:nvPr/>
        </p:nvSpPr>
        <p:spPr>
          <a:xfrm>
            <a:off x="5774247" y="5319001"/>
            <a:ext cx="5067300" cy="138224"/>
          </a:xfrm>
          <a:prstGeom prst="rect">
            <a:avLst/>
          </a:prstGeom>
          <a:solidFill>
            <a:srgbClr val="AAB2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2" name="Rectangle 27"/>
          <p:cNvSpPr/>
          <p:nvPr/>
        </p:nvSpPr>
        <p:spPr>
          <a:xfrm>
            <a:off x="5774247" y="5319001"/>
            <a:ext cx="3749040" cy="138224"/>
          </a:xfrm>
          <a:prstGeom prst="rect">
            <a:avLst/>
          </a:prstGeom>
          <a:solidFill>
            <a:srgbClr val="D704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3" name="TextBox 32"/>
          <p:cNvSpPr txBox="1"/>
          <p:nvPr/>
        </p:nvSpPr>
        <p:spPr>
          <a:xfrm>
            <a:off x="5667827" y="5025492"/>
            <a:ext cx="1107996" cy="276999"/>
          </a:xfrm>
          <a:prstGeom prst="rect">
            <a:avLst/>
          </a:prstGeom>
          <a:noFill/>
        </p:spPr>
        <p:txBody>
          <a:bodyPr wrap="none" rtlCol="0">
            <a:spAutoFit/>
          </a:bodyPr>
          <a:lstStyle/>
          <a:p>
            <a:pPr fontAlgn="auto">
              <a:spcBef>
                <a:spcPts val="0"/>
              </a:spcBef>
              <a:spcAft>
                <a:spcPts val="0"/>
              </a:spcAft>
            </a:pPr>
            <a:r>
              <a:rPr lang="zh-CN" altLang="en-US" sz="12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sz="12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4" name="TextBox 33"/>
          <p:cNvSpPr txBox="1"/>
          <p:nvPr/>
        </p:nvSpPr>
        <p:spPr>
          <a:xfrm>
            <a:off x="9703716" y="4949669"/>
            <a:ext cx="1244251" cy="369332"/>
          </a:xfrm>
          <a:prstGeom prst="rect">
            <a:avLst/>
          </a:prstGeom>
          <a:noFill/>
        </p:spPr>
        <p:txBody>
          <a:bodyPr wrap="none" rtlCol="0">
            <a:spAutoFit/>
          </a:bodyPr>
          <a:lstStyle/>
          <a:p>
            <a:pPr algn="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85% </a:t>
            </a:r>
            <a:r>
              <a:rPr lang="en-US" sz="1100" dirty="0">
                <a:solidFill>
                  <a:srgbClr val="AAB2BD">
                    <a:lumMod val="50000"/>
                  </a:srgbClr>
                </a:solidFill>
                <a:latin typeface="思源黑体 CN Light" panose="020B0300000000000000" pitchFamily="34" charset="-122"/>
                <a:ea typeface="思源黑体 CN Light" panose="020B0300000000000000" pitchFamily="34" charset="-122"/>
              </a:rPr>
              <a:t>| 950,250</a:t>
            </a:r>
          </a:p>
        </p:txBody>
      </p:sp>
      <p:sp>
        <p:nvSpPr>
          <p:cNvPr id="35" name="Rectangle 32"/>
          <p:cNvSpPr/>
          <p:nvPr/>
        </p:nvSpPr>
        <p:spPr>
          <a:xfrm>
            <a:off x="5774247" y="6623261"/>
            <a:ext cx="5067300" cy="138224"/>
          </a:xfrm>
          <a:prstGeom prst="rect">
            <a:avLst/>
          </a:prstGeom>
          <a:solidFill>
            <a:srgbClr val="AAB2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6" name="Rectangle 33"/>
          <p:cNvSpPr/>
          <p:nvPr/>
        </p:nvSpPr>
        <p:spPr>
          <a:xfrm>
            <a:off x="5774247" y="6623261"/>
            <a:ext cx="3749040" cy="138224"/>
          </a:xfrm>
          <a:prstGeom prst="rect">
            <a:avLst/>
          </a:prstGeom>
          <a:solidFill>
            <a:srgbClr val="00A19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7" name="TextBox 36"/>
          <p:cNvSpPr txBox="1"/>
          <p:nvPr/>
        </p:nvSpPr>
        <p:spPr>
          <a:xfrm>
            <a:off x="5667827" y="6329752"/>
            <a:ext cx="1107996" cy="276999"/>
          </a:xfrm>
          <a:prstGeom prst="rect">
            <a:avLst/>
          </a:prstGeom>
          <a:noFill/>
        </p:spPr>
        <p:txBody>
          <a:bodyPr wrap="none" rtlCol="0">
            <a:spAutoFit/>
          </a:bodyPr>
          <a:lstStyle/>
          <a:p>
            <a:pPr fontAlgn="auto">
              <a:spcBef>
                <a:spcPts val="0"/>
              </a:spcBef>
              <a:spcAft>
                <a:spcPts val="0"/>
              </a:spcAft>
            </a:pPr>
            <a:r>
              <a:rPr lang="zh-CN" altLang="en-US" sz="12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altLang="zh-CN" sz="12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8" name="TextBox 37"/>
          <p:cNvSpPr txBox="1"/>
          <p:nvPr/>
        </p:nvSpPr>
        <p:spPr>
          <a:xfrm>
            <a:off x="9344643" y="6253929"/>
            <a:ext cx="1603324" cy="369332"/>
          </a:xfrm>
          <a:prstGeom prst="rect">
            <a:avLst/>
          </a:prstGeom>
          <a:noFill/>
        </p:spPr>
        <p:txBody>
          <a:bodyPr wrap="none" rtlCol="0">
            <a:spAutoFit/>
          </a:bodyPr>
          <a:lstStyle/>
          <a:p>
            <a:pPr algn="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90% </a:t>
            </a:r>
            <a:r>
              <a:rPr lang="en-US" sz="1100" dirty="0">
                <a:solidFill>
                  <a:srgbClr val="AAB2BD">
                    <a:lumMod val="50000"/>
                  </a:srgbClr>
                </a:solidFill>
                <a:latin typeface="思源黑体 CN Light" panose="020B0300000000000000" pitchFamily="34" charset="-122"/>
                <a:ea typeface="思源黑体 CN Light" panose="020B0300000000000000" pitchFamily="34" charset="-122"/>
              </a:rPr>
              <a:t>| </a:t>
            </a: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市场营销技能</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9" name="Rectangle 37"/>
          <p:cNvSpPr/>
          <p:nvPr/>
        </p:nvSpPr>
        <p:spPr>
          <a:xfrm>
            <a:off x="5774247" y="5971131"/>
            <a:ext cx="5067300" cy="138224"/>
          </a:xfrm>
          <a:prstGeom prst="rect">
            <a:avLst/>
          </a:prstGeom>
          <a:solidFill>
            <a:srgbClr val="AAB2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0" name="Rectangle 38"/>
          <p:cNvSpPr/>
          <p:nvPr/>
        </p:nvSpPr>
        <p:spPr>
          <a:xfrm>
            <a:off x="5774247" y="5971131"/>
            <a:ext cx="1828800" cy="138224"/>
          </a:xfrm>
          <a:prstGeom prst="rect">
            <a:avLst/>
          </a:prstGeom>
          <a:solidFill>
            <a:srgbClr val="99B43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1" name="TextBox 40"/>
          <p:cNvSpPr txBox="1"/>
          <p:nvPr/>
        </p:nvSpPr>
        <p:spPr>
          <a:xfrm>
            <a:off x="5667827" y="5677622"/>
            <a:ext cx="1107996" cy="276999"/>
          </a:xfrm>
          <a:prstGeom prst="rect">
            <a:avLst/>
          </a:prstGeom>
          <a:noFill/>
        </p:spPr>
        <p:txBody>
          <a:bodyPr wrap="none" rtlCol="0">
            <a:spAutoFit/>
          </a:bodyPr>
          <a:lstStyle/>
          <a:p>
            <a:pPr fontAlgn="auto">
              <a:spcBef>
                <a:spcPts val="0"/>
              </a:spcBef>
              <a:spcAft>
                <a:spcPts val="0"/>
              </a:spcAft>
            </a:pPr>
            <a:r>
              <a:rPr lang="zh-CN" altLang="en-US" sz="12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altLang="zh-CN" sz="12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2" name="TextBox 41"/>
          <p:cNvSpPr txBox="1"/>
          <p:nvPr/>
        </p:nvSpPr>
        <p:spPr>
          <a:xfrm>
            <a:off x="9626771" y="5601799"/>
            <a:ext cx="1321196" cy="369332"/>
          </a:xfrm>
          <a:prstGeom prst="rect">
            <a:avLst/>
          </a:prstGeom>
          <a:noFill/>
        </p:spPr>
        <p:txBody>
          <a:bodyPr wrap="none" rtlCol="0">
            <a:spAutoFit/>
          </a:bodyPr>
          <a:lstStyle/>
          <a:p>
            <a:pPr algn="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40% </a:t>
            </a:r>
            <a:r>
              <a:rPr lang="en-US" sz="1100" dirty="0">
                <a:solidFill>
                  <a:srgbClr val="AAB2BD">
                    <a:lumMod val="50000"/>
                  </a:srgbClr>
                </a:solidFill>
                <a:latin typeface="思源黑体 CN Light" panose="020B0300000000000000" pitchFamily="34" charset="-122"/>
                <a:ea typeface="思源黑体 CN Light" panose="020B0300000000000000" pitchFamily="34" charset="-122"/>
              </a:rPr>
              <a:t>| </a:t>
            </a: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输入文本</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43" name="Straight Connector 42"/>
          <p:cNvCxnSpPr/>
          <p:nvPr/>
        </p:nvCxnSpPr>
        <p:spPr>
          <a:xfrm>
            <a:off x="713326" y="6472816"/>
            <a:ext cx="2635988" cy="0"/>
          </a:xfrm>
          <a:prstGeom prst="line">
            <a:avLst/>
          </a:prstGeom>
          <a:noFill/>
          <a:ln w="3175" cap="flat" cmpd="sng" algn="ctr">
            <a:solidFill>
              <a:srgbClr val="AAB2BD">
                <a:lumMod val="50000"/>
              </a:srgbClr>
            </a:solidFill>
            <a:prstDash val="dash"/>
            <a:miter lim="800000"/>
          </a:ln>
          <a:effectLst/>
        </p:spPr>
      </p:cxnSp>
      <p:sp>
        <p:nvSpPr>
          <p:cNvPr id="44" name="TextBox 43"/>
          <p:cNvSpPr txBox="1"/>
          <p:nvPr/>
        </p:nvSpPr>
        <p:spPr>
          <a:xfrm>
            <a:off x="648469" y="6108473"/>
            <a:ext cx="827471" cy="261610"/>
          </a:xfrm>
          <a:prstGeom prst="rect">
            <a:avLst/>
          </a:prstGeom>
          <a:noFill/>
        </p:spPr>
        <p:txBody>
          <a:bodyPr wrap="none" rtlCol="0">
            <a:spAutoFit/>
          </a:bodyPr>
          <a:lstStyle/>
          <a:p>
            <a:pPr fontAlgn="auto">
              <a:spcBef>
                <a:spcPts val="0"/>
              </a:spcBef>
              <a:spcAft>
                <a:spcPts val="0"/>
              </a:spcAft>
            </a:pPr>
            <a:r>
              <a:rPr lang="en-US" sz="1100" dirty="0">
                <a:solidFill>
                  <a:srgbClr val="AAB2BD">
                    <a:lumMod val="50000"/>
                  </a:srgbClr>
                </a:solidFill>
                <a:latin typeface="思源黑体 CN Light" panose="020B0300000000000000" pitchFamily="34" charset="-122"/>
                <a:ea typeface="思源黑体 CN Light" panose="020B0300000000000000" pitchFamily="34" charset="-122"/>
              </a:rPr>
              <a:t>This Week</a:t>
            </a:r>
          </a:p>
        </p:txBody>
      </p:sp>
      <p:sp>
        <p:nvSpPr>
          <p:cNvPr id="45" name="TextBox 44"/>
          <p:cNvSpPr txBox="1"/>
          <p:nvPr/>
        </p:nvSpPr>
        <p:spPr>
          <a:xfrm>
            <a:off x="648596" y="6575548"/>
            <a:ext cx="623889" cy="261610"/>
          </a:xfrm>
          <a:prstGeom prst="rect">
            <a:avLst/>
          </a:prstGeom>
          <a:noFill/>
        </p:spPr>
        <p:txBody>
          <a:bodyPr wrap="none" rtlCol="0">
            <a:spAutoFit/>
          </a:bodyPr>
          <a:lstStyle/>
          <a:p>
            <a:pPr fontAlgn="auto">
              <a:spcBef>
                <a:spcPts val="0"/>
              </a:spcBef>
              <a:spcAft>
                <a:spcPts val="0"/>
              </a:spcAft>
            </a:pPr>
            <a:r>
              <a:rPr lang="en-US" sz="1100" dirty="0">
                <a:solidFill>
                  <a:srgbClr val="AAB2BD">
                    <a:lumMod val="50000"/>
                  </a:srgbClr>
                </a:solidFill>
                <a:latin typeface="思源黑体 CN Light" panose="020B0300000000000000" pitchFamily="34" charset="-122"/>
                <a:ea typeface="思源黑体 CN Light" panose="020B0300000000000000" pitchFamily="34" charset="-122"/>
              </a:rPr>
              <a:t>This </a:t>
            </a: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年</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6" name="TextBox 45"/>
          <p:cNvSpPr txBox="1"/>
          <p:nvPr/>
        </p:nvSpPr>
        <p:spPr>
          <a:xfrm>
            <a:off x="2693894" y="6108473"/>
            <a:ext cx="923651" cy="261610"/>
          </a:xfrm>
          <a:prstGeom prst="rect">
            <a:avLst/>
          </a:prstGeom>
          <a:noFill/>
        </p:spPr>
        <p:txBody>
          <a:bodyPr wrap="none" rtlCol="0">
            <a:spAutoFit/>
          </a:bodyPr>
          <a:lstStyle/>
          <a:p>
            <a:pPr fontAlgn="auto">
              <a:spcBef>
                <a:spcPts val="0"/>
              </a:spcBef>
              <a:spcAft>
                <a:spcPts val="0"/>
              </a:spcAft>
            </a:pPr>
            <a:r>
              <a:rPr lang="en-US" sz="1100" dirty="0">
                <a:solidFill>
                  <a:srgbClr val="AAB2BD">
                    <a:lumMod val="50000"/>
                  </a:srgbClr>
                </a:solidFill>
                <a:latin typeface="思源黑体 CN Light" panose="020B0300000000000000" pitchFamily="34" charset="-122"/>
                <a:ea typeface="思源黑体 CN Light" panose="020B0300000000000000" pitchFamily="34" charset="-122"/>
              </a:rPr>
              <a:t>￥1,350,250</a:t>
            </a:r>
          </a:p>
        </p:txBody>
      </p:sp>
      <p:sp>
        <p:nvSpPr>
          <p:cNvPr id="47" name="TextBox 46"/>
          <p:cNvSpPr txBox="1"/>
          <p:nvPr/>
        </p:nvSpPr>
        <p:spPr>
          <a:xfrm>
            <a:off x="2693894" y="6575548"/>
            <a:ext cx="923651" cy="261610"/>
          </a:xfrm>
          <a:prstGeom prst="rect">
            <a:avLst/>
          </a:prstGeom>
          <a:noFill/>
        </p:spPr>
        <p:txBody>
          <a:bodyPr wrap="none" rtlCol="0">
            <a:spAutoFit/>
          </a:bodyPr>
          <a:lstStyle/>
          <a:p>
            <a:pPr fontAlgn="auto">
              <a:spcBef>
                <a:spcPts val="0"/>
              </a:spcBef>
              <a:spcAft>
                <a:spcPts val="0"/>
              </a:spcAft>
            </a:pPr>
            <a:r>
              <a:rPr lang="en-US" sz="1100" dirty="0">
                <a:solidFill>
                  <a:srgbClr val="AAB2BD">
                    <a:lumMod val="50000"/>
                  </a:srgbClr>
                </a:solidFill>
                <a:latin typeface="思源黑体 CN Light" panose="020B0300000000000000" pitchFamily="34" charset="-122"/>
                <a:ea typeface="思源黑体 CN Light" panose="020B0300000000000000" pitchFamily="34" charset="-122"/>
              </a:rPr>
              <a:t>￥1,350,250</a:t>
            </a:r>
          </a:p>
        </p:txBody>
      </p:sp>
      <p:sp>
        <p:nvSpPr>
          <p:cNvPr id="48" name="Rectangle 48"/>
          <p:cNvSpPr/>
          <p:nvPr/>
        </p:nvSpPr>
        <p:spPr>
          <a:xfrm>
            <a:off x="1106304" y="5025492"/>
            <a:ext cx="2243010" cy="892552"/>
          </a:xfrm>
          <a:prstGeom prst="rect">
            <a:avLst/>
          </a:prstGeom>
        </p:spPr>
        <p:txBody>
          <a:bodyPr wrap="square">
            <a:spAutoFit/>
          </a:bodyPr>
          <a:lstStyle/>
          <a:p>
            <a:pPr fontAlgn="auto">
              <a:lnSpc>
                <a:spcPct val="130000"/>
              </a:lnSpc>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￥185,258,145</a:t>
            </a:r>
            <a:endParaRPr lang="en-US"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9" name="Freeform 132"/>
          <p:cNvSpPr>
            <a:spLocks noEditPoints="1"/>
          </p:cNvSpPr>
          <p:nvPr/>
        </p:nvSpPr>
        <p:spPr bwMode="auto">
          <a:xfrm>
            <a:off x="716984" y="5154667"/>
            <a:ext cx="245104" cy="207071"/>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rgbClr val="D70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452</Words>
  <Application>Microsoft Office PowerPoint</Application>
  <PresentationFormat>自定义</PresentationFormat>
  <Paragraphs>34</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2019-09-07T14:14:33Z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