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66" d="100"/>
          <a:sy n="66" d="100"/>
        </p:scale>
        <p:origin x="-24" y="-588"/>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solidFill>
              <a:schemeClr val="accent6"/>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3B89-46CE-ACE0-0240CE912D71}"/>
              </c:ext>
            </c:extLst>
          </c:dPt>
          <c:dPt>
            <c:idx val="1"/>
            <c:bubble3D val="0"/>
            <c:spPr>
              <a:solidFill>
                <a:schemeClr val="accent6">
                  <a:lumMod val="50000"/>
                </a:schemeClr>
              </a:solidFill>
              <a:ln w="19050">
                <a:noFill/>
              </a:ln>
              <a:effectLst/>
            </c:spPr>
            <c:extLst xmlns:c16r2="http://schemas.microsoft.com/office/drawing/2015/06/chart">
              <c:ext xmlns:c16="http://schemas.microsoft.com/office/drawing/2014/chart" uri="{C3380CC4-5D6E-409C-BE32-E72D297353CC}">
                <c16:uniqueId val="{00000003-3B89-46CE-ACE0-0240CE912D71}"/>
              </c:ext>
            </c:extLst>
          </c:dPt>
          <c:dPt>
            <c:idx val="2"/>
            <c:bubble3D val="0"/>
            <c:spPr>
              <a:solidFill>
                <a:schemeClr val="accent6">
                  <a:lumMod val="75000"/>
                </a:schemeClr>
              </a:solidFill>
              <a:ln w="19050">
                <a:noFill/>
              </a:ln>
              <a:effectLst/>
            </c:spPr>
            <c:extLst xmlns:c16r2="http://schemas.microsoft.com/office/drawing/2015/06/chart">
              <c:ext xmlns:c16="http://schemas.microsoft.com/office/drawing/2014/chart" uri="{C3380CC4-5D6E-409C-BE32-E72D297353CC}">
                <c16:uniqueId val="{00000005-3B89-46CE-ACE0-0240CE912D71}"/>
              </c:ext>
            </c:extLst>
          </c:dPt>
          <c:cat>
            <c:strRef>
              <c:f>Sheet1!$A$2:$A$4</c:f>
              <c:strCache>
                <c:ptCount val="2"/>
                <c:pt idx="0">
                  <c:v>1st Qtr</c:v>
                </c:pt>
                <c:pt idx="1">
                  <c:v>2nd Qtr</c:v>
                </c:pt>
              </c:strCache>
            </c:strRef>
          </c:cat>
          <c:val>
            <c:numRef>
              <c:f>Sheet1!$B$2:$B$4</c:f>
              <c:numCache>
                <c:formatCode>0%</c:formatCode>
                <c:ptCount val="3"/>
                <c:pt idx="0">
                  <c:v>0.4</c:v>
                </c:pt>
                <c:pt idx="1">
                  <c:v>0.6</c:v>
                </c:pt>
                <c:pt idx="2">
                  <c:v>0.2</c:v>
                </c:pt>
              </c:numCache>
            </c:numRef>
          </c:val>
          <c:extLst xmlns:c16r2="http://schemas.microsoft.com/office/drawing/2015/06/chart">
            <c:ext xmlns:c16="http://schemas.microsoft.com/office/drawing/2014/chart" uri="{C3380CC4-5D6E-409C-BE32-E72D297353CC}">
              <c16:uniqueId val="{00000006-3B89-46CE-ACE0-0240CE912D71}"/>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7"/>
          <p:cNvGrpSpPr/>
          <p:nvPr/>
        </p:nvGrpSpPr>
        <p:grpSpPr>
          <a:xfrm>
            <a:off x="3800565" y="3199927"/>
            <a:ext cx="3769650" cy="3275852"/>
            <a:chOff x="3891459" y="1940448"/>
            <a:chExt cx="4430349" cy="3850004"/>
          </a:xfrm>
        </p:grpSpPr>
        <p:sp>
          <p:nvSpPr>
            <p:cNvPr id="28" name="Freeform 9"/>
            <p:cNvSpPr>
              <a:spLocks/>
            </p:cNvSpPr>
            <p:nvPr/>
          </p:nvSpPr>
          <p:spPr bwMode="auto">
            <a:xfrm>
              <a:off x="3891459" y="3357371"/>
              <a:ext cx="4428160" cy="2433081"/>
            </a:xfrm>
            <a:custGeom>
              <a:avLst/>
              <a:gdLst>
                <a:gd name="T0" fmla="*/ 559 w 2022"/>
                <a:gd name="T1" fmla="*/ 783 h 1111"/>
                <a:gd name="T2" fmla="*/ 1009 w 2022"/>
                <a:gd name="T3" fmla="*/ 0 h 1111"/>
                <a:gd name="T4" fmla="*/ 0 w 2022"/>
                <a:gd name="T5" fmla="*/ 1111 h 1111"/>
                <a:gd name="T6" fmla="*/ 2022 w 2022"/>
                <a:gd name="T7" fmla="*/ 1111 h 1111"/>
                <a:gd name="T8" fmla="*/ 559 w 2022"/>
                <a:gd name="T9" fmla="*/ 783 h 1111"/>
              </a:gdLst>
              <a:ahLst/>
              <a:cxnLst>
                <a:cxn ang="0">
                  <a:pos x="T0" y="T1"/>
                </a:cxn>
                <a:cxn ang="0">
                  <a:pos x="T2" y="T3"/>
                </a:cxn>
                <a:cxn ang="0">
                  <a:pos x="T4" y="T5"/>
                </a:cxn>
                <a:cxn ang="0">
                  <a:pos x="T6" y="T7"/>
                </a:cxn>
                <a:cxn ang="0">
                  <a:pos x="T8" y="T9"/>
                </a:cxn>
              </a:cxnLst>
              <a:rect l="0" t="0" r="r" b="b"/>
              <a:pathLst>
                <a:path w="2022" h="1111">
                  <a:moveTo>
                    <a:pt x="559" y="783"/>
                  </a:moveTo>
                  <a:lnTo>
                    <a:pt x="1009" y="0"/>
                  </a:lnTo>
                  <a:lnTo>
                    <a:pt x="0" y="1111"/>
                  </a:lnTo>
                  <a:lnTo>
                    <a:pt x="2022" y="1111"/>
                  </a:lnTo>
                  <a:lnTo>
                    <a:pt x="559" y="783"/>
                  </a:lnTo>
                  <a:close/>
                </a:path>
              </a:pathLst>
            </a:custGeom>
            <a:solidFill>
              <a:srgbClr val="AAB2BD">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29" name="Freeform 8"/>
            <p:cNvSpPr>
              <a:spLocks/>
            </p:cNvSpPr>
            <p:nvPr/>
          </p:nvSpPr>
          <p:spPr bwMode="auto">
            <a:xfrm>
              <a:off x="5115662" y="1940448"/>
              <a:ext cx="3206146" cy="3850004"/>
            </a:xfrm>
            <a:custGeom>
              <a:avLst/>
              <a:gdLst>
                <a:gd name="T0" fmla="*/ 904 w 1464"/>
                <a:gd name="T1" fmla="*/ 1430 h 1758"/>
                <a:gd name="T2" fmla="*/ 0 w 1464"/>
                <a:gd name="T3" fmla="*/ 1430 h 1758"/>
                <a:gd name="T4" fmla="*/ 1464 w 1464"/>
                <a:gd name="T5" fmla="*/ 1758 h 1758"/>
                <a:gd name="T6" fmla="*/ 449 w 1464"/>
                <a:gd name="T7" fmla="*/ 0 h 1758"/>
                <a:gd name="T8" fmla="*/ 904 w 1464"/>
                <a:gd name="T9" fmla="*/ 1430 h 1758"/>
              </a:gdLst>
              <a:ahLst/>
              <a:cxnLst>
                <a:cxn ang="0">
                  <a:pos x="T0" y="T1"/>
                </a:cxn>
                <a:cxn ang="0">
                  <a:pos x="T2" y="T3"/>
                </a:cxn>
                <a:cxn ang="0">
                  <a:pos x="T4" y="T5"/>
                </a:cxn>
                <a:cxn ang="0">
                  <a:pos x="T6" y="T7"/>
                </a:cxn>
                <a:cxn ang="0">
                  <a:pos x="T8" y="T9"/>
                </a:cxn>
              </a:cxnLst>
              <a:rect l="0" t="0" r="r" b="b"/>
              <a:pathLst>
                <a:path w="1464" h="1758">
                  <a:moveTo>
                    <a:pt x="904" y="1430"/>
                  </a:moveTo>
                  <a:lnTo>
                    <a:pt x="0" y="1430"/>
                  </a:lnTo>
                  <a:lnTo>
                    <a:pt x="1464" y="1758"/>
                  </a:lnTo>
                  <a:lnTo>
                    <a:pt x="449" y="0"/>
                  </a:lnTo>
                  <a:lnTo>
                    <a:pt x="904" y="1430"/>
                  </a:lnTo>
                  <a:close/>
                </a:path>
              </a:pathLst>
            </a:custGeom>
            <a:solidFill>
              <a:srgbClr val="F8960D"/>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30" name="Freeform 7"/>
            <p:cNvSpPr>
              <a:spLocks/>
            </p:cNvSpPr>
            <p:nvPr/>
          </p:nvSpPr>
          <p:spPr bwMode="auto">
            <a:xfrm>
              <a:off x="3891459" y="1940448"/>
              <a:ext cx="3203956" cy="3850004"/>
            </a:xfrm>
            <a:custGeom>
              <a:avLst/>
              <a:gdLst>
                <a:gd name="T0" fmla="*/ 1009 w 1463"/>
                <a:gd name="T1" fmla="*/ 647 h 1758"/>
                <a:gd name="T2" fmla="*/ 1463 w 1463"/>
                <a:gd name="T3" fmla="*/ 1430 h 1758"/>
                <a:gd name="T4" fmla="*/ 1008 w 1463"/>
                <a:gd name="T5" fmla="*/ 0 h 1758"/>
                <a:gd name="T6" fmla="*/ 0 w 1463"/>
                <a:gd name="T7" fmla="*/ 1758 h 1758"/>
                <a:gd name="T8" fmla="*/ 1009 w 1463"/>
                <a:gd name="T9" fmla="*/ 647 h 1758"/>
              </a:gdLst>
              <a:ahLst/>
              <a:cxnLst>
                <a:cxn ang="0">
                  <a:pos x="T0" y="T1"/>
                </a:cxn>
                <a:cxn ang="0">
                  <a:pos x="T2" y="T3"/>
                </a:cxn>
                <a:cxn ang="0">
                  <a:pos x="T4" y="T5"/>
                </a:cxn>
                <a:cxn ang="0">
                  <a:pos x="T6" y="T7"/>
                </a:cxn>
                <a:cxn ang="0">
                  <a:pos x="T8" y="T9"/>
                </a:cxn>
              </a:cxnLst>
              <a:rect l="0" t="0" r="r" b="b"/>
              <a:pathLst>
                <a:path w="1463" h="1758">
                  <a:moveTo>
                    <a:pt x="1009" y="647"/>
                  </a:moveTo>
                  <a:lnTo>
                    <a:pt x="1463" y="1430"/>
                  </a:lnTo>
                  <a:lnTo>
                    <a:pt x="1008" y="0"/>
                  </a:lnTo>
                  <a:lnTo>
                    <a:pt x="0" y="1758"/>
                  </a:lnTo>
                  <a:lnTo>
                    <a:pt x="1009" y="647"/>
                  </a:lnTo>
                  <a:close/>
                </a:path>
              </a:pathLst>
            </a:custGeom>
            <a:solidFill>
              <a:srgbClr val="D7044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rgbClr val="333639"/>
                </a:solidFill>
                <a:effectLst/>
                <a:uLnTx/>
                <a:uFillTx/>
                <a:latin typeface="Arial"/>
                <a:ea typeface="思源黑体 CN Light"/>
              </a:endParaRPr>
            </a:p>
          </p:txBody>
        </p:sp>
      </p:grpSp>
      <p:graphicFrame>
        <p:nvGraphicFramePr>
          <p:cNvPr id="31" name="Chart 41"/>
          <p:cNvGraphicFramePr/>
          <p:nvPr>
            <p:extLst>
              <p:ext uri="{D42A27DB-BD31-4B8C-83A1-F6EECF244321}">
                <p14:modId xmlns:p14="http://schemas.microsoft.com/office/powerpoint/2010/main" val="3481688724"/>
              </p:ext>
            </p:extLst>
          </p:nvPr>
        </p:nvGraphicFramePr>
        <p:xfrm>
          <a:off x="409246" y="3068853"/>
          <a:ext cx="1955240" cy="1800227"/>
        </p:xfrm>
        <a:graphic>
          <a:graphicData uri="http://schemas.openxmlformats.org/drawingml/2006/chart">
            <c:chart xmlns:c="http://schemas.openxmlformats.org/drawingml/2006/chart" xmlns:r="http://schemas.openxmlformats.org/officeDocument/2006/relationships" r:id="rId2"/>
          </a:graphicData>
        </a:graphic>
      </p:graphicFrame>
      <p:sp>
        <p:nvSpPr>
          <p:cNvPr id="32" name="Rectangle 42"/>
          <p:cNvSpPr/>
          <p:nvPr/>
        </p:nvSpPr>
        <p:spPr>
          <a:xfrm>
            <a:off x="2424093" y="3481495"/>
            <a:ext cx="2224912" cy="972574"/>
          </a:xfrm>
          <a:prstGeom prst="rect">
            <a:avLst/>
          </a:prstGeom>
        </p:spPr>
        <p:txBody>
          <a:bodyPr wrap="square">
            <a:spAutoFit/>
          </a:bodyPr>
          <a:lstStyle/>
          <a:p>
            <a:pPr fontAlgn="auto">
              <a:lnSpc>
                <a:spcPct val="130000"/>
              </a:lnSpc>
              <a:spcBef>
                <a:spcPts val="0"/>
              </a:spcBef>
              <a:spcAft>
                <a:spcPts val="0"/>
              </a:spcAft>
            </a:pPr>
            <a:r>
              <a:rPr lang="zh-CN" altLang="en-US" sz="11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sz="11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这几天心里颇不宁静今晚在院子里坐着乘凉忽然想起日日走过的荷塘我爱热闹</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3" name="Oval 43"/>
          <p:cNvSpPr/>
          <p:nvPr/>
        </p:nvSpPr>
        <p:spPr>
          <a:xfrm>
            <a:off x="972197" y="3554297"/>
            <a:ext cx="829339" cy="829339"/>
          </a:xfrm>
          <a:prstGeom prst="ellipse">
            <a:avLst/>
          </a:prstGeom>
          <a:solidFill>
            <a:srgbClr val="D704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FFFFFF"/>
                </a:solidFill>
                <a:effectLst/>
                <a:uLnTx/>
                <a:uFillTx/>
                <a:latin typeface="Simple-Line-Icons" panose="02000503000000000000" pitchFamily="2" charset="2"/>
                <a:ea typeface="思源黑体 CN Light"/>
                <a:cs typeface="+mn-cs"/>
              </a:rPr>
              <a:t></a:t>
            </a:r>
            <a:endParaRPr kumimoji="0" lang="en-US" sz="1800" b="0" i="0" u="none" strike="noStrike" kern="0" cap="none" spc="0" normalizeH="0" baseline="0" noProof="0" smtClean="0">
              <a:ln>
                <a:noFill/>
              </a:ln>
              <a:solidFill>
                <a:srgbClr val="FFFFFF"/>
              </a:solidFill>
              <a:effectLst/>
              <a:uLnTx/>
              <a:uFillTx/>
              <a:latin typeface="Arial"/>
              <a:ea typeface="思源黑体 CN Light"/>
              <a:cs typeface="+mn-cs"/>
            </a:endParaRPr>
          </a:p>
        </p:txBody>
      </p:sp>
      <p:sp>
        <p:nvSpPr>
          <p:cNvPr id="34" name="Rounded Rectangle 44"/>
          <p:cNvSpPr/>
          <p:nvPr/>
        </p:nvSpPr>
        <p:spPr>
          <a:xfrm>
            <a:off x="7086159" y="3214056"/>
            <a:ext cx="376570" cy="1067118"/>
          </a:xfrm>
          <a:prstGeom prst="roundRect">
            <a:avLst>
              <a:gd name="adj" fmla="val 10169"/>
            </a:avLst>
          </a:prstGeom>
          <a:solidFill>
            <a:srgbClr val="AAB2BD">
              <a:lumMod val="50000"/>
            </a:srgbClr>
          </a:solidFill>
          <a:ln w="12700" cap="flat" cmpd="sng" algn="ctr">
            <a:no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80</a:t>
            </a:r>
          </a:p>
        </p:txBody>
      </p:sp>
      <p:sp>
        <p:nvSpPr>
          <p:cNvPr id="35" name="Rounded Rectangle 45"/>
          <p:cNvSpPr/>
          <p:nvPr/>
        </p:nvSpPr>
        <p:spPr>
          <a:xfrm>
            <a:off x="7609517" y="3418534"/>
            <a:ext cx="376570" cy="862640"/>
          </a:xfrm>
          <a:prstGeom prst="roundRect">
            <a:avLst>
              <a:gd name="adj" fmla="val 10169"/>
            </a:avLst>
          </a:prstGeom>
          <a:solidFill>
            <a:srgbClr val="AAB2BD">
              <a:lumMod val="50000"/>
            </a:srgbClr>
          </a:solidFill>
          <a:ln w="12700" cap="flat" cmpd="sng" algn="ctr">
            <a:no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70</a:t>
            </a:r>
          </a:p>
        </p:txBody>
      </p:sp>
      <p:sp>
        <p:nvSpPr>
          <p:cNvPr id="36" name="Rounded Rectangle 46"/>
          <p:cNvSpPr/>
          <p:nvPr/>
        </p:nvSpPr>
        <p:spPr>
          <a:xfrm>
            <a:off x="8132875" y="3648571"/>
            <a:ext cx="376570" cy="632603"/>
          </a:xfrm>
          <a:prstGeom prst="roundRect">
            <a:avLst>
              <a:gd name="adj" fmla="val 10169"/>
            </a:avLst>
          </a:prstGeom>
          <a:solidFill>
            <a:srgbClr val="F8960D"/>
          </a:solidFill>
          <a:ln w="12700" cap="flat" cmpd="sng" algn="ctr">
            <a:no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65</a:t>
            </a:r>
          </a:p>
        </p:txBody>
      </p:sp>
      <p:sp>
        <p:nvSpPr>
          <p:cNvPr id="37" name="Rectangle 47"/>
          <p:cNvSpPr/>
          <p:nvPr/>
        </p:nvSpPr>
        <p:spPr>
          <a:xfrm>
            <a:off x="8668900" y="3540486"/>
            <a:ext cx="2224912" cy="972574"/>
          </a:xfrm>
          <a:prstGeom prst="rect">
            <a:avLst/>
          </a:prstGeom>
        </p:spPr>
        <p:txBody>
          <a:bodyPr wrap="square">
            <a:spAutoFit/>
          </a:bodyPr>
          <a:lstStyle/>
          <a:p>
            <a:pPr fontAlgn="auto">
              <a:lnSpc>
                <a:spcPct val="130000"/>
              </a:lnSpc>
              <a:spcBef>
                <a:spcPts val="0"/>
              </a:spcBef>
              <a:spcAft>
                <a:spcPts val="0"/>
              </a:spcAft>
            </a:pPr>
            <a:r>
              <a:rPr lang="zh-CN" altLang="en-US" sz="11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sz="11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这几天心里颇不宁静今晚在院子里坐着乘凉忽然想起日日走过的荷塘我爱热闹</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8" name="Freeform 353"/>
          <p:cNvSpPr>
            <a:spLocks noEditPoints="1"/>
          </p:cNvSpPr>
          <p:nvPr/>
        </p:nvSpPr>
        <p:spPr bwMode="auto">
          <a:xfrm>
            <a:off x="8882554" y="5155359"/>
            <a:ext cx="328424" cy="455687"/>
          </a:xfrm>
          <a:custGeom>
            <a:avLst/>
            <a:gdLst>
              <a:gd name="T0" fmla="*/ 121 w 121"/>
              <a:gd name="T1" fmla="*/ 97 h 167"/>
              <a:gd name="T2" fmla="*/ 119 w 121"/>
              <a:gd name="T3" fmla="*/ 103 h 167"/>
              <a:gd name="T4" fmla="*/ 112 w 121"/>
              <a:gd name="T5" fmla="*/ 106 h 167"/>
              <a:gd name="T6" fmla="*/ 105 w 121"/>
              <a:gd name="T7" fmla="*/ 102 h 167"/>
              <a:gd name="T8" fmla="*/ 83 w 121"/>
              <a:gd name="T9" fmla="*/ 70 h 167"/>
              <a:gd name="T10" fmla="*/ 79 w 121"/>
              <a:gd name="T11" fmla="*/ 70 h 167"/>
              <a:gd name="T12" fmla="*/ 79 w 121"/>
              <a:gd name="T13" fmla="*/ 82 h 167"/>
              <a:gd name="T14" fmla="*/ 102 w 121"/>
              <a:gd name="T15" fmla="*/ 121 h 167"/>
              <a:gd name="T16" fmla="*/ 103 w 121"/>
              <a:gd name="T17" fmla="*/ 124 h 167"/>
              <a:gd name="T18" fmla="*/ 101 w 121"/>
              <a:gd name="T19" fmla="*/ 129 h 167"/>
              <a:gd name="T20" fmla="*/ 97 w 121"/>
              <a:gd name="T21" fmla="*/ 130 h 167"/>
              <a:gd name="T22" fmla="*/ 79 w 121"/>
              <a:gd name="T23" fmla="*/ 130 h 167"/>
              <a:gd name="T24" fmla="*/ 79 w 121"/>
              <a:gd name="T25" fmla="*/ 156 h 167"/>
              <a:gd name="T26" fmla="*/ 76 w 121"/>
              <a:gd name="T27" fmla="*/ 164 h 167"/>
              <a:gd name="T28" fmla="*/ 68 w 121"/>
              <a:gd name="T29" fmla="*/ 167 h 167"/>
              <a:gd name="T30" fmla="*/ 53 w 121"/>
              <a:gd name="T31" fmla="*/ 167 h 167"/>
              <a:gd name="T32" fmla="*/ 46 w 121"/>
              <a:gd name="T33" fmla="*/ 164 h 167"/>
              <a:gd name="T34" fmla="*/ 43 w 121"/>
              <a:gd name="T35" fmla="*/ 156 h 167"/>
              <a:gd name="T36" fmla="*/ 43 w 121"/>
              <a:gd name="T37" fmla="*/ 130 h 167"/>
              <a:gd name="T38" fmla="*/ 24 w 121"/>
              <a:gd name="T39" fmla="*/ 130 h 167"/>
              <a:gd name="T40" fmla="*/ 20 w 121"/>
              <a:gd name="T41" fmla="*/ 129 h 167"/>
              <a:gd name="T42" fmla="*/ 18 w 121"/>
              <a:gd name="T43" fmla="*/ 124 h 167"/>
              <a:gd name="T44" fmla="*/ 19 w 121"/>
              <a:gd name="T45" fmla="*/ 121 h 167"/>
              <a:gd name="T46" fmla="*/ 43 w 121"/>
              <a:gd name="T47" fmla="*/ 82 h 167"/>
              <a:gd name="T48" fmla="*/ 43 w 121"/>
              <a:gd name="T49" fmla="*/ 70 h 167"/>
              <a:gd name="T50" fmla="*/ 38 w 121"/>
              <a:gd name="T51" fmla="*/ 70 h 167"/>
              <a:gd name="T52" fmla="*/ 17 w 121"/>
              <a:gd name="T53" fmla="*/ 102 h 167"/>
              <a:gd name="T54" fmla="*/ 9 w 121"/>
              <a:gd name="T55" fmla="*/ 106 h 167"/>
              <a:gd name="T56" fmla="*/ 3 w 121"/>
              <a:gd name="T57" fmla="*/ 103 h 167"/>
              <a:gd name="T58" fmla="*/ 0 w 121"/>
              <a:gd name="T59" fmla="*/ 97 h 167"/>
              <a:gd name="T60" fmla="*/ 2 w 121"/>
              <a:gd name="T61" fmla="*/ 92 h 167"/>
              <a:gd name="T62" fmla="*/ 26 w 121"/>
              <a:gd name="T63" fmla="*/ 56 h 167"/>
              <a:gd name="T64" fmla="*/ 43 w 121"/>
              <a:gd name="T65" fmla="*/ 46 h 167"/>
              <a:gd name="T66" fmla="*/ 79 w 121"/>
              <a:gd name="T67" fmla="*/ 46 h 167"/>
              <a:gd name="T68" fmla="*/ 96 w 121"/>
              <a:gd name="T69" fmla="*/ 56 h 167"/>
              <a:gd name="T70" fmla="*/ 120 w 121"/>
              <a:gd name="T71" fmla="*/ 92 h 167"/>
              <a:gd name="T72" fmla="*/ 121 w 121"/>
              <a:gd name="T73" fmla="*/ 97 h 167"/>
              <a:gd name="T74" fmla="*/ 76 w 121"/>
              <a:gd name="T75" fmla="*/ 6 h 167"/>
              <a:gd name="T76" fmla="*/ 82 w 121"/>
              <a:gd name="T77" fmla="*/ 21 h 167"/>
              <a:gd name="T78" fmla="*/ 76 w 121"/>
              <a:gd name="T79" fmla="*/ 36 h 167"/>
              <a:gd name="T80" fmla="*/ 61 w 121"/>
              <a:gd name="T81" fmla="*/ 43 h 167"/>
              <a:gd name="T82" fmla="*/ 46 w 121"/>
              <a:gd name="T83" fmla="*/ 36 h 167"/>
              <a:gd name="T84" fmla="*/ 40 w 121"/>
              <a:gd name="T85" fmla="*/ 21 h 167"/>
              <a:gd name="T86" fmla="*/ 46 w 121"/>
              <a:gd name="T87" fmla="*/ 6 h 167"/>
              <a:gd name="T88" fmla="*/ 61 w 121"/>
              <a:gd name="T89" fmla="*/ 0 h 167"/>
              <a:gd name="T90" fmla="*/ 76 w 121"/>
              <a:gd name="T91" fmla="*/ 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 h="167">
                <a:moveTo>
                  <a:pt x="121" y="97"/>
                </a:moveTo>
                <a:cubicBezTo>
                  <a:pt x="121" y="100"/>
                  <a:pt x="120" y="102"/>
                  <a:pt x="119" y="103"/>
                </a:cubicBezTo>
                <a:cubicBezTo>
                  <a:pt x="117" y="105"/>
                  <a:pt x="115" y="106"/>
                  <a:pt x="112" y="106"/>
                </a:cubicBezTo>
                <a:cubicBezTo>
                  <a:pt x="109" y="106"/>
                  <a:pt x="106" y="105"/>
                  <a:pt x="105" y="102"/>
                </a:cubicBezTo>
                <a:cubicBezTo>
                  <a:pt x="83" y="70"/>
                  <a:pt x="83" y="70"/>
                  <a:pt x="83" y="70"/>
                </a:cubicBezTo>
                <a:cubicBezTo>
                  <a:pt x="79" y="70"/>
                  <a:pt x="79" y="70"/>
                  <a:pt x="79" y="70"/>
                </a:cubicBezTo>
                <a:cubicBezTo>
                  <a:pt x="79" y="82"/>
                  <a:pt x="79" y="82"/>
                  <a:pt x="79" y="82"/>
                </a:cubicBezTo>
                <a:cubicBezTo>
                  <a:pt x="102" y="121"/>
                  <a:pt x="102" y="121"/>
                  <a:pt x="102" y="121"/>
                </a:cubicBezTo>
                <a:cubicBezTo>
                  <a:pt x="103" y="122"/>
                  <a:pt x="103" y="123"/>
                  <a:pt x="103" y="124"/>
                </a:cubicBezTo>
                <a:cubicBezTo>
                  <a:pt x="103" y="126"/>
                  <a:pt x="103" y="127"/>
                  <a:pt x="101" y="129"/>
                </a:cubicBezTo>
                <a:cubicBezTo>
                  <a:pt x="100" y="130"/>
                  <a:pt x="99" y="130"/>
                  <a:pt x="97" y="130"/>
                </a:cubicBezTo>
                <a:cubicBezTo>
                  <a:pt x="79" y="130"/>
                  <a:pt x="79" y="130"/>
                  <a:pt x="79" y="130"/>
                </a:cubicBezTo>
                <a:cubicBezTo>
                  <a:pt x="79" y="156"/>
                  <a:pt x="79" y="156"/>
                  <a:pt x="79" y="156"/>
                </a:cubicBezTo>
                <a:cubicBezTo>
                  <a:pt x="79" y="159"/>
                  <a:pt x="78" y="161"/>
                  <a:pt x="76" y="164"/>
                </a:cubicBezTo>
                <a:cubicBezTo>
                  <a:pt x="74" y="166"/>
                  <a:pt x="71" y="167"/>
                  <a:pt x="68" y="167"/>
                </a:cubicBezTo>
                <a:cubicBezTo>
                  <a:pt x="53" y="167"/>
                  <a:pt x="53" y="167"/>
                  <a:pt x="53" y="167"/>
                </a:cubicBezTo>
                <a:cubicBezTo>
                  <a:pt x="50" y="167"/>
                  <a:pt x="48" y="166"/>
                  <a:pt x="46" y="164"/>
                </a:cubicBezTo>
                <a:cubicBezTo>
                  <a:pt x="44" y="161"/>
                  <a:pt x="43" y="159"/>
                  <a:pt x="43" y="156"/>
                </a:cubicBezTo>
                <a:cubicBezTo>
                  <a:pt x="43" y="130"/>
                  <a:pt x="43" y="130"/>
                  <a:pt x="43" y="130"/>
                </a:cubicBezTo>
                <a:cubicBezTo>
                  <a:pt x="24" y="130"/>
                  <a:pt x="24" y="130"/>
                  <a:pt x="24" y="130"/>
                </a:cubicBezTo>
                <a:cubicBezTo>
                  <a:pt x="23" y="130"/>
                  <a:pt x="21" y="130"/>
                  <a:pt x="20" y="129"/>
                </a:cubicBezTo>
                <a:cubicBezTo>
                  <a:pt x="19" y="127"/>
                  <a:pt x="18" y="126"/>
                  <a:pt x="18" y="124"/>
                </a:cubicBezTo>
                <a:cubicBezTo>
                  <a:pt x="18" y="123"/>
                  <a:pt x="19" y="122"/>
                  <a:pt x="19" y="121"/>
                </a:cubicBezTo>
                <a:cubicBezTo>
                  <a:pt x="43" y="82"/>
                  <a:pt x="43" y="82"/>
                  <a:pt x="43" y="82"/>
                </a:cubicBezTo>
                <a:cubicBezTo>
                  <a:pt x="43" y="70"/>
                  <a:pt x="43" y="70"/>
                  <a:pt x="43" y="70"/>
                </a:cubicBezTo>
                <a:cubicBezTo>
                  <a:pt x="38" y="70"/>
                  <a:pt x="38" y="70"/>
                  <a:pt x="38" y="70"/>
                </a:cubicBezTo>
                <a:cubicBezTo>
                  <a:pt x="17" y="102"/>
                  <a:pt x="17" y="102"/>
                  <a:pt x="17" y="102"/>
                </a:cubicBezTo>
                <a:cubicBezTo>
                  <a:pt x="15" y="105"/>
                  <a:pt x="13" y="106"/>
                  <a:pt x="9" y="106"/>
                </a:cubicBezTo>
                <a:cubicBezTo>
                  <a:pt x="7" y="106"/>
                  <a:pt x="5" y="105"/>
                  <a:pt x="3" y="103"/>
                </a:cubicBezTo>
                <a:cubicBezTo>
                  <a:pt x="1" y="102"/>
                  <a:pt x="0" y="100"/>
                  <a:pt x="0" y="97"/>
                </a:cubicBezTo>
                <a:cubicBezTo>
                  <a:pt x="0" y="95"/>
                  <a:pt x="1" y="94"/>
                  <a:pt x="2" y="92"/>
                </a:cubicBezTo>
                <a:cubicBezTo>
                  <a:pt x="26" y="56"/>
                  <a:pt x="26" y="56"/>
                  <a:pt x="26" y="56"/>
                </a:cubicBezTo>
                <a:cubicBezTo>
                  <a:pt x="31" y="49"/>
                  <a:pt x="36" y="46"/>
                  <a:pt x="43" y="46"/>
                </a:cubicBezTo>
                <a:cubicBezTo>
                  <a:pt x="79" y="46"/>
                  <a:pt x="79" y="46"/>
                  <a:pt x="79" y="46"/>
                </a:cubicBezTo>
                <a:cubicBezTo>
                  <a:pt x="85" y="46"/>
                  <a:pt x="91" y="49"/>
                  <a:pt x="96" y="56"/>
                </a:cubicBezTo>
                <a:cubicBezTo>
                  <a:pt x="120" y="92"/>
                  <a:pt x="120" y="92"/>
                  <a:pt x="120" y="92"/>
                </a:cubicBezTo>
                <a:cubicBezTo>
                  <a:pt x="121" y="94"/>
                  <a:pt x="121" y="95"/>
                  <a:pt x="121" y="97"/>
                </a:cubicBezTo>
                <a:close/>
                <a:moveTo>
                  <a:pt x="76" y="6"/>
                </a:moveTo>
                <a:cubicBezTo>
                  <a:pt x="80" y="11"/>
                  <a:pt x="82" y="16"/>
                  <a:pt x="82" y="21"/>
                </a:cubicBezTo>
                <a:cubicBezTo>
                  <a:pt x="82" y="27"/>
                  <a:pt x="80" y="32"/>
                  <a:pt x="76" y="36"/>
                </a:cubicBezTo>
                <a:cubicBezTo>
                  <a:pt x="72" y="41"/>
                  <a:pt x="67" y="43"/>
                  <a:pt x="61" y="43"/>
                </a:cubicBezTo>
                <a:cubicBezTo>
                  <a:pt x="55" y="43"/>
                  <a:pt x="50" y="41"/>
                  <a:pt x="46" y="36"/>
                </a:cubicBezTo>
                <a:cubicBezTo>
                  <a:pt x="42" y="32"/>
                  <a:pt x="40" y="27"/>
                  <a:pt x="40" y="21"/>
                </a:cubicBezTo>
                <a:cubicBezTo>
                  <a:pt x="40" y="16"/>
                  <a:pt x="42" y="11"/>
                  <a:pt x="46" y="6"/>
                </a:cubicBezTo>
                <a:cubicBezTo>
                  <a:pt x="50" y="2"/>
                  <a:pt x="55" y="0"/>
                  <a:pt x="61" y="0"/>
                </a:cubicBezTo>
                <a:cubicBezTo>
                  <a:pt x="67" y="0"/>
                  <a:pt x="72" y="2"/>
                  <a:pt x="76" y="6"/>
                </a:cubicBezTo>
                <a:close/>
              </a:path>
            </a:pathLst>
          </a:custGeom>
          <a:solidFill>
            <a:srgbClr val="F8960D"/>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39" name="Freeform 354"/>
          <p:cNvSpPr>
            <a:spLocks noEditPoints="1"/>
          </p:cNvSpPr>
          <p:nvPr/>
        </p:nvSpPr>
        <p:spPr bwMode="auto">
          <a:xfrm>
            <a:off x="8438546" y="5155360"/>
            <a:ext cx="258635" cy="455687"/>
          </a:xfrm>
          <a:custGeom>
            <a:avLst/>
            <a:gdLst>
              <a:gd name="T0" fmla="*/ 96 w 96"/>
              <a:gd name="T1" fmla="*/ 64 h 167"/>
              <a:gd name="T2" fmla="*/ 96 w 96"/>
              <a:gd name="T3" fmla="*/ 103 h 167"/>
              <a:gd name="T4" fmla="*/ 94 w 96"/>
              <a:gd name="T5" fmla="*/ 110 h 167"/>
              <a:gd name="T6" fmla="*/ 87 w 96"/>
              <a:gd name="T7" fmla="*/ 112 h 167"/>
              <a:gd name="T8" fmla="*/ 81 w 96"/>
              <a:gd name="T9" fmla="*/ 110 h 167"/>
              <a:gd name="T10" fmla="*/ 78 w 96"/>
              <a:gd name="T11" fmla="*/ 103 h 167"/>
              <a:gd name="T12" fmla="*/ 78 w 96"/>
              <a:gd name="T13" fmla="*/ 70 h 167"/>
              <a:gd name="T14" fmla="*/ 72 w 96"/>
              <a:gd name="T15" fmla="*/ 70 h 167"/>
              <a:gd name="T16" fmla="*/ 72 w 96"/>
              <a:gd name="T17" fmla="*/ 156 h 167"/>
              <a:gd name="T18" fmla="*/ 69 w 96"/>
              <a:gd name="T19" fmla="*/ 164 h 167"/>
              <a:gd name="T20" fmla="*/ 62 w 96"/>
              <a:gd name="T21" fmla="*/ 167 h 167"/>
              <a:gd name="T22" fmla="*/ 54 w 96"/>
              <a:gd name="T23" fmla="*/ 164 h 167"/>
              <a:gd name="T24" fmla="*/ 51 w 96"/>
              <a:gd name="T25" fmla="*/ 156 h 167"/>
              <a:gd name="T26" fmla="*/ 51 w 96"/>
              <a:gd name="T27" fmla="*/ 112 h 167"/>
              <a:gd name="T28" fmla="*/ 45 w 96"/>
              <a:gd name="T29" fmla="*/ 112 h 167"/>
              <a:gd name="T30" fmla="*/ 45 w 96"/>
              <a:gd name="T31" fmla="*/ 156 h 167"/>
              <a:gd name="T32" fmla="*/ 42 w 96"/>
              <a:gd name="T33" fmla="*/ 164 h 167"/>
              <a:gd name="T34" fmla="*/ 34 w 96"/>
              <a:gd name="T35" fmla="*/ 167 h 167"/>
              <a:gd name="T36" fmla="*/ 27 w 96"/>
              <a:gd name="T37" fmla="*/ 164 h 167"/>
              <a:gd name="T38" fmla="*/ 24 w 96"/>
              <a:gd name="T39" fmla="*/ 156 h 167"/>
              <a:gd name="T40" fmla="*/ 24 w 96"/>
              <a:gd name="T41" fmla="*/ 70 h 167"/>
              <a:gd name="T42" fmla="*/ 18 w 96"/>
              <a:gd name="T43" fmla="*/ 70 h 167"/>
              <a:gd name="T44" fmla="*/ 18 w 96"/>
              <a:gd name="T45" fmla="*/ 103 h 167"/>
              <a:gd name="T46" fmla="*/ 15 w 96"/>
              <a:gd name="T47" fmla="*/ 110 h 167"/>
              <a:gd name="T48" fmla="*/ 9 w 96"/>
              <a:gd name="T49" fmla="*/ 112 h 167"/>
              <a:gd name="T50" fmla="*/ 2 w 96"/>
              <a:gd name="T51" fmla="*/ 110 h 167"/>
              <a:gd name="T52" fmla="*/ 0 w 96"/>
              <a:gd name="T53" fmla="*/ 103 h 167"/>
              <a:gd name="T54" fmla="*/ 0 w 96"/>
              <a:gd name="T55" fmla="*/ 64 h 167"/>
              <a:gd name="T56" fmla="*/ 5 w 96"/>
              <a:gd name="T57" fmla="*/ 51 h 167"/>
              <a:gd name="T58" fmla="*/ 18 w 96"/>
              <a:gd name="T59" fmla="*/ 46 h 167"/>
              <a:gd name="T60" fmla="*/ 78 w 96"/>
              <a:gd name="T61" fmla="*/ 46 h 167"/>
              <a:gd name="T62" fmla="*/ 91 w 96"/>
              <a:gd name="T63" fmla="*/ 51 h 167"/>
              <a:gd name="T64" fmla="*/ 96 w 96"/>
              <a:gd name="T65" fmla="*/ 64 h 167"/>
              <a:gd name="T66" fmla="*/ 63 w 96"/>
              <a:gd name="T67" fmla="*/ 6 h 167"/>
              <a:gd name="T68" fmla="*/ 69 w 96"/>
              <a:gd name="T69" fmla="*/ 21 h 167"/>
              <a:gd name="T70" fmla="*/ 63 w 96"/>
              <a:gd name="T71" fmla="*/ 36 h 167"/>
              <a:gd name="T72" fmla="*/ 48 w 96"/>
              <a:gd name="T73" fmla="*/ 43 h 167"/>
              <a:gd name="T74" fmla="*/ 33 w 96"/>
              <a:gd name="T75" fmla="*/ 36 h 167"/>
              <a:gd name="T76" fmla="*/ 27 w 96"/>
              <a:gd name="T77" fmla="*/ 21 h 167"/>
              <a:gd name="T78" fmla="*/ 33 w 96"/>
              <a:gd name="T79" fmla="*/ 6 h 167"/>
              <a:gd name="T80" fmla="*/ 48 w 96"/>
              <a:gd name="T81" fmla="*/ 0 h 167"/>
              <a:gd name="T82" fmla="*/ 63 w 96"/>
              <a:gd name="T83" fmla="*/ 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6" h="167">
                <a:moveTo>
                  <a:pt x="96" y="64"/>
                </a:moveTo>
                <a:cubicBezTo>
                  <a:pt x="96" y="103"/>
                  <a:pt x="96" y="103"/>
                  <a:pt x="96" y="103"/>
                </a:cubicBezTo>
                <a:cubicBezTo>
                  <a:pt x="96" y="106"/>
                  <a:pt x="96" y="108"/>
                  <a:pt x="94" y="110"/>
                </a:cubicBezTo>
                <a:cubicBezTo>
                  <a:pt x="92" y="111"/>
                  <a:pt x="90" y="112"/>
                  <a:pt x="87" y="112"/>
                </a:cubicBezTo>
                <a:cubicBezTo>
                  <a:pt x="85" y="112"/>
                  <a:pt x="83" y="111"/>
                  <a:pt x="81" y="110"/>
                </a:cubicBezTo>
                <a:cubicBezTo>
                  <a:pt x="79" y="108"/>
                  <a:pt x="78" y="106"/>
                  <a:pt x="78" y="103"/>
                </a:cubicBezTo>
                <a:cubicBezTo>
                  <a:pt x="78" y="70"/>
                  <a:pt x="78" y="70"/>
                  <a:pt x="78" y="70"/>
                </a:cubicBezTo>
                <a:cubicBezTo>
                  <a:pt x="72" y="70"/>
                  <a:pt x="72" y="70"/>
                  <a:pt x="72" y="70"/>
                </a:cubicBezTo>
                <a:cubicBezTo>
                  <a:pt x="72" y="156"/>
                  <a:pt x="72" y="156"/>
                  <a:pt x="72" y="156"/>
                </a:cubicBezTo>
                <a:cubicBezTo>
                  <a:pt x="72" y="159"/>
                  <a:pt x="71" y="161"/>
                  <a:pt x="69" y="164"/>
                </a:cubicBezTo>
                <a:cubicBezTo>
                  <a:pt x="67" y="166"/>
                  <a:pt x="64" y="167"/>
                  <a:pt x="62" y="167"/>
                </a:cubicBezTo>
                <a:cubicBezTo>
                  <a:pt x="59" y="167"/>
                  <a:pt x="56" y="166"/>
                  <a:pt x="54" y="164"/>
                </a:cubicBezTo>
                <a:cubicBezTo>
                  <a:pt x="52" y="161"/>
                  <a:pt x="51" y="159"/>
                  <a:pt x="51" y="156"/>
                </a:cubicBezTo>
                <a:cubicBezTo>
                  <a:pt x="51" y="112"/>
                  <a:pt x="51" y="112"/>
                  <a:pt x="51" y="112"/>
                </a:cubicBezTo>
                <a:cubicBezTo>
                  <a:pt x="45" y="112"/>
                  <a:pt x="45" y="112"/>
                  <a:pt x="45" y="112"/>
                </a:cubicBezTo>
                <a:cubicBezTo>
                  <a:pt x="45" y="156"/>
                  <a:pt x="45" y="156"/>
                  <a:pt x="45" y="156"/>
                </a:cubicBezTo>
                <a:cubicBezTo>
                  <a:pt x="45" y="159"/>
                  <a:pt x="44" y="161"/>
                  <a:pt x="42" y="164"/>
                </a:cubicBezTo>
                <a:cubicBezTo>
                  <a:pt x="40" y="166"/>
                  <a:pt x="37" y="167"/>
                  <a:pt x="34" y="167"/>
                </a:cubicBezTo>
                <a:cubicBezTo>
                  <a:pt x="31" y="167"/>
                  <a:pt x="29" y="166"/>
                  <a:pt x="27" y="164"/>
                </a:cubicBezTo>
                <a:cubicBezTo>
                  <a:pt x="25" y="161"/>
                  <a:pt x="24" y="159"/>
                  <a:pt x="24" y="156"/>
                </a:cubicBezTo>
                <a:cubicBezTo>
                  <a:pt x="24" y="70"/>
                  <a:pt x="24" y="70"/>
                  <a:pt x="24" y="70"/>
                </a:cubicBezTo>
                <a:cubicBezTo>
                  <a:pt x="18" y="70"/>
                  <a:pt x="18" y="70"/>
                  <a:pt x="18" y="70"/>
                </a:cubicBezTo>
                <a:cubicBezTo>
                  <a:pt x="18" y="103"/>
                  <a:pt x="18" y="103"/>
                  <a:pt x="18" y="103"/>
                </a:cubicBezTo>
                <a:cubicBezTo>
                  <a:pt x="18" y="106"/>
                  <a:pt x="17" y="108"/>
                  <a:pt x="15" y="110"/>
                </a:cubicBezTo>
                <a:cubicBezTo>
                  <a:pt x="13" y="111"/>
                  <a:pt x="11" y="112"/>
                  <a:pt x="9" y="112"/>
                </a:cubicBezTo>
                <a:cubicBezTo>
                  <a:pt x="6" y="112"/>
                  <a:pt x="4" y="111"/>
                  <a:pt x="2" y="110"/>
                </a:cubicBezTo>
                <a:cubicBezTo>
                  <a:pt x="0" y="108"/>
                  <a:pt x="0" y="106"/>
                  <a:pt x="0" y="103"/>
                </a:cubicBezTo>
                <a:cubicBezTo>
                  <a:pt x="0" y="64"/>
                  <a:pt x="0" y="64"/>
                  <a:pt x="0" y="64"/>
                </a:cubicBezTo>
                <a:cubicBezTo>
                  <a:pt x="0" y="59"/>
                  <a:pt x="1" y="54"/>
                  <a:pt x="5" y="51"/>
                </a:cubicBezTo>
                <a:cubicBezTo>
                  <a:pt x="8" y="47"/>
                  <a:pt x="13" y="46"/>
                  <a:pt x="18" y="46"/>
                </a:cubicBezTo>
                <a:cubicBezTo>
                  <a:pt x="78" y="46"/>
                  <a:pt x="78" y="46"/>
                  <a:pt x="78" y="46"/>
                </a:cubicBezTo>
                <a:cubicBezTo>
                  <a:pt x="83" y="46"/>
                  <a:pt x="88" y="47"/>
                  <a:pt x="91" y="51"/>
                </a:cubicBezTo>
                <a:cubicBezTo>
                  <a:pt x="95" y="54"/>
                  <a:pt x="96" y="59"/>
                  <a:pt x="96" y="64"/>
                </a:cubicBezTo>
                <a:close/>
                <a:moveTo>
                  <a:pt x="63" y="6"/>
                </a:moveTo>
                <a:cubicBezTo>
                  <a:pt x="67" y="11"/>
                  <a:pt x="69" y="16"/>
                  <a:pt x="69" y="21"/>
                </a:cubicBezTo>
                <a:cubicBezTo>
                  <a:pt x="69" y="27"/>
                  <a:pt x="67" y="32"/>
                  <a:pt x="63" y="36"/>
                </a:cubicBezTo>
                <a:cubicBezTo>
                  <a:pt x="59" y="41"/>
                  <a:pt x="54" y="43"/>
                  <a:pt x="48" y="43"/>
                </a:cubicBezTo>
                <a:cubicBezTo>
                  <a:pt x="42" y="43"/>
                  <a:pt x="37" y="41"/>
                  <a:pt x="33" y="36"/>
                </a:cubicBezTo>
                <a:cubicBezTo>
                  <a:pt x="29" y="32"/>
                  <a:pt x="27" y="27"/>
                  <a:pt x="27" y="21"/>
                </a:cubicBezTo>
                <a:cubicBezTo>
                  <a:pt x="27" y="16"/>
                  <a:pt x="29" y="11"/>
                  <a:pt x="33" y="6"/>
                </a:cubicBezTo>
                <a:cubicBezTo>
                  <a:pt x="37" y="2"/>
                  <a:pt x="42" y="0"/>
                  <a:pt x="48" y="0"/>
                </a:cubicBezTo>
                <a:cubicBezTo>
                  <a:pt x="54" y="0"/>
                  <a:pt x="59" y="2"/>
                  <a:pt x="63" y="6"/>
                </a:cubicBezTo>
                <a:close/>
              </a:path>
            </a:pathLst>
          </a:custGeom>
          <a:solidFill>
            <a:srgbClr val="AAB2BD">
              <a:lumMod val="5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0" name="Rectangle 50"/>
          <p:cNvSpPr/>
          <p:nvPr/>
        </p:nvSpPr>
        <p:spPr>
          <a:xfrm>
            <a:off x="8331793" y="5798590"/>
            <a:ext cx="2685828" cy="752514"/>
          </a:xfrm>
          <a:prstGeom prst="rect">
            <a:avLst/>
          </a:prstGeom>
        </p:spPr>
        <p:txBody>
          <a:bodyPr wrap="square">
            <a:spAutoFit/>
          </a:bodyPr>
          <a:lstStyle/>
          <a:p>
            <a:pPr fontAlgn="auto">
              <a:lnSpc>
                <a:spcPct val="130000"/>
              </a:lnSpc>
              <a:spcBef>
                <a:spcPts val="0"/>
              </a:spcBef>
              <a:spcAft>
                <a:spcPts val="0"/>
              </a:spcAft>
            </a:pPr>
            <a:r>
              <a:rPr lang="zh-CN" altLang="en-US" sz="11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sz="11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41" name="TextBox 40"/>
          <p:cNvSpPr txBox="1"/>
          <p:nvPr/>
        </p:nvSpPr>
        <p:spPr>
          <a:xfrm>
            <a:off x="9448634" y="5198536"/>
            <a:ext cx="1253869" cy="369332"/>
          </a:xfrm>
          <a:prstGeom prst="rect">
            <a:avLst/>
          </a:prstGeom>
          <a:noFill/>
        </p:spPr>
        <p:txBody>
          <a:bodyPr wrap="none" rtlCol="0">
            <a:spAutoFit/>
          </a:bodyPr>
          <a:lstStyle/>
          <a:p>
            <a:pPr fontAlgn="auto">
              <a:spcBef>
                <a:spcPts val="0"/>
              </a:spcBef>
              <a:spcAft>
                <a:spcPts val="0"/>
              </a:spcAft>
            </a:pPr>
            <a:r>
              <a:rPr lang="en-US" dirty="0">
                <a:solidFill>
                  <a:srgbClr val="AAB2BD">
                    <a:lumMod val="50000"/>
                  </a:srgbClr>
                </a:solidFill>
                <a:latin typeface="思源黑体 CN Light" panose="020B0300000000000000" pitchFamily="34" charset="-122"/>
                <a:ea typeface="思源黑体 CN Light" panose="020B0300000000000000" pitchFamily="34" charset="-122"/>
              </a:rPr>
              <a:t>45% | 50%</a:t>
            </a:r>
          </a:p>
        </p:txBody>
      </p:sp>
      <p:sp>
        <p:nvSpPr>
          <p:cNvPr id="42" name="Oval 52"/>
          <p:cNvSpPr/>
          <p:nvPr/>
        </p:nvSpPr>
        <p:spPr>
          <a:xfrm>
            <a:off x="624291" y="5369875"/>
            <a:ext cx="404037" cy="404037"/>
          </a:xfrm>
          <a:prstGeom prst="ellipse">
            <a:avLst/>
          </a:prstGeom>
          <a:solidFill>
            <a:srgbClr val="AAB2BD">
              <a:lumMod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Arial"/>
              <a:ea typeface="思源黑体 CN Light"/>
              <a:cs typeface="+mn-cs"/>
            </a:endParaRPr>
          </a:p>
        </p:txBody>
      </p:sp>
      <p:sp>
        <p:nvSpPr>
          <p:cNvPr id="43" name="Rectangle 53"/>
          <p:cNvSpPr/>
          <p:nvPr/>
        </p:nvSpPr>
        <p:spPr>
          <a:xfrm>
            <a:off x="1179496" y="5305666"/>
            <a:ext cx="2226464" cy="752514"/>
          </a:xfrm>
          <a:prstGeom prst="rect">
            <a:avLst/>
          </a:prstGeom>
        </p:spPr>
        <p:txBody>
          <a:bodyPr wrap="square">
            <a:spAutoFit/>
          </a:bodyPr>
          <a:lstStyle/>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这几天心里颇不宁静今晚在院子里坐着乘凉忽然想起日日走过的荷塘我爱热闹</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44" name="Oval 54"/>
          <p:cNvSpPr/>
          <p:nvPr/>
        </p:nvSpPr>
        <p:spPr>
          <a:xfrm>
            <a:off x="624291" y="6080348"/>
            <a:ext cx="404037" cy="404037"/>
          </a:xfrm>
          <a:prstGeom prst="ellipse">
            <a:avLst/>
          </a:prstGeom>
          <a:solidFill>
            <a:srgbClr val="D704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Arial"/>
              <a:ea typeface="思源黑体 CN Light"/>
              <a:cs typeface="+mn-cs"/>
            </a:endParaRPr>
          </a:p>
        </p:txBody>
      </p:sp>
      <p:sp>
        <p:nvSpPr>
          <p:cNvPr id="45" name="Rectangle 55"/>
          <p:cNvSpPr/>
          <p:nvPr/>
        </p:nvSpPr>
        <p:spPr>
          <a:xfrm>
            <a:off x="1179496" y="6016139"/>
            <a:ext cx="2226464" cy="752514"/>
          </a:xfrm>
          <a:prstGeom prst="rect">
            <a:avLst/>
          </a:prstGeom>
        </p:spPr>
        <p:txBody>
          <a:bodyPr wrap="square">
            <a:spAutoFit/>
          </a:bodyPr>
          <a:lstStyle/>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这几天心里颇不宁静今晚在院子里坐着乘凉忽然想起日日走过的荷塘我爱热闹</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46" name="TextBox 45"/>
          <p:cNvSpPr txBox="1"/>
          <p:nvPr/>
        </p:nvSpPr>
        <p:spPr>
          <a:xfrm>
            <a:off x="618090" y="1387075"/>
            <a:ext cx="1148071" cy="261610"/>
          </a:xfrm>
          <a:prstGeom prst="rect">
            <a:avLst/>
          </a:prstGeom>
          <a:solidFill>
            <a:srgbClr val="D70444"/>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47" name="TextBox 46"/>
          <p:cNvSpPr txBox="1"/>
          <p:nvPr/>
        </p:nvSpPr>
        <p:spPr>
          <a:xfrm>
            <a:off x="509146" y="1788620"/>
            <a:ext cx="2714205" cy="1077218"/>
          </a:xfrm>
          <a:prstGeom prst="rect">
            <a:avLst/>
          </a:prstGeom>
          <a:noFill/>
        </p:spPr>
        <p:txBody>
          <a:bodyPr wrap="none" rtlCol="0">
            <a:spAutoFit/>
          </a:bodyPr>
          <a:lstStyle/>
          <a:p>
            <a:pPr fontAlgn="auto">
              <a:spcBef>
                <a:spcPts val="0"/>
              </a:spcBef>
              <a:spcAft>
                <a:spcPts val="0"/>
              </a:spcAft>
            </a:pPr>
            <a:r>
              <a:rPr lang="zh-CN" altLang="en-US" sz="3200" b="1" dirty="0">
                <a:solidFill>
                  <a:srgbClr val="AAB2BD">
                    <a:lumMod val="50000"/>
                  </a:srgbClr>
                </a:solidFill>
                <a:latin typeface="思源黑体 CN Regular" panose="020B0500000000000000" pitchFamily="34" charset="-122"/>
                <a:ea typeface="思源黑体 CN Regular" panose="020B0500000000000000" pitchFamily="34" charset="-122"/>
              </a:rPr>
              <a:t>输入信息数据</a:t>
            </a:r>
            <a:endParaRPr lang="en-US" altLang="zh-CN" sz="32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fontAlgn="auto">
              <a:spcBef>
                <a:spcPts val="0"/>
              </a:spcBef>
              <a:spcAft>
                <a:spcPts val="0"/>
              </a:spcAft>
            </a:pPr>
            <a:r>
              <a:rPr lang="zh-CN" altLang="en-US" sz="32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2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48" name="Freeform 170"/>
          <p:cNvSpPr>
            <a:spLocks noChangeAspect="1" noEditPoints="1"/>
          </p:cNvSpPr>
          <p:nvPr/>
        </p:nvSpPr>
        <p:spPr bwMode="auto">
          <a:xfrm>
            <a:off x="750834" y="5445893"/>
            <a:ext cx="150951" cy="252000"/>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rgbClr val="F4F5FC"/>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333639"/>
              </a:solidFill>
              <a:effectLst/>
              <a:uLnTx/>
              <a:uFillTx/>
              <a:latin typeface="Arial"/>
              <a:ea typeface="思源黑体 CN Light"/>
            </a:endParaRPr>
          </a:p>
        </p:txBody>
      </p:sp>
      <p:grpSp>
        <p:nvGrpSpPr>
          <p:cNvPr id="49" name="组合 48"/>
          <p:cNvGrpSpPr>
            <a:grpSpLocks noChangeAspect="1"/>
          </p:cNvGrpSpPr>
          <p:nvPr/>
        </p:nvGrpSpPr>
        <p:grpSpPr>
          <a:xfrm>
            <a:off x="739189" y="6156366"/>
            <a:ext cx="174240" cy="252000"/>
            <a:chOff x="9736138" y="3625850"/>
            <a:chExt cx="192088" cy="277813"/>
          </a:xfrm>
          <a:solidFill>
            <a:srgbClr val="F4F5FC"/>
          </a:solidFill>
        </p:grpSpPr>
        <p:sp>
          <p:nvSpPr>
            <p:cNvPr id="50" name="Freeform 319"/>
            <p:cNvSpPr>
              <a:spLocks/>
            </p:cNvSpPr>
            <p:nvPr/>
          </p:nvSpPr>
          <p:spPr bwMode="auto">
            <a:xfrm>
              <a:off x="9774238" y="3802063"/>
              <a:ext cx="63500" cy="63500"/>
            </a:xfrm>
            <a:custGeom>
              <a:avLst/>
              <a:gdLst>
                <a:gd name="T0" fmla="*/ 22 w 24"/>
                <a:gd name="T1" fmla="*/ 20 h 24"/>
                <a:gd name="T2" fmla="*/ 4 w 24"/>
                <a:gd name="T3" fmla="*/ 2 h 24"/>
                <a:gd name="T4" fmla="*/ 2 w 24"/>
                <a:gd name="T5" fmla="*/ 0 h 24"/>
                <a:gd name="T6" fmla="*/ 0 w 24"/>
                <a:gd name="T7" fmla="*/ 2 h 24"/>
                <a:gd name="T8" fmla="*/ 22 w 24"/>
                <a:gd name="T9" fmla="*/ 24 h 24"/>
                <a:gd name="T10" fmla="*/ 24 w 24"/>
                <a:gd name="T11" fmla="*/ 22 h 24"/>
                <a:gd name="T12" fmla="*/ 22 w 24"/>
                <a:gd name="T13" fmla="*/ 20 h 24"/>
              </a:gdLst>
              <a:ahLst/>
              <a:cxnLst>
                <a:cxn ang="0">
                  <a:pos x="T0" y="T1"/>
                </a:cxn>
                <a:cxn ang="0">
                  <a:pos x="T2" y="T3"/>
                </a:cxn>
                <a:cxn ang="0">
                  <a:pos x="T4" y="T5"/>
                </a:cxn>
                <a:cxn ang="0">
                  <a:pos x="T6" y="T7"/>
                </a:cxn>
                <a:cxn ang="0">
                  <a:pos x="T8" y="T9"/>
                </a:cxn>
                <a:cxn ang="0">
                  <a:pos x="T10" y="T11"/>
                </a:cxn>
                <a:cxn ang="0">
                  <a:pos x="T12" y="T13"/>
                </a:cxn>
              </a:cxnLst>
              <a:rect l="0" t="0" r="r" b="b"/>
              <a:pathLst>
                <a:path w="24" h="24">
                  <a:moveTo>
                    <a:pt x="22" y="20"/>
                  </a:moveTo>
                  <a:cubicBezTo>
                    <a:pt x="12" y="20"/>
                    <a:pt x="4" y="12"/>
                    <a:pt x="4" y="2"/>
                  </a:cubicBezTo>
                  <a:cubicBezTo>
                    <a:pt x="4" y="1"/>
                    <a:pt x="3" y="0"/>
                    <a:pt x="2" y="0"/>
                  </a:cubicBezTo>
                  <a:cubicBezTo>
                    <a:pt x="1" y="0"/>
                    <a:pt x="0" y="1"/>
                    <a:pt x="0" y="2"/>
                  </a:cubicBezTo>
                  <a:cubicBezTo>
                    <a:pt x="0" y="14"/>
                    <a:pt x="10" y="24"/>
                    <a:pt x="22" y="24"/>
                  </a:cubicBezTo>
                  <a:cubicBezTo>
                    <a:pt x="23" y="24"/>
                    <a:pt x="24" y="23"/>
                    <a:pt x="24" y="22"/>
                  </a:cubicBezTo>
                  <a:cubicBezTo>
                    <a:pt x="24" y="21"/>
                    <a:pt x="23" y="20"/>
                    <a:pt x="22"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51" name="Freeform 320"/>
            <p:cNvSpPr>
              <a:spLocks noEditPoints="1"/>
            </p:cNvSpPr>
            <p:nvPr/>
          </p:nvSpPr>
          <p:spPr bwMode="auto">
            <a:xfrm>
              <a:off x="9736138" y="3625850"/>
              <a:ext cx="192088" cy="277813"/>
            </a:xfrm>
            <a:custGeom>
              <a:avLst/>
              <a:gdLst>
                <a:gd name="T0" fmla="*/ 42 w 72"/>
                <a:gd name="T1" fmla="*/ 3 h 104"/>
                <a:gd name="T2" fmla="*/ 36 w 72"/>
                <a:gd name="T3" fmla="*/ 0 h 104"/>
                <a:gd name="T4" fmla="*/ 30 w 72"/>
                <a:gd name="T5" fmla="*/ 3 h 104"/>
                <a:gd name="T6" fmla="*/ 0 w 72"/>
                <a:gd name="T7" fmla="*/ 68 h 104"/>
                <a:gd name="T8" fmla="*/ 36 w 72"/>
                <a:gd name="T9" fmla="*/ 104 h 104"/>
                <a:gd name="T10" fmla="*/ 72 w 72"/>
                <a:gd name="T11" fmla="*/ 68 h 104"/>
                <a:gd name="T12" fmla="*/ 42 w 72"/>
                <a:gd name="T13" fmla="*/ 3 h 104"/>
                <a:gd name="T14" fmla="*/ 36 w 72"/>
                <a:gd name="T15" fmla="*/ 96 h 104"/>
                <a:gd name="T16" fmla="*/ 8 w 72"/>
                <a:gd name="T17" fmla="*/ 68 h 104"/>
                <a:gd name="T18" fmla="*/ 36 w 72"/>
                <a:gd name="T19" fmla="*/ 8 h 104"/>
                <a:gd name="T20" fmla="*/ 64 w 72"/>
                <a:gd name="T21" fmla="*/ 68 h 104"/>
                <a:gd name="T22" fmla="*/ 36 w 72"/>
                <a:gd name="T23"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104">
                  <a:moveTo>
                    <a:pt x="42" y="3"/>
                  </a:moveTo>
                  <a:cubicBezTo>
                    <a:pt x="41" y="1"/>
                    <a:pt x="39" y="0"/>
                    <a:pt x="36" y="0"/>
                  </a:cubicBezTo>
                  <a:cubicBezTo>
                    <a:pt x="33" y="0"/>
                    <a:pt x="31" y="1"/>
                    <a:pt x="30" y="3"/>
                  </a:cubicBezTo>
                  <a:cubicBezTo>
                    <a:pt x="30" y="3"/>
                    <a:pt x="0" y="44"/>
                    <a:pt x="0" y="68"/>
                  </a:cubicBezTo>
                  <a:cubicBezTo>
                    <a:pt x="0" y="88"/>
                    <a:pt x="16" y="104"/>
                    <a:pt x="36" y="104"/>
                  </a:cubicBezTo>
                  <a:cubicBezTo>
                    <a:pt x="56" y="104"/>
                    <a:pt x="72" y="88"/>
                    <a:pt x="72" y="68"/>
                  </a:cubicBezTo>
                  <a:cubicBezTo>
                    <a:pt x="72" y="44"/>
                    <a:pt x="42" y="3"/>
                    <a:pt x="42" y="3"/>
                  </a:cubicBezTo>
                  <a:close/>
                  <a:moveTo>
                    <a:pt x="36" y="96"/>
                  </a:moveTo>
                  <a:cubicBezTo>
                    <a:pt x="21" y="96"/>
                    <a:pt x="8" y="84"/>
                    <a:pt x="8" y="68"/>
                  </a:cubicBezTo>
                  <a:cubicBezTo>
                    <a:pt x="8" y="44"/>
                    <a:pt x="36" y="8"/>
                    <a:pt x="36" y="8"/>
                  </a:cubicBezTo>
                  <a:cubicBezTo>
                    <a:pt x="36" y="8"/>
                    <a:pt x="64" y="44"/>
                    <a:pt x="64" y="68"/>
                  </a:cubicBezTo>
                  <a:cubicBezTo>
                    <a:pt x="64" y="84"/>
                    <a:pt x="51" y="96"/>
                    <a:pt x="36"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333639"/>
                </a:solidFill>
                <a:effectLst/>
                <a:uLnTx/>
                <a:uFillTx/>
                <a:latin typeface="Arial"/>
                <a:ea typeface="思源黑体 CN Light"/>
              </a:endParaRPr>
            </a:p>
          </p:txBody>
        </p:sp>
      </p:grpSp>
    </p:spTree>
    <p:extLst>
      <p:ext uri="{BB962C8B-B14F-4D97-AF65-F5344CB8AC3E}">
        <p14:creationId xmlns:p14="http://schemas.microsoft.com/office/powerpoint/2010/main" val="694383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uxe Colored">
    <a:dk1>
      <a:srgbClr val="333639"/>
    </a:dk1>
    <a:lt1>
      <a:srgbClr val="F4F5FC"/>
    </a:lt1>
    <a:dk2>
      <a:srgbClr val="353A42"/>
    </a:dk2>
    <a:lt2>
      <a:srgbClr val="FFFFFF"/>
    </a:lt2>
    <a:accent1>
      <a:srgbClr val="D70444"/>
    </a:accent1>
    <a:accent2>
      <a:srgbClr val="FFD014"/>
    </a:accent2>
    <a:accent3>
      <a:srgbClr val="99B433"/>
    </a:accent3>
    <a:accent4>
      <a:srgbClr val="F8960D"/>
    </a:accent4>
    <a:accent5>
      <a:srgbClr val="00A19C"/>
    </a:accent5>
    <a:accent6>
      <a:srgbClr val="AAB2BD"/>
    </a:accent6>
    <a:hlink>
      <a:srgbClr val="F8960D"/>
    </a:hlink>
    <a:folHlink>
      <a:srgbClr val="D70444"/>
    </a:folHlink>
  </a:clrScheme>
  <a:fontScheme name="自定义 17">
    <a:majorFont>
      <a:latin typeface="Arial"/>
      <a:ea typeface="思源黑体 CN Regular"/>
      <a:cs typeface=""/>
    </a:majorFont>
    <a:minorFont>
      <a:latin typeface="Arial"/>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23074</TotalTime>
  <Words>439</Words>
  <Application>Microsoft Office PowerPoint</Application>
  <PresentationFormat>自定义</PresentationFormat>
  <Paragraphs>33</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2019-09-07T14:08:18Z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