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varScale="1">
        <p:scale>
          <a:sx n="64" d="100"/>
          <a:sy n="64" d="100"/>
        </p:scale>
        <p:origin x="-132" y="-69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0"/>
      <c:rotY val="20"/>
      <c:depthPercent val="100"/>
      <c:rAngAx val="0"/>
      <c:perspective val="2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4DB9-4010-90AA-0CD8CC0EE1FF}"/>
            </c:ext>
          </c:extLst>
        </c:ser>
        <c:ser>
          <c:idx val="1"/>
          <c:order val="1"/>
          <c:tx>
            <c:strRef>
              <c:f>Sheet1!$C$1</c:f>
              <c:strCache>
                <c:ptCount val="1"/>
                <c:pt idx="0">
                  <c:v>Series 2</c:v>
                </c:pt>
              </c:strCache>
            </c:strRef>
          </c:tx>
          <c:spPr>
            <a:solidFill>
              <a:schemeClr val="accent3"/>
            </a:solidFill>
            <a:ln>
              <a:noFill/>
            </a:ln>
            <a:effectLst/>
            <a:sp3d/>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4DB9-4010-90AA-0CD8CC0EE1FF}"/>
            </c:ext>
          </c:extLst>
        </c:ser>
        <c:ser>
          <c:idx val="2"/>
          <c:order val="2"/>
          <c:tx>
            <c:strRef>
              <c:f>Sheet1!$D$1</c:f>
              <c:strCache>
                <c:ptCount val="1"/>
                <c:pt idx="0">
                  <c:v>Series 3</c:v>
                </c:pt>
              </c:strCache>
            </c:strRef>
          </c:tx>
          <c:spPr>
            <a:solidFill>
              <a:schemeClr val="accent4"/>
            </a:solidFill>
            <a:ln w="25400">
              <a:noFill/>
            </a:ln>
            <a:effectLst/>
            <a:sp3d/>
          </c:spPr>
          <c:cat>
            <c:numRef>
              <c:f>Sheet1!$A$2:$A$6</c:f>
              <c:numCache>
                <c:formatCode>m/d/yyyy</c:formatCode>
                <c:ptCount val="5"/>
                <c:pt idx="0">
                  <c:v>37261</c:v>
                </c:pt>
                <c:pt idx="1">
                  <c:v>37262</c:v>
                </c:pt>
                <c:pt idx="2">
                  <c:v>37263</c:v>
                </c:pt>
                <c:pt idx="3">
                  <c:v>37264</c:v>
                </c:pt>
                <c:pt idx="4">
                  <c:v>37265</c:v>
                </c:pt>
              </c:numCache>
            </c:numRef>
          </c:cat>
          <c:val>
            <c:numRef>
              <c:f>Sheet1!$D$2:$D$6</c:f>
              <c:numCache>
                <c:formatCode>General</c:formatCode>
                <c:ptCount val="5"/>
                <c:pt idx="0">
                  <c:v>15</c:v>
                </c:pt>
                <c:pt idx="1">
                  <c:v>25</c:v>
                </c:pt>
                <c:pt idx="2">
                  <c:v>34</c:v>
                </c:pt>
                <c:pt idx="3">
                  <c:v>12</c:v>
                </c:pt>
                <c:pt idx="4">
                  <c:v>10</c:v>
                </c:pt>
              </c:numCache>
            </c:numRef>
          </c:val>
          <c:extLst xmlns:c16r2="http://schemas.microsoft.com/office/drawing/2015/06/chart">
            <c:ext xmlns:c16="http://schemas.microsoft.com/office/drawing/2014/chart" uri="{C3380CC4-5D6E-409C-BE32-E72D297353CC}">
              <c16:uniqueId val="{00000002-4DB9-4010-90AA-0CD8CC0EE1FF}"/>
            </c:ext>
          </c:extLst>
        </c:ser>
        <c:dLbls>
          <c:showLegendKey val="0"/>
          <c:showVal val="0"/>
          <c:showCatName val="0"/>
          <c:showSerName val="0"/>
          <c:showPercent val="0"/>
          <c:showBubbleSize val="0"/>
        </c:dLbls>
        <c:axId val="320587648"/>
        <c:axId val="320589184"/>
        <c:axId val="361937088"/>
      </c:area3DChart>
      <c:dateAx>
        <c:axId val="320587648"/>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accent6">
                    <a:lumMod val="50000"/>
                  </a:schemeClr>
                </a:solidFill>
                <a:latin typeface="Roboto Condensed Light" panose="02000000000000000000" pitchFamily="2" charset="0"/>
                <a:ea typeface="Roboto Condensed Light" panose="02000000000000000000" pitchFamily="2" charset="0"/>
                <a:cs typeface="+mn-cs"/>
              </a:defRPr>
            </a:pPr>
            <a:endParaRPr lang="zh-CN"/>
          </a:p>
        </c:txPr>
        <c:crossAx val="320589184"/>
        <c:crosses val="autoZero"/>
        <c:auto val="1"/>
        <c:lblOffset val="100"/>
        <c:baseTimeUnit val="days"/>
      </c:dateAx>
      <c:valAx>
        <c:axId val="320589184"/>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accent6">
                    <a:lumMod val="50000"/>
                  </a:schemeClr>
                </a:solidFill>
                <a:latin typeface="Roboto Condensed Light" panose="02000000000000000000" pitchFamily="2" charset="0"/>
                <a:ea typeface="Roboto Condensed Light" panose="02000000000000000000" pitchFamily="2" charset="0"/>
                <a:cs typeface="+mn-cs"/>
              </a:defRPr>
            </a:pPr>
            <a:endParaRPr lang="zh-CN"/>
          </a:p>
        </c:txPr>
        <c:crossAx val="320587648"/>
        <c:crosses val="autoZero"/>
        <c:crossBetween val="midCat"/>
      </c:valAx>
      <c:serAx>
        <c:axId val="361937088"/>
        <c:scaling>
          <c:orientation val="minMax"/>
        </c:scaling>
        <c:delete val="1"/>
        <c:axPos val="b"/>
        <c:majorTickMark val="out"/>
        <c:minorTickMark val="none"/>
        <c:tickLblPos val="nextTo"/>
        <c:crossAx val="320589184"/>
        <c:crosses val="autoZero"/>
      </c:serAx>
      <c:spPr>
        <a:noFill/>
        <a:ln>
          <a:noFill/>
        </a:ln>
        <a:effectLst/>
      </c:spPr>
    </c:plotArea>
    <c:plotVisOnly val="1"/>
    <c:dispBlanksAs val="zero"/>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505099" y="1389533"/>
            <a:ext cx="1148071" cy="261610"/>
          </a:xfrm>
          <a:prstGeom prst="rect">
            <a:avLst/>
          </a:prstGeom>
          <a:solidFill>
            <a:srgbClr val="D70444"/>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23" name="TextBox 22"/>
          <p:cNvSpPr txBox="1"/>
          <p:nvPr/>
        </p:nvSpPr>
        <p:spPr>
          <a:xfrm>
            <a:off x="396155" y="1791078"/>
            <a:ext cx="2714205" cy="1077218"/>
          </a:xfrm>
          <a:prstGeom prst="rect">
            <a:avLst/>
          </a:prstGeom>
          <a:noFill/>
        </p:spPr>
        <p:txBody>
          <a:bodyPr wrap="none" rtlCol="0">
            <a:spAutoFit/>
          </a:bodyPr>
          <a:lstStyle/>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输入信息数据</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幻灯片</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p:txBody>
      </p:sp>
      <p:sp>
        <p:nvSpPr>
          <p:cNvPr id="24" name="Rectangle 13"/>
          <p:cNvSpPr/>
          <p:nvPr/>
        </p:nvSpPr>
        <p:spPr>
          <a:xfrm>
            <a:off x="433329" y="3164473"/>
            <a:ext cx="4455042" cy="734625"/>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graphicFrame>
        <p:nvGraphicFramePr>
          <p:cNvPr id="25" name="Chart 7"/>
          <p:cNvGraphicFramePr/>
          <p:nvPr>
            <p:extLst>
              <p:ext uri="{D42A27DB-BD31-4B8C-83A1-F6EECF244321}">
                <p14:modId xmlns:p14="http://schemas.microsoft.com/office/powerpoint/2010/main" val="77243126"/>
              </p:ext>
            </p:extLst>
          </p:nvPr>
        </p:nvGraphicFramePr>
        <p:xfrm>
          <a:off x="5419999" y="2727464"/>
          <a:ext cx="5813646" cy="4473237"/>
        </p:xfrm>
        <a:graphic>
          <a:graphicData uri="http://schemas.openxmlformats.org/drawingml/2006/chart">
            <c:chart xmlns:c="http://schemas.openxmlformats.org/drawingml/2006/chart" xmlns:r="http://schemas.openxmlformats.org/officeDocument/2006/relationships" r:id="rId2"/>
          </a:graphicData>
        </a:graphic>
      </p:graphicFrame>
      <p:pic>
        <p:nvPicPr>
          <p:cNvPr id="26"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9674064">
            <a:off x="7008687" y="2992232"/>
            <a:ext cx="511119" cy="2386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7" name="Rectangle 12"/>
          <p:cNvSpPr/>
          <p:nvPr/>
        </p:nvSpPr>
        <p:spPr>
          <a:xfrm>
            <a:off x="7544148" y="2589910"/>
            <a:ext cx="1990651" cy="832536"/>
          </a:xfrm>
          <a:prstGeom prst="rect">
            <a:avLst/>
          </a:prstGeom>
        </p:spPr>
        <p:txBody>
          <a:bodyPr wrap="square">
            <a:spAutoFit/>
          </a:bodyPr>
          <a:lstStyle/>
          <a:p>
            <a:pPr fontAlgn="auto">
              <a:lnSpc>
                <a:spcPct val="130000"/>
              </a:lnSpc>
              <a:spcBef>
                <a:spcPts val="0"/>
              </a:spcBef>
              <a:spcAft>
                <a:spcPts val="0"/>
              </a:spcAft>
            </a:pPr>
            <a:r>
              <a:rPr lang="zh-CN" altLang="en-US" sz="1500" dirty="0">
                <a:solidFill>
                  <a:srgbClr val="AAB2BD">
                    <a:lumMod val="50000"/>
                  </a:srgbClr>
                </a:solidFill>
                <a:latin typeface="思源黑体 CN Light" panose="020B0300000000000000" pitchFamily="34" charset="-122"/>
                <a:ea typeface="思源黑体 CN Light" panose="020B0300000000000000" pitchFamily="34" charset="-122"/>
              </a:rPr>
              <a:t>点击输入文本</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路上只我一个人背着手踱着这一片天地好像是我</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28" name="Oval 1"/>
          <p:cNvSpPr/>
          <p:nvPr/>
        </p:nvSpPr>
        <p:spPr>
          <a:xfrm>
            <a:off x="1000399" y="4460219"/>
            <a:ext cx="478465" cy="478465"/>
          </a:xfrm>
          <a:prstGeom prst="ellipse">
            <a:avLst/>
          </a:prstGeom>
          <a:solidFill>
            <a:srgbClr val="D704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4F5FC"/>
              </a:solidFill>
              <a:effectLst/>
              <a:uLnTx/>
              <a:uFillTx/>
              <a:latin typeface="Arial"/>
              <a:ea typeface="思源黑体 CN Light"/>
              <a:cs typeface="+mn-cs"/>
            </a:endParaRPr>
          </a:p>
        </p:txBody>
      </p:sp>
      <p:sp>
        <p:nvSpPr>
          <p:cNvPr id="29" name="Rectangle 14"/>
          <p:cNvSpPr/>
          <p:nvPr/>
        </p:nvSpPr>
        <p:spPr>
          <a:xfrm>
            <a:off x="1608286" y="4433224"/>
            <a:ext cx="3064856" cy="752514"/>
          </a:xfrm>
          <a:prstGeom prst="rect">
            <a:avLst/>
          </a:prstGeom>
        </p:spPr>
        <p:txBody>
          <a:bodyPr wrap="square">
            <a:spAutoFit/>
          </a:bodyPr>
          <a:lstStyle/>
          <a:p>
            <a:pPr fontAlgn="auto">
              <a:lnSpc>
                <a:spcPct val="130000"/>
              </a:lnSpc>
              <a:spcBef>
                <a:spcPts val="0"/>
              </a:spcBef>
              <a:spcAft>
                <a:spcPts val="0"/>
              </a:spcAft>
            </a:pPr>
            <a:r>
              <a:rPr lang="zh-CN" altLang="en-US" sz="11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沿着荷塘是一条曲折的小煤屑路这是一条幽僻的路白天走夜晚</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0" name="Oval 15"/>
          <p:cNvSpPr/>
          <p:nvPr/>
        </p:nvSpPr>
        <p:spPr>
          <a:xfrm>
            <a:off x="981309" y="6013638"/>
            <a:ext cx="478465" cy="478465"/>
          </a:xfrm>
          <a:prstGeom prst="ellipse">
            <a:avLst/>
          </a:prstGeom>
          <a:solidFill>
            <a:srgbClr val="F8960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4F5FC"/>
              </a:solidFill>
              <a:effectLst/>
              <a:uLnTx/>
              <a:uFillTx/>
              <a:latin typeface="Arial"/>
              <a:ea typeface="思源黑体 CN Light"/>
              <a:cs typeface="+mn-cs"/>
            </a:endParaRPr>
          </a:p>
        </p:txBody>
      </p:sp>
      <p:sp>
        <p:nvSpPr>
          <p:cNvPr id="31" name="Rectangle 16"/>
          <p:cNvSpPr/>
          <p:nvPr/>
        </p:nvSpPr>
        <p:spPr>
          <a:xfrm>
            <a:off x="1589196" y="5986643"/>
            <a:ext cx="3064856" cy="752514"/>
          </a:xfrm>
          <a:prstGeom prst="rect">
            <a:avLst/>
          </a:prstGeom>
        </p:spPr>
        <p:txBody>
          <a:bodyPr wrap="square">
            <a:spAutoFit/>
          </a:bodyPr>
          <a:lstStyle/>
          <a:p>
            <a:pPr fontAlgn="auto">
              <a:lnSpc>
                <a:spcPct val="130000"/>
              </a:lnSpc>
              <a:spcBef>
                <a:spcPts val="0"/>
              </a:spcBef>
              <a:spcAft>
                <a:spcPts val="0"/>
              </a:spcAft>
            </a:pPr>
            <a:r>
              <a:rPr lang="zh-CN" altLang="en-US" sz="11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沿着荷塘是一条曲折的小煤屑路这是一条幽僻的路白天走夜晚</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2" name="Oval 17"/>
          <p:cNvSpPr/>
          <p:nvPr/>
        </p:nvSpPr>
        <p:spPr>
          <a:xfrm>
            <a:off x="981309" y="5234878"/>
            <a:ext cx="478465" cy="478465"/>
          </a:xfrm>
          <a:prstGeom prst="ellipse">
            <a:avLst/>
          </a:prstGeom>
          <a:solidFill>
            <a:srgbClr val="99B43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4F5FC"/>
              </a:solidFill>
              <a:effectLst/>
              <a:uLnTx/>
              <a:uFillTx/>
              <a:latin typeface="Arial"/>
              <a:ea typeface="思源黑体 CN Light"/>
              <a:cs typeface="+mn-cs"/>
            </a:endParaRPr>
          </a:p>
        </p:txBody>
      </p:sp>
      <p:sp>
        <p:nvSpPr>
          <p:cNvPr id="33" name="Rectangle 18"/>
          <p:cNvSpPr/>
          <p:nvPr/>
        </p:nvSpPr>
        <p:spPr>
          <a:xfrm>
            <a:off x="1589196" y="5207883"/>
            <a:ext cx="3064856" cy="752514"/>
          </a:xfrm>
          <a:prstGeom prst="rect">
            <a:avLst/>
          </a:prstGeom>
        </p:spPr>
        <p:txBody>
          <a:bodyPr wrap="square">
            <a:spAutoFit/>
          </a:bodyPr>
          <a:lstStyle/>
          <a:p>
            <a:pPr fontAlgn="auto">
              <a:lnSpc>
                <a:spcPct val="130000"/>
              </a:lnSpc>
              <a:spcBef>
                <a:spcPts val="0"/>
              </a:spcBef>
              <a:spcAft>
                <a:spcPts val="0"/>
              </a:spcAft>
            </a:pPr>
            <a:r>
              <a:rPr lang="zh-CN" altLang="en-US" sz="11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沿着荷塘是一条曲折的小煤屑路这是一条幽僻的路白天走夜晚</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4" name="Freeform 53"/>
          <p:cNvSpPr>
            <a:spLocks noEditPoints="1"/>
          </p:cNvSpPr>
          <p:nvPr/>
        </p:nvSpPr>
        <p:spPr bwMode="auto">
          <a:xfrm>
            <a:off x="1076912" y="4544670"/>
            <a:ext cx="325438" cy="309563"/>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solidFill>
            <a:srgbClr val="F4F5FC"/>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333639"/>
              </a:solidFill>
              <a:effectLst/>
              <a:uLnTx/>
              <a:uFillTx/>
              <a:latin typeface="Arial"/>
              <a:ea typeface="思源黑体 CN Light"/>
            </a:endParaRPr>
          </a:p>
        </p:txBody>
      </p:sp>
      <p:grpSp>
        <p:nvGrpSpPr>
          <p:cNvPr id="35" name="组合 34"/>
          <p:cNvGrpSpPr/>
          <p:nvPr/>
        </p:nvGrpSpPr>
        <p:grpSpPr>
          <a:xfrm>
            <a:off x="1054647" y="5373304"/>
            <a:ext cx="331788" cy="201613"/>
            <a:chOff x="1476376" y="2297113"/>
            <a:chExt cx="331788" cy="201613"/>
          </a:xfrm>
          <a:solidFill>
            <a:srgbClr val="F4F5FC"/>
          </a:solidFill>
        </p:grpSpPr>
        <p:sp>
          <p:nvSpPr>
            <p:cNvPr id="36" name="Freeform 54"/>
            <p:cNvSpPr>
              <a:spLocks noEditPoints="1"/>
            </p:cNvSpPr>
            <p:nvPr/>
          </p:nvSpPr>
          <p:spPr bwMode="auto">
            <a:xfrm>
              <a:off x="1476376" y="2297113"/>
              <a:ext cx="331788" cy="201613"/>
            </a:xfrm>
            <a:custGeom>
              <a:avLst/>
              <a:gdLst>
                <a:gd name="T0" fmla="*/ 62 w 124"/>
                <a:gd name="T1" fmla="*/ 0 h 76"/>
                <a:gd name="T2" fmla="*/ 123 w 124"/>
                <a:gd name="T3" fmla="*/ 37 h 76"/>
                <a:gd name="T4" fmla="*/ 123 w 124"/>
                <a:gd name="T5" fmla="*/ 42 h 76"/>
                <a:gd name="T6" fmla="*/ 62 w 124"/>
                <a:gd name="T7" fmla="*/ 76 h 76"/>
                <a:gd name="T8" fmla="*/ 1 w 124"/>
                <a:gd name="T9" fmla="*/ 42 h 76"/>
                <a:gd name="T10" fmla="*/ 1 w 124"/>
                <a:gd name="T11" fmla="*/ 37 h 76"/>
                <a:gd name="T12" fmla="*/ 62 w 124"/>
                <a:gd name="T13" fmla="*/ 0 h 76"/>
                <a:gd name="T14" fmla="*/ 62 w 124"/>
                <a:gd name="T15" fmla="*/ 8 h 76"/>
                <a:gd name="T16" fmla="*/ 10 w 124"/>
                <a:gd name="T17" fmla="*/ 40 h 76"/>
                <a:gd name="T18" fmla="*/ 62 w 124"/>
                <a:gd name="T19" fmla="*/ 68 h 76"/>
                <a:gd name="T20" fmla="*/ 114 w 124"/>
                <a:gd name="T21" fmla="*/ 40 h 76"/>
                <a:gd name="T22" fmla="*/ 62 w 124"/>
                <a:gd name="T23"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76">
                  <a:moveTo>
                    <a:pt x="62" y="0"/>
                  </a:moveTo>
                  <a:cubicBezTo>
                    <a:pt x="90" y="0"/>
                    <a:pt x="106" y="19"/>
                    <a:pt x="123" y="37"/>
                  </a:cubicBezTo>
                  <a:cubicBezTo>
                    <a:pt x="124" y="39"/>
                    <a:pt x="124" y="41"/>
                    <a:pt x="123" y="42"/>
                  </a:cubicBezTo>
                  <a:cubicBezTo>
                    <a:pt x="109" y="58"/>
                    <a:pt x="90" y="76"/>
                    <a:pt x="62" y="76"/>
                  </a:cubicBezTo>
                  <a:cubicBezTo>
                    <a:pt x="33" y="76"/>
                    <a:pt x="14" y="58"/>
                    <a:pt x="1" y="42"/>
                  </a:cubicBezTo>
                  <a:cubicBezTo>
                    <a:pt x="0" y="41"/>
                    <a:pt x="0" y="39"/>
                    <a:pt x="1" y="37"/>
                  </a:cubicBezTo>
                  <a:cubicBezTo>
                    <a:pt x="16" y="20"/>
                    <a:pt x="33" y="0"/>
                    <a:pt x="62" y="0"/>
                  </a:cubicBezTo>
                  <a:close/>
                  <a:moveTo>
                    <a:pt x="62" y="8"/>
                  </a:moveTo>
                  <a:cubicBezTo>
                    <a:pt x="38" y="8"/>
                    <a:pt x="22" y="25"/>
                    <a:pt x="10" y="40"/>
                  </a:cubicBezTo>
                  <a:cubicBezTo>
                    <a:pt x="21" y="54"/>
                    <a:pt x="38" y="68"/>
                    <a:pt x="62" y="68"/>
                  </a:cubicBezTo>
                  <a:cubicBezTo>
                    <a:pt x="85" y="68"/>
                    <a:pt x="102" y="54"/>
                    <a:pt x="114" y="40"/>
                  </a:cubicBezTo>
                  <a:cubicBezTo>
                    <a:pt x="100" y="24"/>
                    <a:pt x="85" y="8"/>
                    <a:pt x="6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37" name="Freeform 55"/>
            <p:cNvSpPr>
              <a:spLocks noEditPoints="1"/>
            </p:cNvSpPr>
            <p:nvPr/>
          </p:nvSpPr>
          <p:spPr bwMode="auto">
            <a:xfrm>
              <a:off x="1592264" y="2346325"/>
              <a:ext cx="101600" cy="101600"/>
            </a:xfrm>
            <a:custGeom>
              <a:avLst/>
              <a:gdLst>
                <a:gd name="T0" fmla="*/ 19 w 38"/>
                <a:gd name="T1" fmla="*/ 38 h 38"/>
                <a:gd name="T2" fmla="*/ 0 w 38"/>
                <a:gd name="T3" fmla="*/ 19 h 38"/>
                <a:gd name="T4" fmla="*/ 19 w 38"/>
                <a:gd name="T5" fmla="*/ 0 h 38"/>
                <a:gd name="T6" fmla="*/ 38 w 38"/>
                <a:gd name="T7" fmla="*/ 19 h 38"/>
                <a:gd name="T8" fmla="*/ 19 w 38"/>
                <a:gd name="T9" fmla="*/ 38 h 38"/>
                <a:gd name="T10" fmla="*/ 19 w 38"/>
                <a:gd name="T11" fmla="*/ 4 h 38"/>
                <a:gd name="T12" fmla="*/ 4 w 38"/>
                <a:gd name="T13" fmla="*/ 19 h 38"/>
                <a:gd name="T14" fmla="*/ 19 w 38"/>
                <a:gd name="T15" fmla="*/ 34 h 38"/>
                <a:gd name="T16" fmla="*/ 34 w 38"/>
                <a:gd name="T17" fmla="*/ 19 h 38"/>
                <a:gd name="T18" fmla="*/ 19 w 38"/>
                <a:gd name="T1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8">
                  <a:moveTo>
                    <a:pt x="19" y="38"/>
                  </a:moveTo>
                  <a:cubicBezTo>
                    <a:pt x="8" y="38"/>
                    <a:pt x="0" y="30"/>
                    <a:pt x="0" y="19"/>
                  </a:cubicBezTo>
                  <a:cubicBezTo>
                    <a:pt x="0" y="8"/>
                    <a:pt x="8" y="0"/>
                    <a:pt x="19" y="0"/>
                  </a:cubicBezTo>
                  <a:cubicBezTo>
                    <a:pt x="30" y="0"/>
                    <a:pt x="38" y="8"/>
                    <a:pt x="38" y="19"/>
                  </a:cubicBezTo>
                  <a:cubicBezTo>
                    <a:pt x="38" y="30"/>
                    <a:pt x="30" y="38"/>
                    <a:pt x="19" y="38"/>
                  </a:cubicBezTo>
                  <a:close/>
                  <a:moveTo>
                    <a:pt x="19" y="4"/>
                  </a:moveTo>
                  <a:cubicBezTo>
                    <a:pt x="11" y="4"/>
                    <a:pt x="4" y="11"/>
                    <a:pt x="4" y="19"/>
                  </a:cubicBezTo>
                  <a:cubicBezTo>
                    <a:pt x="4" y="27"/>
                    <a:pt x="11" y="34"/>
                    <a:pt x="19" y="34"/>
                  </a:cubicBezTo>
                  <a:cubicBezTo>
                    <a:pt x="27" y="34"/>
                    <a:pt x="34" y="27"/>
                    <a:pt x="34" y="19"/>
                  </a:cubicBezTo>
                  <a:cubicBezTo>
                    <a:pt x="34" y="11"/>
                    <a:pt x="27" y="4"/>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333639"/>
                </a:solidFill>
                <a:effectLst/>
                <a:uLnTx/>
                <a:uFillTx/>
                <a:latin typeface="Arial"/>
                <a:ea typeface="思源黑体 CN Light"/>
              </a:endParaRPr>
            </a:p>
          </p:txBody>
        </p:sp>
      </p:grpSp>
      <p:grpSp>
        <p:nvGrpSpPr>
          <p:cNvPr id="38" name="组合 37"/>
          <p:cNvGrpSpPr/>
          <p:nvPr/>
        </p:nvGrpSpPr>
        <p:grpSpPr>
          <a:xfrm>
            <a:off x="1054647" y="6146508"/>
            <a:ext cx="331788" cy="212725"/>
            <a:chOff x="2159001" y="2297113"/>
            <a:chExt cx="331788" cy="212725"/>
          </a:xfrm>
          <a:solidFill>
            <a:srgbClr val="F4F5FC"/>
          </a:solidFill>
        </p:grpSpPr>
        <p:sp>
          <p:nvSpPr>
            <p:cNvPr id="39" name="Freeform 56"/>
            <p:cNvSpPr>
              <a:spLocks noEditPoints="1"/>
            </p:cNvSpPr>
            <p:nvPr/>
          </p:nvSpPr>
          <p:spPr bwMode="auto">
            <a:xfrm>
              <a:off x="2274889" y="2346325"/>
              <a:ext cx="100013" cy="104775"/>
            </a:xfrm>
            <a:custGeom>
              <a:avLst/>
              <a:gdLst>
                <a:gd name="T0" fmla="*/ 0 w 38"/>
                <a:gd name="T1" fmla="*/ 19 h 39"/>
                <a:gd name="T2" fmla="*/ 19 w 38"/>
                <a:gd name="T3" fmla="*/ 39 h 39"/>
                <a:gd name="T4" fmla="*/ 38 w 38"/>
                <a:gd name="T5" fmla="*/ 19 h 39"/>
                <a:gd name="T6" fmla="*/ 19 w 38"/>
                <a:gd name="T7" fmla="*/ 0 h 39"/>
                <a:gd name="T8" fmla="*/ 0 w 38"/>
                <a:gd name="T9" fmla="*/ 19 h 39"/>
                <a:gd name="T10" fmla="*/ 34 w 38"/>
                <a:gd name="T11" fmla="*/ 19 h 39"/>
                <a:gd name="T12" fmla="*/ 19 w 38"/>
                <a:gd name="T13" fmla="*/ 35 h 39"/>
                <a:gd name="T14" fmla="*/ 4 w 38"/>
                <a:gd name="T15" fmla="*/ 19 h 39"/>
                <a:gd name="T16" fmla="*/ 19 w 38"/>
                <a:gd name="T17" fmla="*/ 4 h 39"/>
                <a:gd name="T18" fmla="*/ 34 w 38"/>
                <a:gd name="T19"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9">
                  <a:moveTo>
                    <a:pt x="0" y="19"/>
                  </a:moveTo>
                  <a:cubicBezTo>
                    <a:pt x="0" y="30"/>
                    <a:pt x="8" y="39"/>
                    <a:pt x="19" y="39"/>
                  </a:cubicBezTo>
                  <a:cubicBezTo>
                    <a:pt x="30" y="39"/>
                    <a:pt x="38" y="30"/>
                    <a:pt x="38" y="19"/>
                  </a:cubicBezTo>
                  <a:cubicBezTo>
                    <a:pt x="38" y="9"/>
                    <a:pt x="30" y="0"/>
                    <a:pt x="19" y="0"/>
                  </a:cubicBezTo>
                  <a:cubicBezTo>
                    <a:pt x="8" y="0"/>
                    <a:pt x="0" y="9"/>
                    <a:pt x="0" y="19"/>
                  </a:cubicBezTo>
                  <a:close/>
                  <a:moveTo>
                    <a:pt x="34" y="19"/>
                  </a:moveTo>
                  <a:cubicBezTo>
                    <a:pt x="34" y="28"/>
                    <a:pt x="27" y="35"/>
                    <a:pt x="19" y="35"/>
                  </a:cubicBezTo>
                  <a:cubicBezTo>
                    <a:pt x="11" y="35"/>
                    <a:pt x="4" y="28"/>
                    <a:pt x="4" y="19"/>
                  </a:cubicBezTo>
                  <a:cubicBezTo>
                    <a:pt x="4" y="11"/>
                    <a:pt x="11" y="4"/>
                    <a:pt x="19" y="4"/>
                  </a:cubicBezTo>
                  <a:cubicBezTo>
                    <a:pt x="27" y="4"/>
                    <a:pt x="34" y="11"/>
                    <a:pt x="34"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0" name="Freeform 57"/>
            <p:cNvSpPr>
              <a:spLocks/>
            </p:cNvSpPr>
            <p:nvPr/>
          </p:nvSpPr>
          <p:spPr bwMode="auto">
            <a:xfrm>
              <a:off x="2159001" y="2297113"/>
              <a:ext cx="331788" cy="204788"/>
            </a:xfrm>
            <a:custGeom>
              <a:avLst/>
              <a:gdLst>
                <a:gd name="T0" fmla="*/ 1 w 124"/>
                <a:gd name="T1" fmla="*/ 37 h 77"/>
                <a:gd name="T2" fmla="*/ 1 w 124"/>
                <a:gd name="T3" fmla="*/ 43 h 77"/>
                <a:gd name="T4" fmla="*/ 62 w 124"/>
                <a:gd name="T5" fmla="*/ 77 h 77"/>
                <a:gd name="T6" fmla="*/ 82 w 124"/>
                <a:gd name="T7" fmla="*/ 73 h 77"/>
                <a:gd name="T8" fmla="*/ 85 w 124"/>
                <a:gd name="T9" fmla="*/ 68 h 77"/>
                <a:gd name="T10" fmla="*/ 80 w 124"/>
                <a:gd name="T11" fmla="*/ 66 h 77"/>
                <a:gd name="T12" fmla="*/ 62 w 124"/>
                <a:gd name="T13" fmla="*/ 69 h 77"/>
                <a:gd name="T14" fmla="*/ 10 w 124"/>
                <a:gd name="T15" fmla="*/ 40 h 77"/>
                <a:gd name="T16" fmla="*/ 62 w 124"/>
                <a:gd name="T17" fmla="*/ 8 h 77"/>
                <a:gd name="T18" fmla="*/ 114 w 124"/>
                <a:gd name="T19" fmla="*/ 40 h 77"/>
                <a:gd name="T20" fmla="*/ 111 w 124"/>
                <a:gd name="T21" fmla="*/ 43 h 77"/>
                <a:gd name="T22" fmla="*/ 112 w 124"/>
                <a:gd name="T23" fmla="*/ 49 h 77"/>
                <a:gd name="T24" fmla="*/ 117 w 124"/>
                <a:gd name="T25" fmla="*/ 49 h 77"/>
                <a:gd name="T26" fmla="*/ 123 w 124"/>
                <a:gd name="T27" fmla="*/ 43 h 77"/>
                <a:gd name="T28" fmla="*/ 123 w 124"/>
                <a:gd name="T29" fmla="*/ 37 h 77"/>
                <a:gd name="T30" fmla="*/ 62 w 124"/>
                <a:gd name="T31" fmla="*/ 0 h 77"/>
                <a:gd name="T32" fmla="*/ 1 w 124"/>
                <a:gd name="T33" fmla="*/ 3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77">
                  <a:moveTo>
                    <a:pt x="1" y="37"/>
                  </a:moveTo>
                  <a:cubicBezTo>
                    <a:pt x="0" y="39"/>
                    <a:pt x="0" y="41"/>
                    <a:pt x="1" y="43"/>
                  </a:cubicBezTo>
                  <a:cubicBezTo>
                    <a:pt x="14" y="59"/>
                    <a:pt x="33" y="77"/>
                    <a:pt x="62" y="77"/>
                  </a:cubicBezTo>
                  <a:cubicBezTo>
                    <a:pt x="69" y="77"/>
                    <a:pt x="76" y="76"/>
                    <a:pt x="82" y="73"/>
                  </a:cubicBezTo>
                  <a:cubicBezTo>
                    <a:pt x="84" y="73"/>
                    <a:pt x="85" y="70"/>
                    <a:pt x="85" y="68"/>
                  </a:cubicBezTo>
                  <a:cubicBezTo>
                    <a:pt x="84" y="66"/>
                    <a:pt x="82" y="65"/>
                    <a:pt x="80" y="66"/>
                  </a:cubicBezTo>
                  <a:cubicBezTo>
                    <a:pt x="74" y="68"/>
                    <a:pt x="68" y="69"/>
                    <a:pt x="62" y="69"/>
                  </a:cubicBezTo>
                  <a:cubicBezTo>
                    <a:pt x="38" y="69"/>
                    <a:pt x="21" y="54"/>
                    <a:pt x="10" y="40"/>
                  </a:cubicBezTo>
                  <a:cubicBezTo>
                    <a:pt x="22" y="25"/>
                    <a:pt x="38" y="8"/>
                    <a:pt x="62" y="8"/>
                  </a:cubicBezTo>
                  <a:cubicBezTo>
                    <a:pt x="85" y="8"/>
                    <a:pt x="99" y="24"/>
                    <a:pt x="114" y="40"/>
                  </a:cubicBezTo>
                  <a:cubicBezTo>
                    <a:pt x="114" y="40"/>
                    <a:pt x="112" y="42"/>
                    <a:pt x="111" y="43"/>
                  </a:cubicBezTo>
                  <a:cubicBezTo>
                    <a:pt x="110" y="45"/>
                    <a:pt x="110" y="47"/>
                    <a:pt x="112" y="49"/>
                  </a:cubicBezTo>
                  <a:cubicBezTo>
                    <a:pt x="113" y="51"/>
                    <a:pt x="116" y="50"/>
                    <a:pt x="117" y="49"/>
                  </a:cubicBezTo>
                  <a:cubicBezTo>
                    <a:pt x="119" y="47"/>
                    <a:pt x="121" y="45"/>
                    <a:pt x="123" y="43"/>
                  </a:cubicBezTo>
                  <a:cubicBezTo>
                    <a:pt x="124" y="41"/>
                    <a:pt x="124" y="39"/>
                    <a:pt x="123" y="37"/>
                  </a:cubicBezTo>
                  <a:cubicBezTo>
                    <a:pt x="107" y="21"/>
                    <a:pt x="90" y="0"/>
                    <a:pt x="62" y="0"/>
                  </a:cubicBezTo>
                  <a:cubicBezTo>
                    <a:pt x="33" y="0"/>
                    <a:pt x="15" y="21"/>
                    <a:pt x="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1" name="Freeform 58"/>
            <p:cNvSpPr>
              <a:spLocks/>
            </p:cNvSpPr>
            <p:nvPr/>
          </p:nvSpPr>
          <p:spPr bwMode="auto">
            <a:xfrm>
              <a:off x="2401889" y="2439988"/>
              <a:ext cx="69850" cy="69850"/>
            </a:xfrm>
            <a:custGeom>
              <a:avLst/>
              <a:gdLst>
                <a:gd name="T0" fmla="*/ 24 w 26"/>
                <a:gd name="T1" fmla="*/ 2 h 26"/>
                <a:gd name="T2" fmla="*/ 19 w 26"/>
                <a:gd name="T3" fmla="*/ 2 h 26"/>
                <a:gd name="T4" fmla="*/ 13 w 26"/>
                <a:gd name="T5" fmla="*/ 7 h 26"/>
                <a:gd name="T6" fmla="*/ 7 w 26"/>
                <a:gd name="T7" fmla="*/ 2 h 26"/>
                <a:gd name="T8" fmla="*/ 2 w 26"/>
                <a:gd name="T9" fmla="*/ 2 h 26"/>
                <a:gd name="T10" fmla="*/ 2 w 26"/>
                <a:gd name="T11" fmla="*/ 7 h 26"/>
                <a:gd name="T12" fmla="*/ 7 w 26"/>
                <a:gd name="T13" fmla="*/ 13 h 26"/>
                <a:gd name="T14" fmla="*/ 2 w 26"/>
                <a:gd name="T15" fmla="*/ 19 h 26"/>
                <a:gd name="T16" fmla="*/ 2 w 26"/>
                <a:gd name="T17" fmla="*/ 24 h 26"/>
                <a:gd name="T18" fmla="*/ 7 w 26"/>
                <a:gd name="T19" fmla="*/ 24 h 26"/>
                <a:gd name="T20" fmla="*/ 13 w 26"/>
                <a:gd name="T21" fmla="*/ 19 h 26"/>
                <a:gd name="T22" fmla="*/ 19 w 26"/>
                <a:gd name="T23" fmla="*/ 24 h 26"/>
                <a:gd name="T24" fmla="*/ 24 w 26"/>
                <a:gd name="T25" fmla="*/ 24 h 26"/>
                <a:gd name="T26" fmla="*/ 24 w 26"/>
                <a:gd name="T27" fmla="*/ 19 h 26"/>
                <a:gd name="T28" fmla="*/ 19 w 26"/>
                <a:gd name="T29" fmla="*/ 13 h 26"/>
                <a:gd name="T30" fmla="*/ 24 w 26"/>
                <a:gd name="T31" fmla="*/ 7 h 26"/>
                <a:gd name="T32" fmla="*/ 24 w 26"/>
                <a:gd name="T3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26">
                  <a:moveTo>
                    <a:pt x="24" y="2"/>
                  </a:moveTo>
                  <a:cubicBezTo>
                    <a:pt x="23" y="0"/>
                    <a:pt x="20" y="0"/>
                    <a:pt x="19" y="2"/>
                  </a:cubicBezTo>
                  <a:cubicBezTo>
                    <a:pt x="13" y="7"/>
                    <a:pt x="13" y="7"/>
                    <a:pt x="13" y="7"/>
                  </a:cubicBezTo>
                  <a:cubicBezTo>
                    <a:pt x="7" y="2"/>
                    <a:pt x="7" y="2"/>
                    <a:pt x="7" y="2"/>
                  </a:cubicBezTo>
                  <a:cubicBezTo>
                    <a:pt x="6" y="0"/>
                    <a:pt x="3" y="0"/>
                    <a:pt x="2" y="2"/>
                  </a:cubicBezTo>
                  <a:cubicBezTo>
                    <a:pt x="0" y="3"/>
                    <a:pt x="0" y="6"/>
                    <a:pt x="2" y="7"/>
                  </a:cubicBezTo>
                  <a:cubicBezTo>
                    <a:pt x="7" y="13"/>
                    <a:pt x="7" y="13"/>
                    <a:pt x="7" y="13"/>
                  </a:cubicBezTo>
                  <a:cubicBezTo>
                    <a:pt x="2" y="19"/>
                    <a:pt x="2" y="19"/>
                    <a:pt x="2" y="19"/>
                  </a:cubicBezTo>
                  <a:cubicBezTo>
                    <a:pt x="0" y="20"/>
                    <a:pt x="0" y="23"/>
                    <a:pt x="2" y="24"/>
                  </a:cubicBezTo>
                  <a:cubicBezTo>
                    <a:pt x="3" y="26"/>
                    <a:pt x="6" y="26"/>
                    <a:pt x="7" y="24"/>
                  </a:cubicBezTo>
                  <a:cubicBezTo>
                    <a:pt x="13" y="19"/>
                    <a:pt x="13" y="19"/>
                    <a:pt x="13" y="19"/>
                  </a:cubicBezTo>
                  <a:cubicBezTo>
                    <a:pt x="19" y="24"/>
                    <a:pt x="19" y="24"/>
                    <a:pt x="19" y="24"/>
                  </a:cubicBezTo>
                  <a:cubicBezTo>
                    <a:pt x="20" y="26"/>
                    <a:pt x="23" y="26"/>
                    <a:pt x="24" y="24"/>
                  </a:cubicBezTo>
                  <a:cubicBezTo>
                    <a:pt x="26" y="23"/>
                    <a:pt x="26" y="20"/>
                    <a:pt x="24" y="19"/>
                  </a:cubicBezTo>
                  <a:cubicBezTo>
                    <a:pt x="19" y="13"/>
                    <a:pt x="19" y="13"/>
                    <a:pt x="19" y="13"/>
                  </a:cubicBezTo>
                  <a:cubicBezTo>
                    <a:pt x="24" y="7"/>
                    <a:pt x="24" y="7"/>
                    <a:pt x="24" y="7"/>
                  </a:cubicBezTo>
                  <a:cubicBezTo>
                    <a:pt x="26" y="6"/>
                    <a:pt x="26" y="3"/>
                    <a:pt x="2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smtClean="0">
                <a:ln>
                  <a:noFill/>
                </a:ln>
                <a:solidFill>
                  <a:srgbClr val="333639"/>
                </a:solidFill>
                <a:effectLst/>
                <a:uLnTx/>
                <a:uFillTx/>
                <a:latin typeface="Arial"/>
                <a:ea typeface="思源黑体 CN Light"/>
              </a:endParaRPr>
            </a:p>
          </p:txBody>
        </p:sp>
      </p:gr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23074</TotalTime>
  <Words>452</Words>
  <Application>Microsoft Office PowerPoint</Application>
  <PresentationFormat>自定义</PresentationFormat>
  <Paragraphs>29</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2019-09-07T14:02:06Z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