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4" d="100"/>
          <a:sy n="64" d="100"/>
        </p:scale>
        <p:origin x="-132" y="-6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829421" y="1515704"/>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6" name="TextBox 25"/>
          <p:cNvSpPr txBox="1"/>
          <p:nvPr/>
        </p:nvSpPr>
        <p:spPr>
          <a:xfrm>
            <a:off x="720477" y="1917249"/>
            <a:ext cx="2714205" cy="1077218"/>
          </a:xfrm>
          <a:prstGeom prst="rect">
            <a:avLst/>
          </a:prstGeom>
          <a:noFill/>
        </p:spPr>
        <p:txBody>
          <a:bodyPr wrap="none" rtlCol="0">
            <a:spAutoFit/>
          </a:bodyPr>
          <a:lstStyle/>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输入信息数据</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p:txBody>
      </p:sp>
      <p:sp>
        <p:nvSpPr>
          <p:cNvPr id="27" name="Rectangle 13"/>
          <p:cNvSpPr/>
          <p:nvPr/>
        </p:nvSpPr>
        <p:spPr>
          <a:xfrm>
            <a:off x="757651" y="3290644"/>
            <a:ext cx="5139070" cy="954685"/>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美人微风过处送来缕缕清香仿佛远处高楼上渺茫的歌声似的这时候叶子</a:t>
            </a:r>
          </a:p>
        </p:txBody>
      </p:sp>
      <p:sp>
        <p:nvSpPr>
          <p:cNvPr id="28" name="Rounded Rectangle 16"/>
          <p:cNvSpPr/>
          <p:nvPr/>
        </p:nvSpPr>
        <p:spPr>
          <a:xfrm>
            <a:off x="845961" y="5526411"/>
            <a:ext cx="376570" cy="1078745"/>
          </a:xfrm>
          <a:prstGeom prst="roundRect">
            <a:avLst>
              <a:gd name="adj" fmla="val 10169"/>
            </a:avLst>
          </a:prstGeom>
          <a:solidFill>
            <a:srgbClr val="AAB2BD">
              <a:lumMod val="50000"/>
            </a:srgbClr>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80</a:t>
            </a:r>
          </a:p>
        </p:txBody>
      </p:sp>
      <p:sp>
        <p:nvSpPr>
          <p:cNvPr id="29" name="Rounded Rectangle 17"/>
          <p:cNvSpPr/>
          <p:nvPr/>
        </p:nvSpPr>
        <p:spPr>
          <a:xfrm>
            <a:off x="1369319" y="5733117"/>
            <a:ext cx="376570" cy="872039"/>
          </a:xfrm>
          <a:prstGeom prst="roundRect">
            <a:avLst>
              <a:gd name="adj" fmla="val 10169"/>
            </a:avLst>
          </a:prstGeom>
          <a:solidFill>
            <a:srgbClr val="D70444"/>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70</a:t>
            </a:r>
          </a:p>
        </p:txBody>
      </p:sp>
      <p:sp>
        <p:nvSpPr>
          <p:cNvPr id="30" name="Rounded Rectangle 18"/>
          <p:cNvSpPr/>
          <p:nvPr/>
        </p:nvSpPr>
        <p:spPr>
          <a:xfrm>
            <a:off x="2416035" y="5965660"/>
            <a:ext cx="376570" cy="639496"/>
          </a:xfrm>
          <a:prstGeom prst="roundRect">
            <a:avLst>
              <a:gd name="adj" fmla="val 10169"/>
            </a:avLst>
          </a:prstGeom>
          <a:solidFill>
            <a:srgbClr val="AAB2BD">
              <a:lumMod val="50000"/>
            </a:srgbClr>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65</a:t>
            </a:r>
          </a:p>
        </p:txBody>
      </p:sp>
      <p:sp>
        <p:nvSpPr>
          <p:cNvPr id="31" name="Rounded Rectangle 19"/>
          <p:cNvSpPr/>
          <p:nvPr/>
        </p:nvSpPr>
        <p:spPr>
          <a:xfrm>
            <a:off x="2939393" y="5345543"/>
            <a:ext cx="376570" cy="1259613"/>
          </a:xfrm>
          <a:prstGeom prst="roundRect">
            <a:avLst>
              <a:gd name="adj" fmla="val 10169"/>
            </a:avLst>
          </a:prstGeom>
          <a:solidFill>
            <a:srgbClr val="99B433"/>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95</a:t>
            </a:r>
          </a:p>
        </p:txBody>
      </p:sp>
      <p:sp>
        <p:nvSpPr>
          <p:cNvPr id="32" name="Rounded Rectangle 20"/>
          <p:cNvSpPr/>
          <p:nvPr/>
        </p:nvSpPr>
        <p:spPr>
          <a:xfrm>
            <a:off x="1892677" y="6217583"/>
            <a:ext cx="376570" cy="387573"/>
          </a:xfrm>
          <a:prstGeom prst="roundRect">
            <a:avLst>
              <a:gd name="adj" fmla="val 10169"/>
            </a:avLst>
          </a:prstGeom>
          <a:solidFill>
            <a:srgbClr val="00A19C"/>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40</a:t>
            </a:r>
          </a:p>
        </p:txBody>
      </p:sp>
      <p:sp>
        <p:nvSpPr>
          <p:cNvPr id="33" name="Rounded Rectangle 21"/>
          <p:cNvSpPr/>
          <p:nvPr/>
        </p:nvSpPr>
        <p:spPr>
          <a:xfrm>
            <a:off x="3462751" y="6217583"/>
            <a:ext cx="376570" cy="387573"/>
          </a:xfrm>
          <a:prstGeom prst="roundRect">
            <a:avLst>
              <a:gd name="adj" fmla="val 10169"/>
            </a:avLst>
          </a:prstGeom>
          <a:solidFill>
            <a:srgbClr val="AAB2BD">
              <a:lumMod val="50000"/>
            </a:srgbClr>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95</a:t>
            </a:r>
          </a:p>
        </p:txBody>
      </p:sp>
      <p:cxnSp>
        <p:nvCxnSpPr>
          <p:cNvPr id="34" name="Straight Connector 22"/>
          <p:cNvCxnSpPr>
            <a:stCxn id="31" idx="0"/>
          </p:cNvCxnSpPr>
          <p:nvPr/>
        </p:nvCxnSpPr>
        <p:spPr>
          <a:xfrm>
            <a:off x="3127678" y="5345543"/>
            <a:ext cx="1386965" cy="0"/>
          </a:xfrm>
          <a:prstGeom prst="line">
            <a:avLst/>
          </a:prstGeom>
          <a:noFill/>
          <a:ln w="6350" cap="flat" cmpd="sng" algn="ctr">
            <a:solidFill>
              <a:srgbClr val="99B433"/>
            </a:solidFill>
            <a:prstDash val="solid"/>
            <a:miter lim="800000"/>
            <a:tailEnd type="triangle"/>
          </a:ln>
          <a:effectLst/>
        </p:spPr>
      </p:cxnSp>
      <p:sp>
        <p:nvSpPr>
          <p:cNvPr id="35" name="Rectangle 23"/>
          <p:cNvSpPr/>
          <p:nvPr/>
        </p:nvSpPr>
        <p:spPr>
          <a:xfrm>
            <a:off x="4415707" y="5556661"/>
            <a:ext cx="2023537" cy="832536"/>
          </a:xfrm>
          <a:prstGeom prst="rect">
            <a:avLst/>
          </a:prstGeom>
        </p:spPr>
        <p:txBody>
          <a:bodyPr wrap="square">
            <a:spAutoFit/>
          </a:bodyPr>
          <a:lstStyle/>
          <a:p>
            <a:pPr fontAlgn="auto">
              <a:lnSpc>
                <a:spcPct val="130000"/>
              </a:lnSpc>
              <a:spcBef>
                <a:spcPts val="0"/>
              </a:spcBef>
              <a:spcAft>
                <a:spcPts val="0"/>
              </a:spcAft>
            </a:pPr>
            <a:r>
              <a:rPr lang="en-US" sz="1500" dirty="0">
                <a:solidFill>
                  <a:srgbClr val="AAB2BD">
                    <a:lumMod val="50000"/>
                  </a:srgbClr>
                </a:solidFill>
                <a:latin typeface="思源黑体 CN Light" panose="020B0300000000000000" pitchFamily="34" charset="-122"/>
                <a:ea typeface="思源黑体 CN Light" panose="020B0300000000000000" pitchFamily="34" charset="-122"/>
              </a:rPr>
              <a:t>￥185,258,145</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月光如流水一般静静地泻在这一片叶子和花上薄薄</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6" name="Freeform 24"/>
          <p:cNvSpPr>
            <a:spLocks noEditPoints="1"/>
          </p:cNvSpPr>
          <p:nvPr/>
        </p:nvSpPr>
        <p:spPr bwMode="auto">
          <a:xfrm>
            <a:off x="9248749" y="4219228"/>
            <a:ext cx="1715272" cy="1715272"/>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7" name="Freeform 25"/>
          <p:cNvSpPr>
            <a:spLocks noEditPoints="1"/>
          </p:cNvSpPr>
          <p:nvPr/>
        </p:nvSpPr>
        <p:spPr bwMode="auto">
          <a:xfrm>
            <a:off x="8095110" y="3676142"/>
            <a:ext cx="1354961" cy="1354961"/>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00A19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8" name="Freeform 26"/>
          <p:cNvSpPr>
            <a:spLocks noEditPoints="1"/>
          </p:cNvSpPr>
          <p:nvPr/>
        </p:nvSpPr>
        <p:spPr bwMode="auto">
          <a:xfrm>
            <a:off x="9080628" y="2939636"/>
            <a:ext cx="1094519" cy="1094519"/>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9" name="Freeform 27"/>
          <p:cNvSpPr>
            <a:spLocks noEditPoints="1"/>
          </p:cNvSpPr>
          <p:nvPr/>
        </p:nvSpPr>
        <p:spPr bwMode="auto">
          <a:xfrm>
            <a:off x="7637924" y="4951562"/>
            <a:ext cx="1610825" cy="161082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0" name="Freeform 28"/>
          <p:cNvSpPr>
            <a:spLocks noEditPoints="1"/>
          </p:cNvSpPr>
          <p:nvPr/>
        </p:nvSpPr>
        <p:spPr bwMode="auto">
          <a:xfrm>
            <a:off x="10208106" y="3671650"/>
            <a:ext cx="450966" cy="4509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1" name="Freeform 29"/>
          <p:cNvSpPr>
            <a:spLocks noEditPoints="1"/>
          </p:cNvSpPr>
          <p:nvPr/>
        </p:nvSpPr>
        <p:spPr bwMode="auto">
          <a:xfrm>
            <a:off x="8659848" y="3195148"/>
            <a:ext cx="225483" cy="225483"/>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2" name="Freeform 30"/>
          <p:cNvSpPr>
            <a:spLocks noEditPoints="1"/>
          </p:cNvSpPr>
          <p:nvPr/>
        </p:nvSpPr>
        <p:spPr bwMode="auto">
          <a:xfrm>
            <a:off x="9329893" y="5996750"/>
            <a:ext cx="627887" cy="627887"/>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3" name="Freeform 31"/>
          <p:cNvSpPr>
            <a:spLocks noEditPoints="1"/>
          </p:cNvSpPr>
          <p:nvPr/>
        </p:nvSpPr>
        <p:spPr bwMode="auto">
          <a:xfrm>
            <a:off x="10042800" y="2832778"/>
            <a:ext cx="327644" cy="327644"/>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rgbClr val="AAB2BD"/>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4" name="TextBox 43"/>
          <p:cNvSpPr txBox="1"/>
          <p:nvPr/>
        </p:nvSpPr>
        <p:spPr>
          <a:xfrm>
            <a:off x="9308730" y="3302229"/>
            <a:ext cx="638316" cy="369332"/>
          </a:xfrm>
          <a:prstGeom prst="rect">
            <a:avLst/>
          </a:prstGeom>
          <a:noFill/>
        </p:spPr>
        <p:txBody>
          <a:bodyPr wrap="none" rtlCol="0">
            <a:spAutoFit/>
          </a:bodyPr>
          <a:lstStyle/>
          <a:p>
            <a:pPr algn="ct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45%</a:t>
            </a:r>
          </a:p>
        </p:txBody>
      </p:sp>
      <p:sp>
        <p:nvSpPr>
          <p:cNvPr id="45" name="TextBox 44"/>
          <p:cNvSpPr txBox="1"/>
          <p:nvPr/>
        </p:nvSpPr>
        <p:spPr>
          <a:xfrm>
            <a:off x="9787227" y="4892198"/>
            <a:ext cx="638316" cy="369332"/>
          </a:xfrm>
          <a:prstGeom prst="rect">
            <a:avLst/>
          </a:prstGeom>
          <a:noFill/>
        </p:spPr>
        <p:txBody>
          <a:bodyPr wrap="none" rtlCol="0">
            <a:spAutoFit/>
          </a:bodyPr>
          <a:lstStyle/>
          <a:p>
            <a:pPr algn="ct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83%</a:t>
            </a:r>
          </a:p>
        </p:txBody>
      </p:sp>
      <p:sp>
        <p:nvSpPr>
          <p:cNvPr id="46" name="TextBox 45"/>
          <p:cNvSpPr txBox="1"/>
          <p:nvPr/>
        </p:nvSpPr>
        <p:spPr>
          <a:xfrm>
            <a:off x="8453432" y="4168956"/>
            <a:ext cx="638316" cy="369332"/>
          </a:xfrm>
          <a:prstGeom prst="rect">
            <a:avLst/>
          </a:prstGeom>
          <a:noFill/>
        </p:spPr>
        <p:txBody>
          <a:bodyPr wrap="none" rtlCol="0">
            <a:spAutoFit/>
          </a:bodyPr>
          <a:lstStyle/>
          <a:p>
            <a:pPr algn="ct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65%</a:t>
            </a:r>
          </a:p>
        </p:txBody>
      </p:sp>
      <p:sp>
        <p:nvSpPr>
          <p:cNvPr id="47" name="TextBox 46"/>
          <p:cNvSpPr txBox="1"/>
          <p:nvPr/>
        </p:nvSpPr>
        <p:spPr>
          <a:xfrm>
            <a:off x="8124178" y="5572308"/>
            <a:ext cx="638316" cy="369332"/>
          </a:xfrm>
          <a:prstGeom prst="rect">
            <a:avLst/>
          </a:prstGeom>
          <a:noFill/>
        </p:spPr>
        <p:txBody>
          <a:bodyPr wrap="none" rtlCol="0">
            <a:spAutoFit/>
          </a:bodyPr>
          <a:lstStyle/>
          <a:p>
            <a:pPr algn="ct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78%</a:t>
            </a: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400</Words>
  <Application>Microsoft Office PowerPoint</Application>
  <PresentationFormat>自定义</PresentationFormat>
  <Paragraphs>33</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2019-09-07T13:45:30Z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