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4" d="100"/>
          <a:sy n="64" d="100"/>
        </p:scale>
        <p:origin x="-132" y="-9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EC40-4810-903A-1DFC033EE4CE}"/>
              </c:ext>
            </c:extLst>
          </c:dPt>
          <c:dPt>
            <c:idx val="1"/>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3-EC40-4810-903A-1DFC033EE4CE}"/>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EC40-4810-903A-1DFC033EE4CE}"/>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EC40-4810-903A-1DFC033EE4CE}"/>
              </c:ext>
            </c:extLst>
          </c:dPt>
          <c:dLbls>
            <c:delete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3.2</c:v>
                </c:pt>
                <c:pt idx="2">
                  <c:v>1.4</c:v>
                </c:pt>
                <c:pt idx="3">
                  <c:v>1.2</c:v>
                </c:pt>
              </c:numCache>
            </c:numRef>
          </c:val>
          <c:extLst xmlns:c16r2="http://schemas.microsoft.com/office/drawing/2015/06/chart">
            <c:ext xmlns:c16="http://schemas.microsoft.com/office/drawing/2014/chart" uri="{C3380CC4-5D6E-409C-BE32-E72D297353CC}">
              <c16:uniqueId val="{00000008-EC40-4810-903A-1DFC033EE4CE}"/>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972175" y="1561425"/>
            <a:ext cx="673044"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PRICE TABLE</a:t>
            </a:r>
          </a:p>
        </p:txBody>
      </p:sp>
      <p:sp>
        <p:nvSpPr>
          <p:cNvPr id="28" name="TextBox 27"/>
          <p:cNvSpPr txBox="1"/>
          <p:nvPr/>
        </p:nvSpPr>
        <p:spPr>
          <a:xfrm>
            <a:off x="869218" y="1940848"/>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点击服务报价</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29" name="Rectangle 13"/>
          <p:cNvSpPr/>
          <p:nvPr/>
        </p:nvSpPr>
        <p:spPr>
          <a:xfrm>
            <a:off x="925268" y="5841573"/>
            <a:ext cx="6127893" cy="711056"/>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月光如流水一般静静地泻在这一片叶子和花上薄薄的青雾浮起在荷塘里叶子和花仿佛在牛乳中洗过一样又像笼着轻纱的梦虽然是满月天上却有一层淡淡的云所以不能朗照但我以为这恰是到了好处酣眠固不可少小睡也别有风味的月光是隔了树照过来的高处</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0" name="Rounded Rectangle 1"/>
          <p:cNvSpPr/>
          <p:nvPr/>
        </p:nvSpPr>
        <p:spPr>
          <a:xfrm>
            <a:off x="978023" y="3289224"/>
            <a:ext cx="1101966" cy="1421620"/>
          </a:xfrm>
          <a:prstGeom prst="roundRect">
            <a:avLst>
              <a:gd name="adj" fmla="val 4607"/>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1" name="Freeform 12"/>
          <p:cNvSpPr/>
          <p:nvPr/>
        </p:nvSpPr>
        <p:spPr>
          <a:xfrm>
            <a:off x="978022" y="4248914"/>
            <a:ext cx="1101966" cy="461930"/>
          </a:xfrm>
          <a:custGeom>
            <a:avLst/>
            <a:gdLst>
              <a:gd name="connsiteX0" fmla="*/ 583018 w 1166037"/>
              <a:gd name="connsiteY0" fmla="*/ 0 h 488863"/>
              <a:gd name="connsiteX1" fmla="*/ 654417 w 1166037"/>
              <a:gd name="connsiteY1" fmla="*/ 123103 h 488863"/>
              <a:gd name="connsiteX2" fmla="*/ 1117289 w 1166037"/>
              <a:gd name="connsiteY2" fmla="*/ 123103 h 488863"/>
              <a:gd name="connsiteX3" fmla="*/ 1166037 w 1166037"/>
              <a:gd name="connsiteY3" fmla="*/ 123103 h 488863"/>
              <a:gd name="connsiteX4" fmla="*/ 1166037 w 1166037"/>
              <a:gd name="connsiteY4" fmla="*/ 171851 h 488863"/>
              <a:gd name="connsiteX5" fmla="*/ 1166037 w 1166037"/>
              <a:gd name="connsiteY5" fmla="*/ 216486 h 488863"/>
              <a:gd name="connsiteX6" fmla="*/ 1166037 w 1166037"/>
              <a:gd name="connsiteY6" fmla="*/ 440115 h 488863"/>
              <a:gd name="connsiteX7" fmla="*/ 1117289 w 1166037"/>
              <a:gd name="connsiteY7" fmla="*/ 488863 h 488863"/>
              <a:gd name="connsiteX8" fmla="*/ 48748 w 1166037"/>
              <a:gd name="connsiteY8" fmla="*/ 488863 h 488863"/>
              <a:gd name="connsiteX9" fmla="*/ 0 w 1166037"/>
              <a:gd name="connsiteY9" fmla="*/ 440115 h 488863"/>
              <a:gd name="connsiteX10" fmla="*/ 0 w 1166037"/>
              <a:gd name="connsiteY10" fmla="*/ 216486 h 488863"/>
              <a:gd name="connsiteX11" fmla="*/ 0 w 1166037"/>
              <a:gd name="connsiteY11" fmla="*/ 171851 h 488863"/>
              <a:gd name="connsiteX12" fmla="*/ 0 w 1166037"/>
              <a:gd name="connsiteY12" fmla="*/ 123103 h 488863"/>
              <a:gd name="connsiteX13" fmla="*/ 48748 w 1166037"/>
              <a:gd name="connsiteY13" fmla="*/ 123103 h 488863"/>
              <a:gd name="connsiteX14" fmla="*/ 511618 w 1166037"/>
              <a:gd name="connsiteY14" fmla="*/ 123103 h 48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66037" h="488863">
                <a:moveTo>
                  <a:pt x="583018" y="0"/>
                </a:moveTo>
                <a:lnTo>
                  <a:pt x="654417" y="123103"/>
                </a:lnTo>
                <a:lnTo>
                  <a:pt x="1117289" y="123103"/>
                </a:lnTo>
                <a:lnTo>
                  <a:pt x="1166037" y="123103"/>
                </a:lnTo>
                <a:lnTo>
                  <a:pt x="1166037" y="171851"/>
                </a:lnTo>
                <a:lnTo>
                  <a:pt x="1166037" y="216486"/>
                </a:lnTo>
                <a:lnTo>
                  <a:pt x="1166037" y="440115"/>
                </a:lnTo>
                <a:cubicBezTo>
                  <a:pt x="1166037" y="467038"/>
                  <a:pt x="1144212" y="488863"/>
                  <a:pt x="1117289" y="488863"/>
                </a:cubicBezTo>
                <a:lnTo>
                  <a:pt x="48748" y="488863"/>
                </a:lnTo>
                <a:cubicBezTo>
                  <a:pt x="21825" y="488863"/>
                  <a:pt x="0" y="467038"/>
                  <a:pt x="0" y="440115"/>
                </a:cubicBezTo>
                <a:lnTo>
                  <a:pt x="0" y="216486"/>
                </a:lnTo>
                <a:lnTo>
                  <a:pt x="0" y="171851"/>
                </a:lnTo>
                <a:lnTo>
                  <a:pt x="0" y="123103"/>
                </a:lnTo>
                <a:lnTo>
                  <a:pt x="48748" y="123103"/>
                </a:lnTo>
                <a:lnTo>
                  <a:pt x="511618" y="123103"/>
                </a:lnTo>
                <a:close/>
              </a:path>
            </a:pathLst>
          </a:cu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2" name="TextBox 31"/>
          <p:cNvSpPr txBox="1"/>
          <p:nvPr/>
        </p:nvSpPr>
        <p:spPr>
          <a:xfrm>
            <a:off x="1305403" y="4416563"/>
            <a:ext cx="447204" cy="247197"/>
          </a:xfrm>
          <a:prstGeom prst="rect">
            <a:avLst/>
          </a:prstGeom>
          <a:noFill/>
        </p:spPr>
        <p:txBody>
          <a:bodyPr wrap="none" lIns="86411" tIns="43205" rIns="86411" bIns="43205" rtlCol="0">
            <a:spAutoFit/>
          </a:bodyPr>
          <a:lstStyle/>
          <a:p>
            <a:pPr algn="ctr" defTabSz="864108" fontAlgn="auto">
              <a:spcBef>
                <a:spcPts val="0"/>
              </a:spcBef>
              <a:spcAft>
                <a:spcPts val="0"/>
              </a:spcAft>
            </a:pPr>
            <a:r>
              <a:rPr lang="zh-CN" altLang="en-US" sz="1000" b="1" dirty="0">
                <a:solidFill>
                  <a:srgbClr val="F4F5FC"/>
                </a:solidFill>
                <a:latin typeface="思源黑体 CN Regular" panose="020B0500000000000000" pitchFamily="34" charset="-122"/>
                <a:ea typeface="思源黑体 CN Regular" panose="020B0500000000000000" pitchFamily="34" charset="-122"/>
              </a:rPr>
              <a:t>订购</a:t>
            </a:r>
            <a:endParaRPr lang="en-US" sz="1000" b="1" dirty="0">
              <a:solidFill>
                <a:srgbClr val="F4F5FC"/>
              </a:solidFill>
              <a:latin typeface="思源黑体 CN Regular" panose="020B0500000000000000" pitchFamily="34" charset="-122"/>
              <a:ea typeface="思源黑体 CN Regular" panose="020B0500000000000000" pitchFamily="34" charset="-122"/>
            </a:endParaRPr>
          </a:p>
        </p:txBody>
      </p:sp>
      <p:sp>
        <p:nvSpPr>
          <p:cNvPr id="33" name="TextBox 32"/>
          <p:cNvSpPr txBox="1"/>
          <p:nvPr/>
        </p:nvSpPr>
        <p:spPr>
          <a:xfrm>
            <a:off x="1175121" y="3451347"/>
            <a:ext cx="707771" cy="635443"/>
          </a:xfrm>
          <a:prstGeom prst="rect">
            <a:avLst/>
          </a:prstGeom>
          <a:noFill/>
        </p:spPr>
        <p:txBody>
          <a:bodyPr wrap="none" lIns="86411" tIns="43205" rIns="86411" bIns="43205" rtlCol="0">
            <a:spAutoFit/>
          </a:bodyPr>
          <a:lstStyle/>
          <a:p>
            <a:pPr algn="ctr" defTabSz="864108" fontAlgn="auto">
              <a:lnSpc>
                <a:spcPct val="130000"/>
              </a:lnSpc>
              <a:spcBef>
                <a:spcPts val="0"/>
              </a:spcBef>
              <a:spcAft>
                <a:spcPts val="0"/>
              </a:spcAft>
            </a:pPr>
            <a:r>
              <a:rPr lang="en-US" sz="1700" dirty="0">
                <a:solidFill>
                  <a:srgbClr val="F4F5FC"/>
                </a:solidFill>
                <a:latin typeface="思源黑体 CN Light" panose="020B0300000000000000" pitchFamily="34" charset="-122"/>
                <a:ea typeface="思源黑体 CN Light" panose="020B0300000000000000" pitchFamily="34" charset="-122"/>
              </a:rPr>
              <a:t>0￥</a:t>
            </a:r>
          </a:p>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免费用户</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34" name="Rounded Rectangle 15"/>
          <p:cNvSpPr/>
          <p:nvPr/>
        </p:nvSpPr>
        <p:spPr>
          <a:xfrm>
            <a:off x="2206989" y="3289224"/>
            <a:ext cx="1101966" cy="1421620"/>
          </a:xfrm>
          <a:prstGeom prst="roundRect">
            <a:avLst>
              <a:gd name="adj" fmla="val 4607"/>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5" name="Freeform 16"/>
          <p:cNvSpPr/>
          <p:nvPr/>
        </p:nvSpPr>
        <p:spPr>
          <a:xfrm>
            <a:off x="2206988" y="4248914"/>
            <a:ext cx="1101966" cy="461930"/>
          </a:xfrm>
          <a:custGeom>
            <a:avLst/>
            <a:gdLst>
              <a:gd name="connsiteX0" fmla="*/ 583018 w 1166037"/>
              <a:gd name="connsiteY0" fmla="*/ 0 h 488863"/>
              <a:gd name="connsiteX1" fmla="*/ 654417 w 1166037"/>
              <a:gd name="connsiteY1" fmla="*/ 123103 h 488863"/>
              <a:gd name="connsiteX2" fmla="*/ 1117289 w 1166037"/>
              <a:gd name="connsiteY2" fmla="*/ 123103 h 488863"/>
              <a:gd name="connsiteX3" fmla="*/ 1166037 w 1166037"/>
              <a:gd name="connsiteY3" fmla="*/ 123103 h 488863"/>
              <a:gd name="connsiteX4" fmla="*/ 1166037 w 1166037"/>
              <a:gd name="connsiteY4" fmla="*/ 171851 h 488863"/>
              <a:gd name="connsiteX5" fmla="*/ 1166037 w 1166037"/>
              <a:gd name="connsiteY5" fmla="*/ 216486 h 488863"/>
              <a:gd name="connsiteX6" fmla="*/ 1166037 w 1166037"/>
              <a:gd name="connsiteY6" fmla="*/ 440115 h 488863"/>
              <a:gd name="connsiteX7" fmla="*/ 1117289 w 1166037"/>
              <a:gd name="connsiteY7" fmla="*/ 488863 h 488863"/>
              <a:gd name="connsiteX8" fmla="*/ 48748 w 1166037"/>
              <a:gd name="connsiteY8" fmla="*/ 488863 h 488863"/>
              <a:gd name="connsiteX9" fmla="*/ 0 w 1166037"/>
              <a:gd name="connsiteY9" fmla="*/ 440115 h 488863"/>
              <a:gd name="connsiteX10" fmla="*/ 0 w 1166037"/>
              <a:gd name="connsiteY10" fmla="*/ 216486 h 488863"/>
              <a:gd name="connsiteX11" fmla="*/ 0 w 1166037"/>
              <a:gd name="connsiteY11" fmla="*/ 171851 h 488863"/>
              <a:gd name="connsiteX12" fmla="*/ 0 w 1166037"/>
              <a:gd name="connsiteY12" fmla="*/ 123103 h 488863"/>
              <a:gd name="connsiteX13" fmla="*/ 48748 w 1166037"/>
              <a:gd name="connsiteY13" fmla="*/ 123103 h 488863"/>
              <a:gd name="connsiteX14" fmla="*/ 511618 w 1166037"/>
              <a:gd name="connsiteY14" fmla="*/ 123103 h 48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66037" h="488863">
                <a:moveTo>
                  <a:pt x="583018" y="0"/>
                </a:moveTo>
                <a:lnTo>
                  <a:pt x="654417" y="123103"/>
                </a:lnTo>
                <a:lnTo>
                  <a:pt x="1117289" y="123103"/>
                </a:lnTo>
                <a:lnTo>
                  <a:pt x="1166037" y="123103"/>
                </a:lnTo>
                <a:lnTo>
                  <a:pt x="1166037" y="171851"/>
                </a:lnTo>
                <a:lnTo>
                  <a:pt x="1166037" y="216486"/>
                </a:lnTo>
                <a:lnTo>
                  <a:pt x="1166037" y="440115"/>
                </a:lnTo>
                <a:cubicBezTo>
                  <a:pt x="1166037" y="467038"/>
                  <a:pt x="1144212" y="488863"/>
                  <a:pt x="1117289" y="488863"/>
                </a:cubicBezTo>
                <a:lnTo>
                  <a:pt x="48748" y="488863"/>
                </a:lnTo>
                <a:cubicBezTo>
                  <a:pt x="21825" y="488863"/>
                  <a:pt x="0" y="467038"/>
                  <a:pt x="0" y="440115"/>
                </a:cubicBezTo>
                <a:lnTo>
                  <a:pt x="0" y="216486"/>
                </a:lnTo>
                <a:lnTo>
                  <a:pt x="0" y="171851"/>
                </a:lnTo>
                <a:lnTo>
                  <a:pt x="0" y="123103"/>
                </a:lnTo>
                <a:lnTo>
                  <a:pt x="48748" y="123103"/>
                </a:lnTo>
                <a:lnTo>
                  <a:pt x="511618" y="123103"/>
                </a:lnTo>
                <a:close/>
              </a:path>
            </a:pathLst>
          </a:cu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6" name="TextBox 35"/>
          <p:cNvSpPr txBox="1"/>
          <p:nvPr/>
        </p:nvSpPr>
        <p:spPr>
          <a:xfrm>
            <a:off x="2534369" y="4416563"/>
            <a:ext cx="447205" cy="247197"/>
          </a:xfrm>
          <a:prstGeom prst="rect">
            <a:avLst/>
          </a:prstGeom>
          <a:noFill/>
        </p:spPr>
        <p:txBody>
          <a:bodyPr wrap="none" lIns="86411" tIns="43205" rIns="86411" bIns="43205" rtlCol="0">
            <a:spAutoFit/>
          </a:bodyPr>
          <a:lstStyle/>
          <a:p>
            <a:pPr algn="ctr" defTabSz="864108" fontAlgn="auto">
              <a:spcBef>
                <a:spcPts val="0"/>
              </a:spcBef>
              <a:spcAft>
                <a:spcPts val="0"/>
              </a:spcAft>
            </a:pPr>
            <a:r>
              <a:rPr lang="zh-CN" altLang="en-US" sz="1000" b="1" dirty="0">
                <a:solidFill>
                  <a:srgbClr val="F4F5FC"/>
                </a:solidFill>
                <a:latin typeface="思源黑体 CN Regular" panose="020B0500000000000000" pitchFamily="34" charset="-122"/>
                <a:ea typeface="思源黑体 CN Regular" panose="020B0500000000000000" pitchFamily="34" charset="-122"/>
              </a:rPr>
              <a:t>订购</a:t>
            </a:r>
            <a:endParaRPr lang="en-US" altLang="zh-CN" sz="1000" b="1" dirty="0">
              <a:solidFill>
                <a:srgbClr val="F4F5FC"/>
              </a:solidFill>
              <a:latin typeface="思源黑体 CN Regular" panose="020B0500000000000000" pitchFamily="34" charset="-122"/>
              <a:ea typeface="思源黑体 CN Regular" panose="020B0500000000000000" pitchFamily="34" charset="-122"/>
            </a:endParaRPr>
          </a:p>
        </p:txBody>
      </p:sp>
      <p:sp>
        <p:nvSpPr>
          <p:cNvPr id="37" name="TextBox 36"/>
          <p:cNvSpPr txBox="1"/>
          <p:nvPr/>
        </p:nvSpPr>
        <p:spPr>
          <a:xfrm>
            <a:off x="2414236" y="3451347"/>
            <a:ext cx="687471" cy="627402"/>
          </a:xfrm>
          <a:prstGeom prst="rect">
            <a:avLst/>
          </a:prstGeom>
          <a:noFill/>
        </p:spPr>
        <p:txBody>
          <a:bodyPr wrap="none" lIns="86411" tIns="43205" rIns="86411" bIns="43205" rtlCol="0">
            <a:spAutoFit/>
          </a:bodyPr>
          <a:lstStyle/>
          <a:p>
            <a:pPr algn="ctr" defTabSz="864108" fontAlgn="auto">
              <a:lnSpc>
                <a:spcPct val="130000"/>
              </a:lnSpc>
              <a:spcBef>
                <a:spcPts val="0"/>
              </a:spcBef>
              <a:spcAft>
                <a:spcPts val="0"/>
              </a:spcAft>
            </a:pPr>
            <a:r>
              <a:rPr lang="en-US" sz="1700" dirty="0">
                <a:solidFill>
                  <a:srgbClr val="F4F5FC"/>
                </a:solidFill>
                <a:latin typeface="思源黑体 CN Light" panose="020B0300000000000000" pitchFamily="34" charset="-122"/>
                <a:ea typeface="思源黑体 CN Light" panose="020B0300000000000000" pitchFamily="34" charset="-122"/>
              </a:rPr>
              <a:t>150￥</a:t>
            </a:r>
          </a:p>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个人用户</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38" name="Rounded Rectangle 20"/>
          <p:cNvSpPr/>
          <p:nvPr/>
        </p:nvSpPr>
        <p:spPr>
          <a:xfrm>
            <a:off x="4664920" y="3289224"/>
            <a:ext cx="1101966" cy="1421620"/>
          </a:xfrm>
          <a:prstGeom prst="roundRect">
            <a:avLst>
              <a:gd name="adj" fmla="val 4607"/>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9" name="Freeform 21"/>
          <p:cNvSpPr/>
          <p:nvPr/>
        </p:nvSpPr>
        <p:spPr>
          <a:xfrm>
            <a:off x="4664919" y="4248914"/>
            <a:ext cx="1101966" cy="461930"/>
          </a:xfrm>
          <a:custGeom>
            <a:avLst/>
            <a:gdLst>
              <a:gd name="connsiteX0" fmla="*/ 583018 w 1166037"/>
              <a:gd name="connsiteY0" fmla="*/ 0 h 488863"/>
              <a:gd name="connsiteX1" fmla="*/ 654417 w 1166037"/>
              <a:gd name="connsiteY1" fmla="*/ 123103 h 488863"/>
              <a:gd name="connsiteX2" fmla="*/ 1117289 w 1166037"/>
              <a:gd name="connsiteY2" fmla="*/ 123103 h 488863"/>
              <a:gd name="connsiteX3" fmla="*/ 1166037 w 1166037"/>
              <a:gd name="connsiteY3" fmla="*/ 123103 h 488863"/>
              <a:gd name="connsiteX4" fmla="*/ 1166037 w 1166037"/>
              <a:gd name="connsiteY4" fmla="*/ 171851 h 488863"/>
              <a:gd name="connsiteX5" fmla="*/ 1166037 w 1166037"/>
              <a:gd name="connsiteY5" fmla="*/ 216486 h 488863"/>
              <a:gd name="connsiteX6" fmla="*/ 1166037 w 1166037"/>
              <a:gd name="connsiteY6" fmla="*/ 440115 h 488863"/>
              <a:gd name="connsiteX7" fmla="*/ 1117289 w 1166037"/>
              <a:gd name="connsiteY7" fmla="*/ 488863 h 488863"/>
              <a:gd name="connsiteX8" fmla="*/ 48748 w 1166037"/>
              <a:gd name="connsiteY8" fmla="*/ 488863 h 488863"/>
              <a:gd name="connsiteX9" fmla="*/ 0 w 1166037"/>
              <a:gd name="connsiteY9" fmla="*/ 440115 h 488863"/>
              <a:gd name="connsiteX10" fmla="*/ 0 w 1166037"/>
              <a:gd name="connsiteY10" fmla="*/ 216486 h 488863"/>
              <a:gd name="connsiteX11" fmla="*/ 0 w 1166037"/>
              <a:gd name="connsiteY11" fmla="*/ 171851 h 488863"/>
              <a:gd name="connsiteX12" fmla="*/ 0 w 1166037"/>
              <a:gd name="connsiteY12" fmla="*/ 123103 h 488863"/>
              <a:gd name="connsiteX13" fmla="*/ 48748 w 1166037"/>
              <a:gd name="connsiteY13" fmla="*/ 123103 h 488863"/>
              <a:gd name="connsiteX14" fmla="*/ 511618 w 1166037"/>
              <a:gd name="connsiteY14" fmla="*/ 123103 h 48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66037" h="488863">
                <a:moveTo>
                  <a:pt x="583018" y="0"/>
                </a:moveTo>
                <a:lnTo>
                  <a:pt x="654417" y="123103"/>
                </a:lnTo>
                <a:lnTo>
                  <a:pt x="1117289" y="123103"/>
                </a:lnTo>
                <a:lnTo>
                  <a:pt x="1166037" y="123103"/>
                </a:lnTo>
                <a:lnTo>
                  <a:pt x="1166037" y="171851"/>
                </a:lnTo>
                <a:lnTo>
                  <a:pt x="1166037" y="216486"/>
                </a:lnTo>
                <a:lnTo>
                  <a:pt x="1166037" y="440115"/>
                </a:lnTo>
                <a:cubicBezTo>
                  <a:pt x="1166037" y="467038"/>
                  <a:pt x="1144212" y="488863"/>
                  <a:pt x="1117289" y="488863"/>
                </a:cubicBezTo>
                <a:lnTo>
                  <a:pt x="48748" y="488863"/>
                </a:lnTo>
                <a:cubicBezTo>
                  <a:pt x="21825" y="488863"/>
                  <a:pt x="0" y="467038"/>
                  <a:pt x="0" y="440115"/>
                </a:cubicBezTo>
                <a:lnTo>
                  <a:pt x="0" y="216486"/>
                </a:lnTo>
                <a:lnTo>
                  <a:pt x="0" y="171851"/>
                </a:lnTo>
                <a:lnTo>
                  <a:pt x="0" y="123103"/>
                </a:lnTo>
                <a:lnTo>
                  <a:pt x="48748" y="123103"/>
                </a:lnTo>
                <a:lnTo>
                  <a:pt x="511618" y="123103"/>
                </a:lnTo>
                <a:close/>
              </a:path>
            </a:pathLst>
          </a:custGeom>
          <a:solidFill>
            <a:srgbClr val="00A19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0" name="TextBox 39"/>
          <p:cNvSpPr txBox="1"/>
          <p:nvPr/>
        </p:nvSpPr>
        <p:spPr>
          <a:xfrm>
            <a:off x="4992300" y="4416563"/>
            <a:ext cx="447205" cy="247197"/>
          </a:xfrm>
          <a:prstGeom prst="rect">
            <a:avLst/>
          </a:prstGeom>
          <a:noFill/>
        </p:spPr>
        <p:txBody>
          <a:bodyPr wrap="none" lIns="86411" tIns="43205" rIns="86411" bIns="43205" rtlCol="0">
            <a:spAutoFit/>
          </a:bodyPr>
          <a:lstStyle/>
          <a:p>
            <a:pPr algn="ctr" defTabSz="864108" fontAlgn="auto">
              <a:spcBef>
                <a:spcPts val="0"/>
              </a:spcBef>
              <a:spcAft>
                <a:spcPts val="0"/>
              </a:spcAft>
            </a:pPr>
            <a:r>
              <a:rPr lang="zh-CN" altLang="en-US" sz="1000" b="1" dirty="0">
                <a:solidFill>
                  <a:srgbClr val="F4F5FC"/>
                </a:solidFill>
                <a:latin typeface="思源黑体 CN Regular" panose="020B0500000000000000" pitchFamily="34" charset="-122"/>
                <a:ea typeface="思源黑体 CN Regular" panose="020B0500000000000000" pitchFamily="34" charset="-122"/>
              </a:rPr>
              <a:t>订购</a:t>
            </a:r>
            <a:endParaRPr lang="en-US" altLang="zh-CN" sz="1000" b="1" dirty="0">
              <a:solidFill>
                <a:srgbClr val="F4F5FC"/>
              </a:solidFill>
              <a:latin typeface="思源黑体 CN Regular" panose="020B0500000000000000" pitchFamily="34" charset="-122"/>
              <a:ea typeface="思源黑体 CN Regular" panose="020B0500000000000000" pitchFamily="34" charset="-122"/>
            </a:endParaRPr>
          </a:p>
        </p:txBody>
      </p:sp>
      <p:sp>
        <p:nvSpPr>
          <p:cNvPr id="41" name="TextBox 40"/>
          <p:cNvSpPr txBox="1"/>
          <p:nvPr/>
        </p:nvSpPr>
        <p:spPr>
          <a:xfrm>
            <a:off x="4872169" y="3451347"/>
            <a:ext cx="687471" cy="627402"/>
          </a:xfrm>
          <a:prstGeom prst="rect">
            <a:avLst/>
          </a:prstGeom>
          <a:noFill/>
        </p:spPr>
        <p:txBody>
          <a:bodyPr wrap="none" lIns="86411" tIns="43205" rIns="86411" bIns="43205" rtlCol="0">
            <a:spAutoFit/>
          </a:bodyPr>
          <a:lstStyle/>
          <a:p>
            <a:pPr algn="ctr" defTabSz="864108" fontAlgn="auto">
              <a:lnSpc>
                <a:spcPct val="130000"/>
              </a:lnSpc>
              <a:spcBef>
                <a:spcPts val="0"/>
              </a:spcBef>
              <a:spcAft>
                <a:spcPts val="0"/>
              </a:spcAft>
            </a:pPr>
            <a:r>
              <a:rPr lang="en-US" sz="1700" dirty="0">
                <a:solidFill>
                  <a:srgbClr val="F4F5FC"/>
                </a:solidFill>
                <a:latin typeface="思源黑体 CN Light" panose="020B0300000000000000" pitchFamily="34" charset="-122"/>
                <a:ea typeface="思源黑体 CN Light" panose="020B0300000000000000" pitchFamily="34" charset="-122"/>
              </a:rPr>
              <a:t>500￥</a:t>
            </a:r>
          </a:p>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商业使用</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42" name="Rounded Rectangle 25"/>
          <p:cNvSpPr/>
          <p:nvPr/>
        </p:nvSpPr>
        <p:spPr>
          <a:xfrm>
            <a:off x="3435955" y="3289224"/>
            <a:ext cx="1101966" cy="1421620"/>
          </a:xfrm>
          <a:prstGeom prst="roundRect">
            <a:avLst>
              <a:gd name="adj" fmla="val 4607"/>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3" name="Freeform 26"/>
          <p:cNvSpPr/>
          <p:nvPr/>
        </p:nvSpPr>
        <p:spPr>
          <a:xfrm>
            <a:off x="3435954" y="4248914"/>
            <a:ext cx="1101966" cy="461930"/>
          </a:xfrm>
          <a:custGeom>
            <a:avLst/>
            <a:gdLst>
              <a:gd name="connsiteX0" fmla="*/ 583018 w 1166037"/>
              <a:gd name="connsiteY0" fmla="*/ 0 h 488863"/>
              <a:gd name="connsiteX1" fmla="*/ 654417 w 1166037"/>
              <a:gd name="connsiteY1" fmla="*/ 123103 h 488863"/>
              <a:gd name="connsiteX2" fmla="*/ 1117289 w 1166037"/>
              <a:gd name="connsiteY2" fmla="*/ 123103 h 488863"/>
              <a:gd name="connsiteX3" fmla="*/ 1166037 w 1166037"/>
              <a:gd name="connsiteY3" fmla="*/ 123103 h 488863"/>
              <a:gd name="connsiteX4" fmla="*/ 1166037 w 1166037"/>
              <a:gd name="connsiteY4" fmla="*/ 171851 h 488863"/>
              <a:gd name="connsiteX5" fmla="*/ 1166037 w 1166037"/>
              <a:gd name="connsiteY5" fmla="*/ 216486 h 488863"/>
              <a:gd name="connsiteX6" fmla="*/ 1166037 w 1166037"/>
              <a:gd name="connsiteY6" fmla="*/ 440115 h 488863"/>
              <a:gd name="connsiteX7" fmla="*/ 1117289 w 1166037"/>
              <a:gd name="connsiteY7" fmla="*/ 488863 h 488863"/>
              <a:gd name="connsiteX8" fmla="*/ 48748 w 1166037"/>
              <a:gd name="connsiteY8" fmla="*/ 488863 h 488863"/>
              <a:gd name="connsiteX9" fmla="*/ 0 w 1166037"/>
              <a:gd name="connsiteY9" fmla="*/ 440115 h 488863"/>
              <a:gd name="connsiteX10" fmla="*/ 0 w 1166037"/>
              <a:gd name="connsiteY10" fmla="*/ 216486 h 488863"/>
              <a:gd name="connsiteX11" fmla="*/ 0 w 1166037"/>
              <a:gd name="connsiteY11" fmla="*/ 171851 h 488863"/>
              <a:gd name="connsiteX12" fmla="*/ 0 w 1166037"/>
              <a:gd name="connsiteY12" fmla="*/ 123103 h 488863"/>
              <a:gd name="connsiteX13" fmla="*/ 48748 w 1166037"/>
              <a:gd name="connsiteY13" fmla="*/ 123103 h 488863"/>
              <a:gd name="connsiteX14" fmla="*/ 511618 w 1166037"/>
              <a:gd name="connsiteY14" fmla="*/ 123103 h 48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66037" h="488863">
                <a:moveTo>
                  <a:pt x="583018" y="0"/>
                </a:moveTo>
                <a:lnTo>
                  <a:pt x="654417" y="123103"/>
                </a:lnTo>
                <a:lnTo>
                  <a:pt x="1117289" y="123103"/>
                </a:lnTo>
                <a:lnTo>
                  <a:pt x="1166037" y="123103"/>
                </a:lnTo>
                <a:lnTo>
                  <a:pt x="1166037" y="171851"/>
                </a:lnTo>
                <a:lnTo>
                  <a:pt x="1166037" y="216486"/>
                </a:lnTo>
                <a:lnTo>
                  <a:pt x="1166037" y="440115"/>
                </a:lnTo>
                <a:cubicBezTo>
                  <a:pt x="1166037" y="467038"/>
                  <a:pt x="1144212" y="488863"/>
                  <a:pt x="1117289" y="488863"/>
                </a:cubicBezTo>
                <a:lnTo>
                  <a:pt x="48748" y="488863"/>
                </a:lnTo>
                <a:cubicBezTo>
                  <a:pt x="21825" y="488863"/>
                  <a:pt x="0" y="467038"/>
                  <a:pt x="0" y="440115"/>
                </a:cubicBezTo>
                <a:lnTo>
                  <a:pt x="0" y="216486"/>
                </a:lnTo>
                <a:lnTo>
                  <a:pt x="0" y="171851"/>
                </a:lnTo>
                <a:lnTo>
                  <a:pt x="0" y="123103"/>
                </a:lnTo>
                <a:lnTo>
                  <a:pt x="48748" y="123103"/>
                </a:lnTo>
                <a:lnTo>
                  <a:pt x="511618" y="123103"/>
                </a:lnTo>
                <a:close/>
              </a:path>
            </a:pathLst>
          </a:cu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4" name="TextBox 43"/>
          <p:cNvSpPr txBox="1"/>
          <p:nvPr/>
        </p:nvSpPr>
        <p:spPr>
          <a:xfrm>
            <a:off x="3763335" y="4416563"/>
            <a:ext cx="447205" cy="247197"/>
          </a:xfrm>
          <a:prstGeom prst="rect">
            <a:avLst/>
          </a:prstGeom>
          <a:noFill/>
        </p:spPr>
        <p:txBody>
          <a:bodyPr wrap="none" lIns="86411" tIns="43205" rIns="86411" bIns="43205" rtlCol="0">
            <a:spAutoFit/>
          </a:bodyPr>
          <a:lstStyle/>
          <a:p>
            <a:pPr algn="ctr" defTabSz="864108" fontAlgn="auto">
              <a:spcBef>
                <a:spcPts val="0"/>
              </a:spcBef>
              <a:spcAft>
                <a:spcPts val="0"/>
              </a:spcAft>
            </a:pPr>
            <a:r>
              <a:rPr lang="zh-CN" altLang="en-US" sz="1000" b="1" dirty="0">
                <a:solidFill>
                  <a:srgbClr val="F4F5FC"/>
                </a:solidFill>
                <a:latin typeface="思源黑体 CN Regular" panose="020B0500000000000000" pitchFamily="34" charset="-122"/>
                <a:ea typeface="思源黑体 CN Regular" panose="020B0500000000000000" pitchFamily="34" charset="-122"/>
              </a:rPr>
              <a:t>订购</a:t>
            </a:r>
            <a:endParaRPr lang="en-US" altLang="zh-CN" sz="1000" b="1" dirty="0">
              <a:solidFill>
                <a:srgbClr val="F4F5FC"/>
              </a:solidFill>
              <a:latin typeface="思源黑体 CN Regular" panose="020B0500000000000000" pitchFamily="34" charset="-122"/>
              <a:ea typeface="思源黑体 CN Regular" panose="020B0500000000000000" pitchFamily="34" charset="-122"/>
            </a:endParaRPr>
          </a:p>
        </p:txBody>
      </p:sp>
      <p:sp>
        <p:nvSpPr>
          <p:cNvPr id="45" name="TextBox 44"/>
          <p:cNvSpPr txBox="1"/>
          <p:nvPr/>
        </p:nvSpPr>
        <p:spPr>
          <a:xfrm>
            <a:off x="3643202" y="3451347"/>
            <a:ext cx="687471" cy="627402"/>
          </a:xfrm>
          <a:prstGeom prst="rect">
            <a:avLst/>
          </a:prstGeom>
          <a:noFill/>
        </p:spPr>
        <p:txBody>
          <a:bodyPr wrap="none" lIns="86411" tIns="43205" rIns="86411" bIns="43205" rtlCol="0">
            <a:spAutoFit/>
          </a:bodyPr>
          <a:lstStyle/>
          <a:p>
            <a:pPr algn="ctr" defTabSz="864108" fontAlgn="auto">
              <a:lnSpc>
                <a:spcPct val="130000"/>
              </a:lnSpc>
              <a:spcBef>
                <a:spcPts val="0"/>
              </a:spcBef>
              <a:spcAft>
                <a:spcPts val="0"/>
              </a:spcAft>
            </a:pPr>
            <a:r>
              <a:rPr lang="en-US" sz="1700" dirty="0">
                <a:solidFill>
                  <a:srgbClr val="F4F5FC"/>
                </a:solidFill>
                <a:latin typeface="思源黑体 CN Light" panose="020B0300000000000000" pitchFamily="34" charset="-122"/>
                <a:ea typeface="思源黑体 CN Light" panose="020B0300000000000000" pitchFamily="34" charset="-122"/>
              </a:rPr>
              <a:t>200￥</a:t>
            </a:r>
          </a:p>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教育机构</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46" name="Rectangle 37"/>
          <p:cNvSpPr/>
          <p:nvPr/>
        </p:nvSpPr>
        <p:spPr>
          <a:xfrm>
            <a:off x="925268" y="5037374"/>
            <a:ext cx="2179937"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沿着荷塘是一条曲折的小煤屑路这是一条幽僻的路白天走夜晚</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47" name="Chart 41"/>
          <p:cNvGraphicFramePr/>
          <p:nvPr>
            <p:extLst>
              <p:ext uri="{D42A27DB-BD31-4B8C-83A1-F6EECF244321}">
                <p14:modId xmlns:p14="http://schemas.microsoft.com/office/powerpoint/2010/main" val="3671864822"/>
              </p:ext>
            </p:extLst>
          </p:nvPr>
        </p:nvGraphicFramePr>
        <p:xfrm>
          <a:off x="7282588" y="3103233"/>
          <a:ext cx="3367884" cy="3380485"/>
        </p:xfrm>
        <a:graphic>
          <a:graphicData uri="http://schemas.openxmlformats.org/drawingml/2006/chart">
            <c:chart xmlns:c="http://schemas.openxmlformats.org/drawingml/2006/chart" xmlns:r="http://schemas.openxmlformats.org/officeDocument/2006/relationships" r:id="rId2"/>
          </a:graphicData>
        </a:graphic>
      </p:graphicFrame>
      <p:sp>
        <p:nvSpPr>
          <p:cNvPr id="48" name="TextBox 47"/>
          <p:cNvSpPr txBox="1"/>
          <p:nvPr/>
        </p:nvSpPr>
        <p:spPr>
          <a:xfrm>
            <a:off x="6668786" y="4451414"/>
            <a:ext cx="342073" cy="249770"/>
          </a:xfrm>
          <a:prstGeom prst="roundRect">
            <a:avLst/>
          </a:prstGeom>
          <a:solidFill>
            <a:srgbClr val="00A19C"/>
          </a:solidFill>
        </p:spPr>
        <p:txBody>
          <a:bodyPr wrap="none" lIns="86411" tIns="43205" rIns="86411" bIns="43205" rtlCol="0">
            <a:spAutoFit/>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12%</a:t>
            </a:r>
          </a:p>
        </p:txBody>
      </p:sp>
      <p:sp>
        <p:nvSpPr>
          <p:cNvPr id="49" name="TextBox 48"/>
          <p:cNvSpPr txBox="1"/>
          <p:nvPr/>
        </p:nvSpPr>
        <p:spPr>
          <a:xfrm>
            <a:off x="6668786" y="3274403"/>
            <a:ext cx="342073" cy="249770"/>
          </a:xfrm>
          <a:prstGeom prst="roundRect">
            <a:avLst/>
          </a:prstGeom>
          <a:solidFill>
            <a:srgbClr val="99B433"/>
          </a:solidFill>
        </p:spPr>
        <p:txBody>
          <a:bodyPr wrap="none" lIns="86411" tIns="43205" rIns="86411" bIns="43205" rtlCol="0">
            <a:spAutoFit/>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14%</a:t>
            </a:r>
          </a:p>
        </p:txBody>
      </p:sp>
      <p:sp>
        <p:nvSpPr>
          <p:cNvPr id="50" name="TextBox 49"/>
          <p:cNvSpPr txBox="1"/>
          <p:nvPr/>
        </p:nvSpPr>
        <p:spPr>
          <a:xfrm>
            <a:off x="6654239" y="3666740"/>
            <a:ext cx="371168" cy="249770"/>
          </a:xfrm>
          <a:prstGeom prst="roundRect">
            <a:avLst/>
          </a:prstGeom>
          <a:solidFill>
            <a:srgbClr val="F8960D"/>
          </a:solidFill>
        </p:spPr>
        <p:txBody>
          <a:bodyPr wrap="none" lIns="86411" tIns="43205" rIns="86411" bIns="43205" rtlCol="0">
            <a:spAutoFit/>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33%</a:t>
            </a:r>
          </a:p>
        </p:txBody>
      </p:sp>
      <p:sp>
        <p:nvSpPr>
          <p:cNvPr id="51" name="TextBox 50"/>
          <p:cNvSpPr txBox="1"/>
          <p:nvPr/>
        </p:nvSpPr>
        <p:spPr>
          <a:xfrm>
            <a:off x="6668786" y="4059076"/>
            <a:ext cx="342073" cy="249770"/>
          </a:xfrm>
          <a:prstGeom prst="roundRect">
            <a:avLst/>
          </a:prstGeom>
          <a:solidFill>
            <a:srgbClr val="D70444"/>
          </a:solidFill>
        </p:spPr>
        <p:txBody>
          <a:bodyPr wrap="none" lIns="86411" tIns="43205" rIns="86411" bIns="43205" rtlCol="0">
            <a:spAutoFit/>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41%</a:t>
            </a: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23075</TotalTime>
  <Words>431</Words>
  <Application>Microsoft Office PowerPoint</Application>
  <PresentationFormat>自定义</PresentationFormat>
  <Paragraphs>39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2019-09-07T13:15:03Z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