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29" r:id="rId3"/>
    <p:sldId id="430" r:id="rId4"/>
    <p:sldId id="432"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66" d="100"/>
          <a:sy n="66" d="100"/>
        </p:scale>
        <p:origin x="-72" y="-888"/>
      </p:cViewPr>
      <p:guideLst>
        <p:guide orient="horz" pos="2722"/>
        <p:guide pos="3629"/>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0"/>
      <c:perspective val="30"/>
    </c:view3D>
    <c:floor>
      <c:thickness val="0"/>
      <c:spPr>
        <a:noFill/>
        <a:ln w="25400" cap="flat" cmpd="sng" algn="ctr">
          <a:noFill/>
          <a:round/>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chemeClr val="accent3"/>
            </a:solidFill>
            <a:ln>
              <a:noFill/>
            </a:ln>
            <a:effectLst/>
            <a:sp3d/>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smooth val="0"/>
          <c:extLst xmlns:c16r2="http://schemas.microsoft.com/office/drawing/2015/06/chart">
            <c:ext xmlns:c16="http://schemas.microsoft.com/office/drawing/2014/chart" uri="{C3380CC4-5D6E-409C-BE32-E72D297353CC}">
              <c16:uniqueId val="{00000000-1CF4-4D1B-B12B-008A12B65B0B}"/>
            </c:ext>
          </c:extLst>
        </c:ser>
        <c:ser>
          <c:idx val="1"/>
          <c:order val="1"/>
          <c:tx>
            <c:strRef>
              <c:f>Sheet1!$C$1</c:f>
              <c:strCache>
                <c:ptCount val="1"/>
                <c:pt idx="0">
                  <c:v>Series 2</c:v>
                </c:pt>
              </c:strCache>
            </c:strRef>
          </c:tx>
          <c:spPr>
            <a:solidFill>
              <a:schemeClr val="accent5"/>
            </a:solidFill>
            <a:ln>
              <a:noFill/>
            </a:ln>
            <a:effectLst>
              <a:outerShdw blurRad="152400" dist="317500" dir="5400000" sx="90000" sy="-19000" rotWithShape="0">
                <a:prstClr val="black">
                  <a:alpha val="15000"/>
                </a:prstClr>
              </a:outerShdw>
            </a:effectLst>
            <a:sp3d/>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smooth val="0"/>
          <c:extLst xmlns:c16r2="http://schemas.microsoft.com/office/drawing/2015/06/chart">
            <c:ext xmlns:c16="http://schemas.microsoft.com/office/drawing/2014/chart" uri="{C3380CC4-5D6E-409C-BE32-E72D297353CC}">
              <c16:uniqueId val="{00000001-1CF4-4D1B-B12B-008A12B65B0B}"/>
            </c:ext>
          </c:extLst>
        </c:ser>
        <c:dLbls>
          <c:showLegendKey val="0"/>
          <c:showVal val="0"/>
          <c:showCatName val="0"/>
          <c:showSerName val="0"/>
          <c:showPercent val="0"/>
          <c:showBubbleSize val="0"/>
        </c:dLbls>
        <c:axId val="238756224"/>
        <c:axId val="238758528"/>
        <c:axId val="237653056"/>
      </c:line3DChart>
      <c:dateAx>
        <c:axId val="238756224"/>
        <c:scaling>
          <c:orientation val="minMax"/>
        </c:scaling>
        <c:delete val="1"/>
        <c:axPos val="b"/>
        <c:numFmt formatCode="m/d/yyyy" sourceLinked="1"/>
        <c:majorTickMark val="out"/>
        <c:minorTickMark val="none"/>
        <c:tickLblPos val="nextTo"/>
        <c:crossAx val="238758528"/>
        <c:crosses val="autoZero"/>
        <c:auto val="1"/>
        <c:lblOffset val="100"/>
        <c:baseTimeUnit val="days"/>
      </c:dateAx>
      <c:valAx>
        <c:axId val="238758528"/>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38756224"/>
        <c:crosses val="autoZero"/>
        <c:crossBetween val="between"/>
      </c:valAx>
      <c:serAx>
        <c:axId val="237653056"/>
        <c:scaling>
          <c:orientation val="minMax"/>
        </c:scaling>
        <c:delete val="1"/>
        <c:axPos val="b"/>
        <c:majorTickMark val="out"/>
        <c:minorTickMark val="none"/>
        <c:tickLblPos val="nextTo"/>
        <c:crossAx val="238758528"/>
        <c:crosses val="autoZero"/>
      </c:serAx>
      <c:spPr>
        <a:noFill/>
        <a:ln>
          <a:noFill/>
        </a:ln>
        <a:effectLst/>
      </c:spPr>
    </c:plotArea>
    <c:plotVisOnly val="1"/>
    <c:dispBlanksAs val="zero"/>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Series 1</c:v>
                </c:pt>
              </c:strCache>
            </c:strRef>
          </c:tx>
          <c:spPr>
            <a:solidFill>
              <a:schemeClr val="accent6">
                <a:lumMod val="50000"/>
              </a:schemeClr>
            </a:solidFill>
            <a:ln w="25400">
              <a:noFill/>
            </a:ln>
            <a:effectLst/>
          </c:spPr>
          <c:invertIfNegative val="0"/>
          <c:dPt>
            <c:idx val="6"/>
            <c:invertIfNegative val="0"/>
            <c:bubble3D val="0"/>
            <c:extLst xmlns:c16r2="http://schemas.microsoft.com/office/drawing/2015/06/chart">
              <c:ext xmlns:c16="http://schemas.microsoft.com/office/drawing/2014/chart" uri="{C3380CC4-5D6E-409C-BE32-E72D297353CC}">
                <c16:uniqueId val="{00000001-A6F9-4B28-A63C-7B8BF2EC0738}"/>
              </c:ext>
            </c:extLst>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xmlns:c16r2="http://schemas.microsoft.com/office/drawing/2015/06/char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 xmlns:c16="http://schemas.microsoft.com/office/drawing/2014/chart" uri="{C3380CC4-5D6E-409C-BE32-E72D297353CC}">
              <c16:uniqueId val="{00000002-A6F9-4B28-A63C-7B8BF2EC0738}"/>
            </c:ext>
          </c:extLst>
        </c:ser>
        <c:ser>
          <c:idx val="1"/>
          <c:order val="1"/>
          <c:tx>
            <c:strRef>
              <c:f>Sheet1!$C$1</c:f>
              <c:strCache>
                <c:ptCount val="1"/>
                <c:pt idx="0">
                  <c:v>Series 2</c:v>
                </c:pt>
              </c:strCache>
            </c:strRef>
          </c:tx>
          <c:spPr>
            <a:solidFill>
              <a:schemeClr val="accent3"/>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xmlns:c16r2="http://schemas.microsoft.com/office/drawing/2015/06/char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 xmlns:c16="http://schemas.microsoft.com/office/drawing/2014/chart" uri="{C3380CC4-5D6E-409C-BE32-E72D297353CC}">
              <c16:uniqueId val="{00000003-A6F9-4B28-A63C-7B8BF2EC0738}"/>
            </c:ext>
          </c:extLst>
        </c:ser>
        <c:dLbls>
          <c:showLegendKey val="0"/>
          <c:showVal val="0"/>
          <c:showCatName val="0"/>
          <c:showSerName val="0"/>
          <c:showPercent val="0"/>
          <c:showBubbleSize val="0"/>
        </c:dLbls>
        <c:gapWidth val="20"/>
        <c:axId val="239851392"/>
        <c:axId val="239852928"/>
      </c:barChart>
      <c:catAx>
        <c:axId val="239851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2">
                    <a:lumMod val="75000"/>
                  </a:schemeClr>
                </a:solidFill>
                <a:latin typeface="Roboto Condensed Light" panose="02000000000000000000" pitchFamily="2" charset="0"/>
                <a:ea typeface="Roboto Condensed Light" panose="02000000000000000000" pitchFamily="2" charset="0"/>
                <a:cs typeface="Open Sans" panose="020B0606030504020204" pitchFamily="34" charset="0"/>
              </a:defRPr>
            </a:pPr>
            <a:endParaRPr lang="zh-CN"/>
          </a:p>
        </c:txPr>
        <c:crossAx val="239852928"/>
        <c:crosses val="autoZero"/>
        <c:auto val="1"/>
        <c:lblAlgn val="ctr"/>
        <c:lblOffset val="100"/>
        <c:noMultiLvlLbl val="0"/>
      </c:catAx>
      <c:valAx>
        <c:axId val="239852928"/>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39851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Series 1</c:v>
                </c:pt>
              </c:strCache>
            </c:strRef>
          </c:tx>
          <c:spPr>
            <a:solidFill>
              <a:schemeClr val="accent6">
                <a:lumMod val="75000"/>
              </a:schemeClr>
            </a:solidFill>
            <a:ln>
              <a:noFill/>
            </a:ln>
            <a:effectLst/>
          </c:spPr>
          <c:invertIfNegative val="0"/>
          <c:dPt>
            <c:idx val="4"/>
            <c:invertIfNegative val="0"/>
            <c:bubble3D val="0"/>
            <c:spPr>
              <a:solidFill>
                <a:schemeClr val="accent6">
                  <a:lumMod val="50000"/>
                </a:schemeClr>
              </a:solidFill>
              <a:ln>
                <a:noFill/>
              </a:ln>
              <a:effectLst/>
            </c:spPr>
            <c:extLst xmlns:c16r2="http://schemas.microsoft.com/office/drawing/2015/06/chart">
              <c:ext xmlns:c16="http://schemas.microsoft.com/office/drawing/2014/chart" uri="{C3380CC4-5D6E-409C-BE32-E72D297353CC}">
                <c16:uniqueId val="{00000001-52BB-4A1B-B437-7AD38EC2E506}"/>
              </c:ext>
            </c:extLst>
          </c:dPt>
          <c:dPt>
            <c:idx val="5"/>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3-52BB-4A1B-B437-7AD38EC2E506}"/>
              </c:ext>
            </c:extLst>
          </c:dPt>
          <c:cat>
            <c:numRef>
              <c:f>Sheet1!$A$2:$A$7</c:f>
              <c:numCache>
                <c:formatCode>General</c:formatCode>
                <c:ptCount val="6"/>
                <c:pt idx="0">
                  <c:v>2011</c:v>
                </c:pt>
                <c:pt idx="1">
                  <c:v>2012</c:v>
                </c:pt>
                <c:pt idx="2">
                  <c:v>2013</c:v>
                </c:pt>
                <c:pt idx="3">
                  <c:v>2014</c:v>
                </c:pt>
                <c:pt idx="4">
                  <c:v>2015</c:v>
                </c:pt>
                <c:pt idx="5">
                  <c:v>2016</c:v>
                </c:pt>
              </c:numCache>
            </c:numRef>
          </c:cat>
          <c:val>
            <c:numRef>
              <c:f>Sheet1!$B$2:$B$7</c:f>
              <c:numCache>
                <c:formatCode>General</c:formatCode>
                <c:ptCount val="6"/>
                <c:pt idx="0">
                  <c:v>4.3</c:v>
                </c:pt>
                <c:pt idx="1">
                  <c:v>2.5</c:v>
                </c:pt>
                <c:pt idx="2">
                  <c:v>3.5</c:v>
                </c:pt>
                <c:pt idx="3">
                  <c:v>4.5</c:v>
                </c:pt>
                <c:pt idx="4">
                  <c:v>3.5</c:v>
                </c:pt>
                <c:pt idx="5">
                  <c:v>5.0999999999999996</c:v>
                </c:pt>
              </c:numCache>
            </c:numRef>
          </c:val>
          <c:extLst xmlns:c16r2="http://schemas.microsoft.com/office/drawing/2015/06/chart">
            <c:ext xmlns:c16="http://schemas.microsoft.com/office/drawing/2014/chart" uri="{C3380CC4-5D6E-409C-BE32-E72D297353CC}">
              <c16:uniqueId val="{00000004-52BB-4A1B-B437-7AD38EC2E506}"/>
            </c:ext>
          </c:extLst>
        </c:ser>
        <c:dLbls>
          <c:showLegendKey val="0"/>
          <c:showVal val="0"/>
          <c:showCatName val="0"/>
          <c:showSerName val="0"/>
          <c:showPercent val="0"/>
          <c:showBubbleSize val="0"/>
        </c:dLbls>
        <c:gapWidth val="150"/>
        <c:overlap val="-6"/>
        <c:axId val="335677696"/>
        <c:axId val="335719424"/>
      </c:barChart>
      <c:catAx>
        <c:axId val="335677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335719424"/>
        <c:crosses val="autoZero"/>
        <c:auto val="1"/>
        <c:lblAlgn val="ctr"/>
        <c:lblOffset val="100"/>
        <c:noMultiLvlLbl val="0"/>
      </c:catAx>
      <c:valAx>
        <c:axId val="33571942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335677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751426" y="1440061"/>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2" name="TextBox 21"/>
          <p:cNvSpPr txBox="1"/>
          <p:nvPr/>
        </p:nvSpPr>
        <p:spPr>
          <a:xfrm>
            <a:off x="648469" y="1819484"/>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23" name="Rectangle 13"/>
          <p:cNvSpPr/>
          <p:nvPr/>
        </p:nvSpPr>
        <p:spPr>
          <a:xfrm>
            <a:off x="683600" y="3117215"/>
            <a:ext cx="4612179"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24" name="Chart 16"/>
          <p:cNvGraphicFramePr/>
          <p:nvPr>
            <p:extLst>
              <p:ext uri="{D42A27DB-BD31-4B8C-83A1-F6EECF244321}">
                <p14:modId xmlns:p14="http://schemas.microsoft.com/office/powerpoint/2010/main" val="3125555778"/>
              </p:ext>
            </p:extLst>
          </p:nvPr>
        </p:nvGraphicFramePr>
        <p:xfrm>
          <a:off x="4672403" y="1922290"/>
          <a:ext cx="6481548" cy="5475514"/>
        </p:xfrm>
        <a:graphic>
          <a:graphicData uri="http://schemas.openxmlformats.org/drawingml/2006/chart">
            <c:chart xmlns:c="http://schemas.openxmlformats.org/drawingml/2006/chart" xmlns:r="http://schemas.openxmlformats.org/officeDocument/2006/relationships" r:id="rId2"/>
          </a:graphicData>
        </a:graphic>
      </p:graphicFrame>
      <p:sp>
        <p:nvSpPr>
          <p:cNvPr id="25" name="Rounded Rectangle 17"/>
          <p:cNvSpPr/>
          <p:nvPr/>
        </p:nvSpPr>
        <p:spPr>
          <a:xfrm>
            <a:off x="767057" y="5240794"/>
            <a:ext cx="355878" cy="1008328"/>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80</a:t>
            </a:r>
          </a:p>
        </p:txBody>
      </p:sp>
      <p:sp>
        <p:nvSpPr>
          <p:cNvPr id="26" name="Rounded Rectangle 18"/>
          <p:cNvSpPr/>
          <p:nvPr/>
        </p:nvSpPr>
        <p:spPr>
          <a:xfrm>
            <a:off x="1261658" y="5434007"/>
            <a:ext cx="355878" cy="815115"/>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70</a:t>
            </a:r>
          </a:p>
        </p:txBody>
      </p:sp>
      <p:sp>
        <p:nvSpPr>
          <p:cNvPr id="27" name="Rounded Rectangle 19"/>
          <p:cNvSpPr/>
          <p:nvPr/>
        </p:nvSpPr>
        <p:spPr>
          <a:xfrm>
            <a:off x="2250859" y="5651371"/>
            <a:ext cx="355878" cy="597751"/>
          </a:xfrm>
          <a:prstGeom prst="roundRect">
            <a:avLst>
              <a:gd name="adj" fmla="val 10169"/>
            </a:avLst>
          </a:prstGeom>
          <a:solidFill>
            <a:srgbClr val="99B433"/>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65</a:t>
            </a:r>
          </a:p>
        </p:txBody>
      </p:sp>
      <p:sp>
        <p:nvSpPr>
          <p:cNvPr id="28" name="Rounded Rectangle 20"/>
          <p:cNvSpPr/>
          <p:nvPr/>
        </p:nvSpPr>
        <p:spPr>
          <a:xfrm>
            <a:off x="2745460" y="5071733"/>
            <a:ext cx="355878" cy="1177389"/>
          </a:xfrm>
          <a:prstGeom prst="roundRect">
            <a:avLst>
              <a:gd name="adj" fmla="val 10169"/>
            </a:avLst>
          </a:prstGeom>
          <a:solidFill>
            <a:srgbClr val="00A19C"/>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95</a:t>
            </a:r>
          </a:p>
        </p:txBody>
      </p:sp>
      <p:sp>
        <p:nvSpPr>
          <p:cNvPr id="29" name="Rounded Rectangle 21"/>
          <p:cNvSpPr/>
          <p:nvPr/>
        </p:nvSpPr>
        <p:spPr>
          <a:xfrm>
            <a:off x="3240060" y="5754015"/>
            <a:ext cx="355878" cy="495107"/>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50</a:t>
            </a:r>
          </a:p>
        </p:txBody>
      </p:sp>
      <p:sp>
        <p:nvSpPr>
          <p:cNvPr id="30" name="Rounded Rectangle 22"/>
          <p:cNvSpPr/>
          <p:nvPr/>
        </p:nvSpPr>
        <p:spPr>
          <a:xfrm>
            <a:off x="1756259" y="5886849"/>
            <a:ext cx="355878" cy="362273"/>
          </a:xfrm>
          <a:prstGeom prst="roundRect">
            <a:avLst>
              <a:gd name="adj" fmla="val 10169"/>
            </a:avLst>
          </a:prstGeom>
          <a:solidFill>
            <a:srgbClr val="AAB2BD">
              <a:lumMod val="50000"/>
            </a:srgbClr>
          </a:solidFill>
          <a:ln w="12700" cap="flat" cmpd="sng" algn="ctr">
            <a:noFill/>
            <a:prstDash val="solid"/>
            <a:miter lim="800000"/>
          </a:ln>
          <a:effectLst/>
        </p:spPr>
        <p:txBody>
          <a:bodyPr lIns="86411" tIns="43205" rIns="86411" bIns="43205" rtlCol="0" anchor="t"/>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40</a:t>
            </a:r>
          </a:p>
        </p:txBody>
      </p:sp>
      <p:sp>
        <p:nvSpPr>
          <p:cNvPr id="31" name="TextBox 30"/>
          <p:cNvSpPr txBox="1"/>
          <p:nvPr/>
        </p:nvSpPr>
        <p:spPr>
          <a:xfrm>
            <a:off x="808850" y="4948135"/>
            <a:ext cx="272292"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err="1">
                <a:solidFill>
                  <a:srgbClr val="AAB2BD">
                    <a:lumMod val="50000"/>
                  </a:srgbClr>
                </a:solidFill>
                <a:latin typeface="思源黑体 CN Light" panose="020B0300000000000000" pitchFamily="34" charset="-122"/>
                <a:ea typeface="思源黑体 CN Light" panose="020B0300000000000000" pitchFamily="34" charset="-122"/>
              </a:rPr>
              <a:t>JK</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2" name="TextBox 31"/>
          <p:cNvSpPr txBox="1"/>
          <p:nvPr/>
        </p:nvSpPr>
        <p:spPr>
          <a:xfrm>
            <a:off x="1300793" y="5117196"/>
            <a:ext cx="281910"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FD</a:t>
            </a:r>
          </a:p>
        </p:txBody>
      </p:sp>
      <p:sp>
        <p:nvSpPr>
          <p:cNvPr id="33" name="TextBox 32"/>
          <p:cNvSpPr txBox="1"/>
          <p:nvPr/>
        </p:nvSpPr>
        <p:spPr>
          <a:xfrm>
            <a:off x="1783624" y="5594367"/>
            <a:ext cx="30114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err="1">
                <a:solidFill>
                  <a:srgbClr val="AAB2BD">
                    <a:lumMod val="50000"/>
                  </a:srgbClr>
                </a:solidFill>
                <a:latin typeface="思源黑体 CN Light" panose="020B0300000000000000" pitchFamily="34" charset="-122"/>
                <a:ea typeface="思源黑体 CN Light" panose="020B0300000000000000" pitchFamily="34" charset="-122"/>
              </a:rPr>
              <a:t>MR</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4" name="TextBox 33"/>
          <p:cNvSpPr txBox="1"/>
          <p:nvPr/>
        </p:nvSpPr>
        <p:spPr>
          <a:xfrm>
            <a:off x="2280883" y="5347170"/>
            <a:ext cx="291529"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PO</a:t>
            </a:r>
          </a:p>
        </p:txBody>
      </p:sp>
      <p:sp>
        <p:nvSpPr>
          <p:cNvPr id="35" name="TextBox 34"/>
          <p:cNvSpPr txBox="1"/>
          <p:nvPr/>
        </p:nvSpPr>
        <p:spPr>
          <a:xfrm>
            <a:off x="2777634" y="4743435"/>
            <a:ext cx="291529"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DK</a:t>
            </a:r>
          </a:p>
        </p:txBody>
      </p:sp>
      <p:sp>
        <p:nvSpPr>
          <p:cNvPr id="36" name="TextBox 35"/>
          <p:cNvSpPr txBox="1"/>
          <p:nvPr/>
        </p:nvSpPr>
        <p:spPr>
          <a:xfrm>
            <a:off x="3260665" y="5487912"/>
            <a:ext cx="30595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MH</a:t>
            </a:r>
          </a:p>
        </p:txBody>
      </p:sp>
      <p:sp>
        <p:nvSpPr>
          <p:cNvPr id="37" name="Rectangle 29"/>
          <p:cNvSpPr/>
          <p:nvPr/>
        </p:nvSpPr>
        <p:spPr>
          <a:xfrm>
            <a:off x="4672403" y="5556911"/>
            <a:ext cx="3306735" cy="78666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4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altLang="zh-CN" sz="14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38" name="Straight Connector 30"/>
          <p:cNvCxnSpPr/>
          <p:nvPr/>
        </p:nvCxnSpPr>
        <p:spPr>
          <a:xfrm>
            <a:off x="5547417" y="3897631"/>
            <a:ext cx="0" cy="734253"/>
          </a:xfrm>
          <a:prstGeom prst="line">
            <a:avLst/>
          </a:prstGeom>
          <a:noFill/>
          <a:ln w="6350" cap="flat" cmpd="sng" algn="ctr">
            <a:solidFill>
              <a:srgbClr val="AAB2BD"/>
            </a:solidFill>
            <a:prstDash val="dash"/>
            <a:miter lim="800000"/>
            <a:headEnd type="triangle" w="med" len="med"/>
            <a:tailEnd type="triangle" w="med" len="med"/>
          </a:ln>
          <a:effectLst/>
        </p:spPr>
      </p:cxnSp>
      <p:sp>
        <p:nvSpPr>
          <p:cNvPr id="39" name="Rectangle 31"/>
          <p:cNvSpPr/>
          <p:nvPr/>
        </p:nvSpPr>
        <p:spPr>
          <a:xfrm>
            <a:off x="3240032" y="3975390"/>
            <a:ext cx="2119761" cy="786669"/>
          </a:xfrm>
          <a:prstGeom prst="rect">
            <a:avLst/>
          </a:prstGeom>
        </p:spPr>
        <p:txBody>
          <a:bodyPr wrap="square" lIns="86411" tIns="43205" rIns="86411" bIns="43205">
            <a:spAutoFit/>
          </a:bodyPr>
          <a:lstStyle/>
          <a:p>
            <a:pPr algn="r" defTabSz="864108" fontAlgn="auto">
              <a:lnSpc>
                <a:spcPct val="130000"/>
              </a:lnSpc>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￥185,258,145</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algn="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28926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972175" y="1559441"/>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16" name="TextBox 15"/>
          <p:cNvSpPr txBox="1"/>
          <p:nvPr/>
        </p:nvSpPr>
        <p:spPr>
          <a:xfrm>
            <a:off x="869218" y="1938864"/>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7" name="Rectangle 13"/>
          <p:cNvSpPr/>
          <p:nvPr/>
        </p:nvSpPr>
        <p:spPr>
          <a:xfrm>
            <a:off x="904349" y="3236595"/>
            <a:ext cx="4856689"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的青雾浮起在荷塘里叶子和花仿佛在牛乳中洗过一样又像笼着轻纱的梦虽然是满月天上却有一层淡淡的云所以不能朗照但我以为这恰是到了好处酣眠固不可少小睡也别有风味的月光是隔了树照过来的高处丛生的灌木落下参差的</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18" name="Chart 7"/>
          <p:cNvGraphicFramePr/>
          <p:nvPr>
            <p:extLst>
              <p:ext uri="{D42A27DB-BD31-4B8C-83A1-F6EECF244321}">
                <p14:modId xmlns:p14="http://schemas.microsoft.com/office/powerpoint/2010/main" val="1249150945"/>
              </p:ext>
            </p:extLst>
          </p:nvPr>
        </p:nvGraphicFramePr>
        <p:xfrm>
          <a:off x="869218" y="4346516"/>
          <a:ext cx="4891820" cy="2134105"/>
        </p:xfrm>
        <a:graphic>
          <a:graphicData uri="http://schemas.openxmlformats.org/drawingml/2006/chart">
            <c:chart xmlns:c="http://schemas.openxmlformats.org/drawingml/2006/chart" xmlns:r="http://schemas.openxmlformats.org/officeDocument/2006/relationships" r:id="rId2"/>
          </a:graphicData>
        </a:graphic>
      </p:graphicFrame>
      <p:sp>
        <p:nvSpPr>
          <p:cNvPr id="19" name="Oval 1"/>
          <p:cNvSpPr/>
          <p:nvPr/>
        </p:nvSpPr>
        <p:spPr>
          <a:xfrm>
            <a:off x="6621844" y="3272418"/>
            <a:ext cx="864156" cy="864023"/>
          </a:xfrm>
          <a:prstGeom prst="ellipse">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95%</a:t>
            </a:r>
          </a:p>
        </p:txBody>
      </p:sp>
      <p:sp>
        <p:nvSpPr>
          <p:cNvPr id="20" name="Rectangle 9"/>
          <p:cNvSpPr/>
          <p:nvPr/>
        </p:nvSpPr>
        <p:spPr>
          <a:xfrm>
            <a:off x="7705389" y="3330990"/>
            <a:ext cx="2844512"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1" name="Oval 12"/>
          <p:cNvSpPr/>
          <p:nvPr/>
        </p:nvSpPr>
        <p:spPr>
          <a:xfrm>
            <a:off x="6621843" y="4367518"/>
            <a:ext cx="864156" cy="864023"/>
          </a:xfrm>
          <a:prstGeom prst="ellipse">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60%</a:t>
            </a:r>
          </a:p>
        </p:txBody>
      </p:sp>
      <p:sp>
        <p:nvSpPr>
          <p:cNvPr id="22" name="Rectangle 14"/>
          <p:cNvSpPr/>
          <p:nvPr/>
        </p:nvSpPr>
        <p:spPr>
          <a:xfrm>
            <a:off x="7705388" y="4426090"/>
            <a:ext cx="2844512"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3" name="TextBox 22"/>
          <p:cNvSpPr txBox="1"/>
          <p:nvPr/>
        </p:nvSpPr>
        <p:spPr>
          <a:xfrm>
            <a:off x="6573713" y="5903189"/>
            <a:ext cx="974397" cy="465313"/>
          </a:xfrm>
          <a:prstGeom prst="rect">
            <a:avLst/>
          </a:prstGeom>
          <a:noFill/>
        </p:spPr>
        <p:txBody>
          <a:bodyPr wrap="none" lIns="86411" tIns="43205" rIns="86411" bIns="43205" rtlCol="0">
            <a:spAutoFit/>
          </a:bodyPr>
          <a:lstStyle/>
          <a:p>
            <a:pPr defTabSz="864108" fontAlgn="auto">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1985</a:t>
            </a:r>
          </a:p>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24" name="Straight Connector 16"/>
          <p:cNvCxnSpPr/>
          <p:nvPr/>
        </p:nvCxnSpPr>
        <p:spPr>
          <a:xfrm>
            <a:off x="7660232" y="6006241"/>
            <a:ext cx="0" cy="259207"/>
          </a:xfrm>
          <a:prstGeom prst="line">
            <a:avLst/>
          </a:prstGeom>
          <a:noFill/>
          <a:ln w="9525" cap="rnd" cmpd="sng" algn="ctr">
            <a:solidFill>
              <a:srgbClr val="AAB2BD">
                <a:lumMod val="75000"/>
              </a:srgbClr>
            </a:solidFill>
            <a:prstDash val="dash"/>
            <a:miter lim="800000"/>
          </a:ln>
          <a:effectLst/>
        </p:spPr>
      </p:cxnSp>
      <p:sp>
        <p:nvSpPr>
          <p:cNvPr id="25" name="TextBox 24"/>
          <p:cNvSpPr txBox="1"/>
          <p:nvPr/>
        </p:nvSpPr>
        <p:spPr>
          <a:xfrm>
            <a:off x="7834466" y="5903189"/>
            <a:ext cx="974397" cy="465313"/>
          </a:xfrm>
          <a:prstGeom prst="rect">
            <a:avLst/>
          </a:prstGeom>
          <a:noFill/>
        </p:spPr>
        <p:txBody>
          <a:bodyPr wrap="none" lIns="86411" tIns="43205" rIns="86411" bIns="43205" rtlCol="0">
            <a:spAutoFit/>
          </a:bodyPr>
          <a:lstStyle/>
          <a:p>
            <a:pPr defTabSz="864108" fontAlgn="auto">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￥1,980</a:t>
            </a:r>
          </a:p>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26" name="Straight Connector 18"/>
          <p:cNvCxnSpPr/>
          <p:nvPr/>
        </p:nvCxnSpPr>
        <p:spPr>
          <a:xfrm>
            <a:off x="9317895" y="6006241"/>
            <a:ext cx="0" cy="259207"/>
          </a:xfrm>
          <a:prstGeom prst="line">
            <a:avLst/>
          </a:prstGeom>
          <a:noFill/>
          <a:ln w="9525" cap="rnd" cmpd="sng" algn="ctr">
            <a:solidFill>
              <a:srgbClr val="AAB2BD">
                <a:lumMod val="75000"/>
              </a:srgbClr>
            </a:solidFill>
            <a:prstDash val="dash"/>
            <a:miter lim="800000"/>
          </a:ln>
          <a:effectLst/>
        </p:spPr>
      </p:cxnSp>
      <p:sp>
        <p:nvSpPr>
          <p:cNvPr id="27" name="TextBox 26"/>
          <p:cNvSpPr txBox="1"/>
          <p:nvPr/>
        </p:nvSpPr>
        <p:spPr>
          <a:xfrm>
            <a:off x="9492127" y="5903189"/>
            <a:ext cx="974397" cy="465313"/>
          </a:xfrm>
          <a:prstGeom prst="rect">
            <a:avLst/>
          </a:prstGeom>
          <a:noFill/>
        </p:spPr>
        <p:txBody>
          <a:bodyPr wrap="none" lIns="86411" tIns="43205" rIns="86411" bIns="43205" rtlCol="0">
            <a:spAutoFit/>
          </a:bodyPr>
          <a:lstStyle/>
          <a:p>
            <a:pPr defTabSz="864108" fontAlgn="auto">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15</a:t>
            </a:r>
          </a:p>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553347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972175" y="1687130"/>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13" name="TextBox 12"/>
          <p:cNvSpPr txBox="1"/>
          <p:nvPr/>
        </p:nvSpPr>
        <p:spPr>
          <a:xfrm>
            <a:off x="869218" y="2066553"/>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4" name="Rectangle 13"/>
          <p:cNvSpPr/>
          <p:nvPr/>
        </p:nvSpPr>
        <p:spPr>
          <a:xfrm>
            <a:off x="904349" y="3364284"/>
            <a:ext cx="4856689"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月光如流水一般静静地泻在这一片叶子和花上薄薄的青雾浮起在荷塘里叶子和花仿佛在牛乳中洗过一样又像笼着轻纱的梦虽然是满月天上却有一层淡淡的云所以不能朗照但我以为这恰是到了</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15" name="Chart 16"/>
          <p:cNvGraphicFramePr/>
          <p:nvPr>
            <p:extLst>
              <p:ext uri="{D42A27DB-BD31-4B8C-83A1-F6EECF244321}">
                <p14:modId xmlns:p14="http://schemas.microsoft.com/office/powerpoint/2010/main" val="2869389690"/>
              </p:ext>
            </p:extLst>
          </p:nvPr>
        </p:nvGraphicFramePr>
        <p:xfrm>
          <a:off x="904349" y="4007938"/>
          <a:ext cx="6990283" cy="2616699"/>
        </p:xfrm>
        <a:graphic>
          <a:graphicData uri="http://schemas.openxmlformats.org/drawingml/2006/chart">
            <c:chart xmlns:c="http://schemas.openxmlformats.org/drawingml/2006/chart" xmlns:r="http://schemas.openxmlformats.org/officeDocument/2006/relationships" r:id="rId2"/>
          </a:graphicData>
        </a:graphic>
      </p:graphicFrame>
      <p:sp>
        <p:nvSpPr>
          <p:cNvPr id="16" name="Rectangle 19"/>
          <p:cNvSpPr/>
          <p:nvPr/>
        </p:nvSpPr>
        <p:spPr>
          <a:xfrm>
            <a:off x="7898069" y="3293855"/>
            <a:ext cx="2912339" cy="78666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4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pic>
        <p:nvPicPr>
          <p:cNvPr id="17"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674064">
            <a:off x="7199351" y="3843484"/>
            <a:ext cx="483034" cy="2255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8" name="Rounded Rectangle 21"/>
          <p:cNvSpPr/>
          <p:nvPr/>
        </p:nvSpPr>
        <p:spPr>
          <a:xfrm>
            <a:off x="8321689" y="4313040"/>
            <a:ext cx="2213980" cy="1035656"/>
          </a:xfrm>
          <a:prstGeom prst="roundRect">
            <a:avLst>
              <a:gd name="adj" fmla="val 1994"/>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19" name="Rectangle 22"/>
          <p:cNvSpPr/>
          <p:nvPr/>
        </p:nvSpPr>
        <p:spPr>
          <a:xfrm>
            <a:off x="8380304" y="4399727"/>
            <a:ext cx="2096750" cy="93789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400" dirty="0">
                <a:solidFill>
                  <a:srgbClr val="FFFFFF"/>
                </a:solidFill>
                <a:latin typeface="思源黑体 CN Light" panose="020B0300000000000000" pitchFamily="34" charset="-122"/>
                <a:ea typeface="思源黑体 CN Light" panose="020B0300000000000000" pitchFamily="34" charset="-122"/>
              </a:rPr>
              <a:t>95%</a:t>
            </a:r>
          </a:p>
          <a:p>
            <a:pPr defTabSz="864108" fontAlgn="auto">
              <a:lnSpc>
                <a:spcPct val="130000"/>
              </a:lnSpc>
              <a:spcBef>
                <a:spcPts val="0"/>
              </a:spcBef>
              <a:spcAft>
                <a:spcPts val="0"/>
              </a:spcAft>
            </a:pPr>
            <a:r>
              <a:rPr lang="zh-CN" altLang="en-US" sz="1400" dirty="0">
                <a:solidFill>
                  <a:srgbClr val="FFFFFF"/>
                </a:solidFill>
                <a:latin typeface="思源黑体 CN Light" panose="020B0300000000000000" pitchFamily="34" charset="-122"/>
                <a:ea typeface="思源黑体 CN Light" panose="020B0300000000000000" pitchFamily="34" charset="-122"/>
              </a:rPr>
              <a:t>路上只我一个人背着手踱着这一片</a:t>
            </a:r>
            <a:endParaRPr lang="en-US" sz="1000" dirty="0">
              <a:solidFill>
                <a:srgbClr val="FFFFFF"/>
              </a:solidFill>
              <a:latin typeface="思源黑体 CN Light" panose="020B0300000000000000" pitchFamily="34" charset="-122"/>
              <a:ea typeface="思源黑体 CN Light" panose="020B0300000000000000" pitchFamily="34" charset="-122"/>
            </a:endParaRPr>
          </a:p>
        </p:txBody>
      </p:sp>
      <p:sp>
        <p:nvSpPr>
          <p:cNvPr id="20" name="Rounded Rectangle 23"/>
          <p:cNvSpPr/>
          <p:nvPr/>
        </p:nvSpPr>
        <p:spPr>
          <a:xfrm>
            <a:off x="8321689" y="5465525"/>
            <a:ext cx="2213980" cy="1035656"/>
          </a:xfrm>
          <a:prstGeom prst="roundRect">
            <a:avLst>
              <a:gd name="adj" fmla="val 1994"/>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21" name="Rectangle 24"/>
          <p:cNvSpPr/>
          <p:nvPr/>
        </p:nvSpPr>
        <p:spPr>
          <a:xfrm>
            <a:off x="8380304" y="5552212"/>
            <a:ext cx="2096750" cy="93789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400" dirty="0">
                <a:solidFill>
                  <a:srgbClr val="FFFFFF"/>
                </a:solidFill>
                <a:latin typeface="思源黑体 CN Light" panose="020B0300000000000000" pitchFamily="34" charset="-122"/>
                <a:ea typeface="思源黑体 CN Light" panose="020B0300000000000000" pitchFamily="34" charset="-122"/>
              </a:rPr>
              <a:t>80%</a:t>
            </a:r>
          </a:p>
          <a:p>
            <a:pPr defTabSz="864108" fontAlgn="auto">
              <a:lnSpc>
                <a:spcPct val="130000"/>
              </a:lnSpc>
              <a:spcBef>
                <a:spcPts val="0"/>
              </a:spcBef>
              <a:spcAft>
                <a:spcPts val="0"/>
              </a:spcAft>
            </a:pPr>
            <a:r>
              <a:rPr lang="zh-CN" altLang="en-US" sz="1400" dirty="0">
                <a:solidFill>
                  <a:srgbClr val="FFFFFF"/>
                </a:solidFill>
                <a:latin typeface="思源黑体 CN Light" panose="020B0300000000000000" pitchFamily="34" charset="-122"/>
                <a:ea typeface="思源黑体 CN Light" panose="020B0300000000000000" pitchFamily="34" charset="-122"/>
              </a:rPr>
              <a:t>路上只我一个人背着手踱着这一片</a:t>
            </a:r>
            <a:endParaRPr lang="en-US" altLang="zh-CN" sz="1000" dirty="0">
              <a:solidFill>
                <a:srgbClr val="FFFFFF"/>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4007415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23077</TotalTime>
  <Words>810</Words>
  <Application>Microsoft Office PowerPoint</Application>
  <PresentationFormat>自定义</PresentationFormat>
  <Paragraphs>63</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2019-09-07T13:02:34Z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