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66" d="100"/>
          <a:sy n="66" d="100"/>
        </p:scale>
        <p:origin x="-54" y="-88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5755190" y="1599551"/>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16" name="TextBox 15"/>
          <p:cNvSpPr txBox="1"/>
          <p:nvPr/>
        </p:nvSpPr>
        <p:spPr>
          <a:xfrm>
            <a:off x="5652232" y="1978974"/>
            <a:ext cx="3997237" cy="1010584"/>
          </a:xfrm>
          <a:prstGeom prst="rect">
            <a:avLst/>
          </a:prstGeom>
          <a:noFill/>
        </p:spPr>
        <p:txBody>
          <a:bodyPr wrap="square" lIns="86411" tIns="43205" rIns="86411" bIns="43205" rtlCol="0">
            <a:spAutoFit/>
          </a:bodyPr>
          <a:lstStyle/>
          <a:p>
            <a:pPr defTabSz="864108" fontAlgn="auto">
              <a:spcBef>
                <a:spcPts val="0"/>
              </a:spcBef>
              <a:spcAft>
                <a:spcPts val="0"/>
              </a:spcAft>
            </a:pPr>
            <a:r>
              <a:rPr lang="zh-CN" altLang="en-US" sz="3000" dirty="0">
                <a:solidFill>
                  <a:srgbClr val="AAB2BD">
                    <a:lumMod val="50000"/>
                  </a:srgbClr>
                </a:solidFill>
                <a:latin typeface="微软雅黑" panose="020B0503020204020204" pitchFamily="34" charset="-122"/>
                <a:ea typeface="微软雅黑" panose="020B0503020204020204" pitchFamily="34" charset="-122"/>
              </a:rPr>
              <a:t>层级关系</a:t>
            </a:r>
            <a:endParaRPr lang="en-US" altLang="zh-CN" sz="3000" dirty="0">
              <a:solidFill>
                <a:srgbClr val="AAB2BD">
                  <a:lumMod val="50000"/>
                </a:srgbClr>
              </a:solidFill>
              <a:latin typeface="微软雅黑" panose="020B0503020204020204" pitchFamily="34" charset="-122"/>
              <a:ea typeface="微软雅黑" panose="020B0503020204020204" pitchFamily="34" charset="-122"/>
            </a:endParaRPr>
          </a:p>
          <a:p>
            <a:pPr defTabSz="864108" fontAlgn="auto">
              <a:spcBef>
                <a:spcPts val="0"/>
              </a:spcBef>
              <a:spcAft>
                <a:spcPts val="0"/>
              </a:spcAft>
            </a:pPr>
            <a:r>
              <a:rPr lang="zh-CN" altLang="en-US" sz="30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000" dirty="0">
              <a:solidFill>
                <a:srgbClr val="AAB2BD">
                  <a:lumMod val="50000"/>
                </a:srgbClr>
              </a:solidFill>
              <a:latin typeface="微软雅黑" panose="020B0503020204020204" pitchFamily="34" charset="-122"/>
              <a:ea typeface="微软雅黑" panose="020B0503020204020204" pitchFamily="34" charset="-122"/>
            </a:endParaRPr>
          </a:p>
        </p:txBody>
      </p:sp>
      <p:pic>
        <p:nvPicPr>
          <p:cNvPr id="17" name="图片占位符 2"/>
          <p:cNvPicPr>
            <a:picLocks noChangeAspect="1"/>
          </p:cNvPicPr>
          <p:nvPr/>
        </p:nvPicPr>
        <p:blipFill>
          <a:blip r:embed="rId2">
            <a:extLst>
              <a:ext uri="{28A0092B-C50C-407E-A947-70E740481C1C}">
                <a14:useLocalDpi xmlns:a14="http://schemas.microsoft.com/office/drawing/2010/main" val="0"/>
              </a:ext>
            </a:extLst>
          </a:blip>
          <a:srcRect t="22150" b="22150"/>
          <a:stretch>
            <a:fillRect/>
          </a:stretch>
        </p:blipFill>
        <p:spPr>
          <a:xfrm>
            <a:off x="5761038" y="4710566"/>
            <a:ext cx="4782861" cy="1698047"/>
          </a:xfrm>
          <a:prstGeom prst="roundRect">
            <a:avLst>
              <a:gd name="adj" fmla="val 2630"/>
            </a:avLst>
          </a:prstGeom>
          <a:solidFill>
            <a:srgbClr val="AAB2BD">
              <a:lumMod val="50000"/>
            </a:srgbClr>
          </a:solidFill>
        </p:spPr>
      </p:pic>
      <p:sp>
        <p:nvSpPr>
          <p:cNvPr id="18" name="Rectangle 13"/>
          <p:cNvSpPr/>
          <p:nvPr/>
        </p:nvSpPr>
        <p:spPr>
          <a:xfrm>
            <a:off x="5687363" y="3276705"/>
            <a:ext cx="4856689" cy="90208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美人微风过处送来缕缕清香仿佛远处高楼上渺茫的歌声似的这时候叶子与花。</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19" name="Freeform 5"/>
          <p:cNvSpPr>
            <a:spLocks/>
          </p:cNvSpPr>
          <p:nvPr/>
        </p:nvSpPr>
        <p:spPr bwMode="auto">
          <a:xfrm>
            <a:off x="972175" y="5153344"/>
            <a:ext cx="3283738" cy="1255268"/>
          </a:xfrm>
          <a:custGeom>
            <a:avLst/>
            <a:gdLst/>
            <a:ahLst/>
            <a:cxnLst>
              <a:cxn ang="0">
                <a:pos x="1751" y="0"/>
              </a:cxn>
              <a:cxn ang="0">
                <a:pos x="115" y="461"/>
              </a:cxn>
              <a:cxn ang="0">
                <a:pos x="0" y="753"/>
              </a:cxn>
              <a:cxn ang="0">
                <a:pos x="1864" y="292"/>
              </a:cxn>
              <a:cxn ang="0">
                <a:pos x="1751" y="0"/>
              </a:cxn>
            </a:cxnLst>
            <a:rect l="0" t="0" r="r" b="b"/>
            <a:pathLst>
              <a:path w="1864" h="753">
                <a:moveTo>
                  <a:pt x="1751" y="0"/>
                </a:moveTo>
                <a:lnTo>
                  <a:pt x="115" y="461"/>
                </a:lnTo>
                <a:lnTo>
                  <a:pt x="0" y="753"/>
                </a:lnTo>
                <a:lnTo>
                  <a:pt x="1864" y="292"/>
                </a:lnTo>
                <a:lnTo>
                  <a:pt x="1751" y="0"/>
                </a:lnTo>
                <a:close/>
              </a:path>
            </a:pathLst>
          </a:custGeom>
          <a:solidFill>
            <a:srgbClr val="AAB2BD">
              <a:lumMod val="50000"/>
            </a:srgbClr>
          </a:solidFill>
          <a:ln w="9525">
            <a:noFill/>
            <a:round/>
            <a:headEnd/>
            <a:tailEnd/>
          </a:ln>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srgbClr val="333639"/>
              </a:solidFill>
              <a:effectLst/>
              <a:uLnTx/>
              <a:uFillTx/>
              <a:latin typeface="Arial"/>
              <a:ea typeface="思源黑体 CN Light"/>
            </a:endParaRPr>
          </a:p>
        </p:txBody>
      </p:sp>
      <p:sp>
        <p:nvSpPr>
          <p:cNvPr id="20" name="Freeform 6"/>
          <p:cNvSpPr>
            <a:spLocks/>
          </p:cNvSpPr>
          <p:nvPr/>
        </p:nvSpPr>
        <p:spPr bwMode="auto">
          <a:xfrm>
            <a:off x="1287514" y="4386513"/>
            <a:ext cx="2654825" cy="1253602"/>
          </a:xfrm>
          <a:custGeom>
            <a:avLst/>
            <a:gdLst/>
            <a:ahLst/>
            <a:cxnLst>
              <a:cxn ang="0">
                <a:pos x="1393" y="0"/>
              </a:cxn>
              <a:cxn ang="0">
                <a:pos x="113" y="460"/>
              </a:cxn>
              <a:cxn ang="0">
                <a:pos x="0" y="752"/>
              </a:cxn>
              <a:cxn ang="0">
                <a:pos x="1507" y="290"/>
              </a:cxn>
              <a:cxn ang="0">
                <a:pos x="1393" y="0"/>
              </a:cxn>
            </a:cxnLst>
            <a:rect l="0" t="0" r="r" b="b"/>
            <a:pathLst>
              <a:path w="1507" h="752">
                <a:moveTo>
                  <a:pt x="1393" y="0"/>
                </a:moveTo>
                <a:lnTo>
                  <a:pt x="113" y="460"/>
                </a:lnTo>
                <a:lnTo>
                  <a:pt x="0" y="752"/>
                </a:lnTo>
                <a:lnTo>
                  <a:pt x="1507" y="290"/>
                </a:lnTo>
                <a:lnTo>
                  <a:pt x="1393" y="0"/>
                </a:lnTo>
                <a:close/>
              </a:path>
            </a:pathLst>
          </a:custGeom>
          <a:solidFill>
            <a:srgbClr val="AAB2BD">
              <a:lumMod val="50000"/>
            </a:srgbClr>
          </a:solidFill>
          <a:ln w="9525">
            <a:noFill/>
            <a:round/>
            <a:headEnd/>
            <a:tailEnd/>
          </a:ln>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srgbClr val="333639"/>
              </a:solidFill>
              <a:effectLst/>
              <a:uLnTx/>
              <a:uFillTx/>
              <a:latin typeface="Arial"/>
              <a:ea typeface="思源黑体 CN Light"/>
            </a:endParaRPr>
          </a:p>
        </p:txBody>
      </p:sp>
      <p:sp>
        <p:nvSpPr>
          <p:cNvPr id="21" name="Freeform 7"/>
          <p:cNvSpPr>
            <a:spLocks/>
          </p:cNvSpPr>
          <p:nvPr/>
        </p:nvSpPr>
        <p:spPr bwMode="auto">
          <a:xfrm>
            <a:off x="1604611" y="3618014"/>
            <a:ext cx="2022389" cy="1251934"/>
          </a:xfrm>
          <a:custGeom>
            <a:avLst/>
            <a:gdLst/>
            <a:ahLst/>
            <a:cxnLst>
              <a:cxn ang="0">
                <a:pos x="1035" y="0"/>
              </a:cxn>
              <a:cxn ang="0">
                <a:pos x="112" y="461"/>
              </a:cxn>
              <a:cxn ang="0">
                <a:pos x="0" y="751"/>
              </a:cxn>
              <a:cxn ang="0">
                <a:pos x="1148" y="291"/>
              </a:cxn>
              <a:cxn ang="0">
                <a:pos x="1035" y="0"/>
              </a:cxn>
            </a:cxnLst>
            <a:rect l="0" t="0" r="r" b="b"/>
            <a:pathLst>
              <a:path w="1148" h="751">
                <a:moveTo>
                  <a:pt x="1035" y="0"/>
                </a:moveTo>
                <a:lnTo>
                  <a:pt x="112" y="461"/>
                </a:lnTo>
                <a:lnTo>
                  <a:pt x="0" y="751"/>
                </a:lnTo>
                <a:lnTo>
                  <a:pt x="1148" y="291"/>
                </a:lnTo>
                <a:lnTo>
                  <a:pt x="1035" y="0"/>
                </a:lnTo>
                <a:close/>
              </a:path>
            </a:pathLst>
          </a:custGeom>
          <a:solidFill>
            <a:srgbClr val="AAB2BD">
              <a:lumMod val="50000"/>
            </a:srgbClr>
          </a:solidFill>
          <a:ln w="9525">
            <a:noFill/>
            <a:round/>
            <a:headEnd/>
            <a:tailEnd/>
          </a:ln>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srgbClr val="333639"/>
              </a:solidFill>
              <a:effectLst/>
              <a:uLnTx/>
              <a:uFillTx/>
              <a:latin typeface="Arial"/>
              <a:ea typeface="思源黑体 CN Light"/>
            </a:endParaRPr>
          </a:p>
        </p:txBody>
      </p:sp>
      <p:sp>
        <p:nvSpPr>
          <p:cNvPr id="22" name="Freeform 8"/>
          <p:cNvSpPr>
            <a:spLocks/>
          </p:cNvSpPr>
          <p:nvPr/>
        </p:nvSpPr>
        <p:spPr bwMode="auto">
          <a:xfrm>
            <a:off x="1919949" y="2844516"/>
            <a:ext cx="1389950" cy="1258602"/>
          </a:xfrm>
          <a:custGeom>
            <a:avLst/>
            <a:gdLst/>
            <a:ahLst/>
            <a:cxnLst>
              <a:cxn ang="0">
                <a:pos x="675" y="0"/>
              </a:cxn>
              <a:cxn ang="0">
                <a:pos x="113" y="464"/>
              </a:cxn>
              <a:cxn ang="0">
                <a:pos x="0" y="755"/>
              </a:cxn>
              <a:cxn ang="0">
                <a:pos x="789" y="294"/>
              </a:cxn>
              <a:cxn ang="0">
                <a:pos x="675" y="0"/>
              </a:cxn>
            </a:cxnLst>
            <a:rect l="0" t="0" r="r" b="b"/>
            <a:pathLst>
              <a:path w="789" h="755">
                <a:moveTo>
                  <a:pt x="675" y="0"/>
                </a:moveTo>
                <a:lnTo>
                  <a:pt x="113" y="464"/>
                </a:lnTo>
                <a:lnTo>
                  <a:pt x="0" y="755"/>
                </a:lnTo>
                <a:lnTo>
                  <a:pt x="789" y="294"/>
                </a:lnTo>
                <a:lnTo>
                  <a:pt x="675" y="0"/>
                </a:lnTo>
                <a:close/>
              </a:path>
            </a:pathLst>
          </a:custGeom>
          <a:solidFill>
            <a:srgbClr val="AAB2BD">
              <a:lumMod val="50000"/>
            </a:srgbClr>
          </a:solidFill>
          <a:ln w="9525">
            <a:noFill/>
            <a:round/>
            <a:headEnd/>
            <a:tailEnd/>
          </a:ln>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srgbClr val="333639"/>
              </a:solidFill>
              <a:effectLst/>
              <a:uLnTx/>
              <a:uFillTx/>
              <a:latin typeface="Arial"/>
              <a:ea typeface="思源黑体 CN Light"/>
            </a:endParaRPr>
          </a:p>
        </p:txBody>
      </p:sp>
      <p:sp>
        <p:nvSpPr>
          <p:cNvPr id="23" name="Freeform 9"/>
          <p:cNvSpPr>
            <a:spLocks/>
          </p:cNvSpPr>
          <p:nvPr/>
        </p:nvSpPr>
        <p:spPr bwMode="auto">
          <a:xfrm>
            <a:off x="1287514" y="5153344"/>
            <a:ext cx="2968402" cy="486771"/>
          </a:xfrm>
          <a:custGeom>
            <a:avLst/>
            <a:gdLst/>
            <a:ahLst/>
            <a:cxnLst>
              <a:cxn ang="0">
                <a:pos x="1685" y="292"/>
              </a:cxn>
              <a:cxn ang="0">
                <a:pos x="1572" y="0"/>
              </a:cxn>
              <a:cxn ang="0">
                <a:pos x="113" y="0"/>
              </a:cxn>
              <a:cxn ang="0">
                <a:pos x="0" y="292"/>
              </a:cxn>
              <a:cxn ang="0">
                <a:pos x="1685" y="292"/>
              </a:cxn>
            </a:cxnLst>
            <a:rect l="0" t="0" r="r" b="b"/>
            <a:pathLst>
              <a:path w="1685" h="292">
                <a:moveTo>
                  <a:pt x="1685" y="292"/>
                </a:moveTo>
                <a:lnTo>
                  <a:pt x="1572" y="0"/>
                </a:lnTo>
                <a:lnTo>
                  <a:pt x="113" y="0"/>
                </a:lnTo>
                <a:lnTo>
                  <a:pt x="0" y="292"/>
                </a:lnTo>
                <a:lnTo>
                  <a:pt x="1685" y="292"/>
                </a:lnTo>
                <a:close/>
              </a:path>
            </a:pathLst>
          </a:custGeom>
          <a:solidFill>
            <a:srgbClr val="F8960D"/>
          </a:solidFill>
          <a:ln w="9525">
            <a:noFill/>
            <a:round/>
            <a:headEnd/>
            <a:tailEnd/>
          </a:ln>
        </p:spPr>
        <p:txBody>
          <a:bodyPr vert="horz" wrap="square" lIns="86411" tIns="43205" rIns="86411" bIns="43205" numCol="1" anchor="ctr" anchorCtr="0" compatLnSpc="1">
            <a:prstTxWarp prst="textNoShape">
              <a:avLst/>
            </a:prstTxWarp>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rPr>
              <a:t>曲曲折折的荷塘望</a:t>
            </a:r>
            <a:endParaRPr kumimoji="0" lang="en-US" altLang="zh-CN"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endParaRPr>
          </a:p>
        </p:txBody>
      </p:sp>
      <p:sp>
        <p:nvSpPr>
          <p:cNvPr id="24" name="Freeform 10"/>
          <p:cNvSpPr>
            <a:spLocks/>
          </p:cNvSpPr>
          <p:nvPr/>
        </p:nvSpPr>
        <p:spPr bwMode="auto">
          <a:xfrm>
            <a:off x="1604612" y="4386513"/>
            <a:ext cx="2337725" cy="483437"/>
          </a:xfrm>
          <a:custGeom>
            <a:avLst/>
            <a:gdLst/>
            <a:ahLst/>
            <a:cxnLst>
              <a:cxn ang="0">
                <a:pos x="112" y="0"/>
              </a:cxn>
              <a:cxn ang="0">
                <a:pos x="0" y="290"/>
              </a:cxn>
              <a:cxn ang="0">
                <a:pos x="1327" y="290"/>
              </a:cxn>
              <a:cxn ang="0">
                <a:pos x="1213" y="0"/>
              </a:cxn>
              <a:cxn ang="0">
                <a:pos x="112" y="0"/>
              </a:cxn>
            </a:cxnLst>
            <a:rect l="0" t="0" r="r" b="b"/>
            <a:pathLst>
              <a:path w="1327" h="290">
                <a:moveTo>
                  <a:pt x="112" y="0"/>
                </a:moveTo>
                <a:lnTo>
                  <a:pt x="0" y="290"/>
                </a:lnTo>
                <a:lnTo>
                  <a:pt x="1327" y="290"/>
                </a:lnTo>
                <a:lnTo>
                  <a:pt x="1213" y="0"/>
                </a:lnTo>
                <a:lnTo>
                  <a:pt x="112" y="0"/>
                </a:lnTo>
                <a:close/>
              </a:path>
            </a:pathLst>
          </a:custGeom>
          <a:solidFill>
            <a:srgbClr val="99B433"/>
          </a:solidFill>
          <a:ln w="9525">
            <a:noFill/>
            <a:round/>
            <a:headEnd/>
            <a:tailEnd/>
          </a:ln>
        </p:spPr>
        <p:txBody>
          <a:bodyPr vert="horz" wrap="square" lIns="86411" tIns="43205" rIns="86411" bIns="43205" numCol="1" anchor="ctr" anchorCtr="0" compatLnSpc="1">
            <a:prstTxWarp prst="textNoShape">
              <a:avLst/>
            </a:prstTxWarp>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rPr>
              <a:t>曲曲折折的荷</a:t>
            </a:r>
            <a:endParaRPr kumimoji="0" lang="en-US" altLang="zh-CN"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endParaRPr>
          </a:p>
        </p:txBody>
      </p:sp>
      <p:sp>
        <p:nvSpPr>
          <p:cNvPr id="25" name="Freeform 11"/>
          <p:cNvSpPr>
            <a:spLocks/>
          </p:cNvSpPr>
          <p:nvPr/>
        </p:nvSpPr>
        <p:spPr bwMode="auto">
          <a:xfrm>
            <a:off x="2235287" y="2844515"/>
            <a:ext cx="1074615" cy="490105"/>
          </a:xfrm>
          <a:custGeom>
            <a:avLst/>
            <a:gdLst/>
            <a:ahLst/>
            <a:cxnLst>
              <a:cxn ang="0">
                <a:pos x="610" y="294"/>
              </a:cxn>
              <a:cxn ang="0">
                <a:pos x="496" y="0"/>
              </a:cxn>
              <a:cxn ang="0">
                <a:pos x="115" y="0"/>
              </a:cxn>
              <a:cxn ang="0">
                <a:pos x="0" y="294"/>
              </a:cxn>
              <a:cxn ang="0">
                <a:pos x="610" y="294"/>
              </a:cxn>
            </a:cxnLst>
            <a:rect l="0" t="0" r="r" b="b"/>
            <a:pathLst>
              <a:path w="610" h="294">
                <a:moveTo>
                  <a:pt x="610" y="294"/>
                </a:moveTo>
                <a:lnTo>
                  <a:pt x="496" y="0"/>
                </a:lnTo>
                <a:lnTo>
                  <a:pt x="115" y="0"/>
                </a:lnTo>
                <a:lnTo>
                  <a:pt x="0" y="294"/>
                </a:lnTo>
                <a:lnTo>
                  <a:pt x="610" y="294"/>
                </a:lnTo>
                <a:close/>
              </a:path>
            </a:pathLst>
          </a:custGeom>
          <a:solidFill>
            <a:srgbClr val="AAB2BD">
              <a:lumMod val="75000"/>
            </a:srgbClr>
          </a:solidFill>
          <a:ln w="9525">
            <a:noFill/>
            <a:round/>
            <a:headEnd/>
            <a:tailEnd/>
          </a:ln>
        </p:spPr>
        <p:txBody>
          <a:bodyPr vert="horz" wrap="square" lIns="86411" tIns="43205" rIns="86411" bIns="43205" numCol="1" anchor="ctr" anchorCtr="0" compatLnSpc="1">
            <a:prstTxWarp prst="textNoShape">
              <a:avLst/>
            </a:prstTxWarp>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rPr>
              <a:t>启动</a:t>
            </a:r>
            <a:endParaRPr kumimoji="0" 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endParaRPr>
          </a:p>
        </p:txBody>
      </p:sp>
      <p:sp>
        <p:nvSpPr>
          <p:cNvPr id="26" name="Freeform 12"/>
          <p:cNvSpPr>
            <a:spLocks/>
          </p:cNvSpPr>
          <p:nvPr/>
        </p:nvSpPr>
        <p:spPr bwMode="auto">
          <a:xfrm>
            <a:off x="1919950" y="3618014"/>
            <a:ext cx="1707050" cy="485103"/>
          </a:xfrm>
          <a:custGeom>
            <a:avLst/>
            <a:gdLst/>
            <a:ahLst/>
            <a:cxnLst>
              <a:cxn ang="0">
                <a:pos x="113" y="0"/>
              </a:cxn>
              <a:cxn ang="0">
                <a:pos x="0" y="291"/>
              </a:cxn>
              <a:cxn ang="0">
                <a:pos x="969" y="291"/>
              </a:cxn>
              <a:cxn ang="0">
                <a:pos x="856" y="0"/>
              </a:cxn>
              <a:cxn ang="0">
                <a:pos x="113" y="0"/>
              </a:cxn>
            </a:cxnLst>
            <a:rect l="0" t="0" r="r" b="b"/>
            <a:pathLst>
              <a:path w="969" h="291">
                <a:moveTo>
                  <a:pt x="113" y="0"/>
                </a:moveTo>
                <a:lnTo>
                  <a:pt x="0" y="291"/>
                </a:lnTo>
                <a:lnTo>
                  <a:pt x="969" y="291"/>
                </a:lnTo>
                <a:lnTo>
                  <a:pt x="856" y="0"/>
                </a:lnTo>
                <a:lnTo>
                  <a:pt x="113" y="0"/>
                </a:lnTo>
                <a:close/>
              </a:path>
            </a:pathLst>
          </a:custGeom>
          <a:solidFill>
            <a:srgbClr val="00A19C"/>
          </a:solidFill>
          <a:ln w="9525">
            <a:noFill/>
            <a:round/>
            <a:headEnd/>
            <a:tailEnd/>
          </a:ln>
        </p:spPr>
        <p:txBody>
          <a:bodyPr vert="horz" wrap="square" lIns="86411" tIns="43205" rIns="86411" bIns="43205" numCol="1" anchor="ctr" anchorCtr="0" compatLnSpc="1">
            <a:prstTxWarp prst="textNoShape">
              <a:avLst/>
            </a:prstTxWarp>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rPr>
              <a:t>曲曲折折</a:t>
            </a:r>
            <a:endParaRPr kumimoji="0" lang="en-US" altLang="zh-CN"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endParaRPr>
          </a:p>
        </p:txBody>
      </p:sp>
      <p:sp>
        <p:nvSpPr>
          <p:cNvPr id="27" name="Freeform 13"/>
          <p:cNvSpPr>
            <a:spLocks/>
          </p:cNvSpPr>
          <p:nvPr/>
        </p:nvSpPr>
        <p:spPr bwMode="auto">
          <a:xfrm>
            <a:off x="972175" y="5921841"/>
            <a:ext cx="3599076" cy="486771"/>
          </a:xfrm>
          <a:custGeom>
            <a:avLst/>
            <a:gdLst/>
            <a:ahLst/>
            <a:cxnLst>
              <a:cxn ang="0">
                <a:pos x="115" y="0"/>
              </a:cxn>
              <a:cxn ang="0">
                <a:pos x="0" y="292"/>
              </a:cxn>
              <a:cxn ang="0">
                <a:pos x="2043" y="292"/>
              </a:cxn>
              <a:cxn ang="0">
                <a:pos x="1930" y="0"/>
              </a:cxn>
              <a:cxn ang="0">
                <a:pos x="115" y="0"/>
              </a:cxn>
            </a:cxnLst>
            <a:rect l="0" t="0" r="r" b="b"/>
            <a:pathLst>
              <a:path w="2043" h="292">
                <a:moveTo>
                  <a:pt x="115" y="0"/>
                </a:moveTo>
                <a:lnTo>
                  <a:pt x="0" y="292"/>
                </a:lnTo>
                <a:lnTo>
                  <a:pt x="2043" y="292"/>
                </a:lnTo>
                <a:lnTo>
                  <a:pt x="1930" y="0"/>
                </a:lnTo>
                <a:lnTo>
                  <a:pt x="115" y="0"/>
                </a:lnTo>
                <a:close/>
              </a:path>
            </a:pathLst>
          </a:custGeom>
          <a:solidFill>
            <a:srgbClr val="D70444"/>
          </a:solidFill>
          <a:ln w="9525">
            <a:noFill/>
            <a:round/>
            <a:headEnd/>
            <a:tailEnd/>
          </a:ln>
        </p:spPr>
        <p:txBody>
          <a:bodyPr vert="horz" wrap="square" lIns="86411" tIns="43205" rIns="86411" bIns="43205" numCol="1" anchor="ctr" anchorCtr="0" compatLnSpc="1">
            <a:prstTxWarp prst="textNoShape">
              <a:avLst/>
            </a:prstTxWarp>
          </a:bodyPr>
          <a:lstStyle/>
          <a:p>
            <a:pPr marL="0" marR="0" lvl="0" indent="0" algn="ct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rPr>
              <a:t>曲曲折折的荷塘上面弥望</a:t>
            </a:r>
            <a:endParaRPr kumimoji="0" lang="en-US" sz="1000" b="0" i="0" u="none" strike="noStrike" kern="0" cap="none" spc="0" normalizeH="0" baseline="0" noProof="0" dirty="0" smtClean="0">
              <a:ln>
                <a:noFill/>
              </a:ln>
              <a:solidFill>
                <a:srgbClr val="F4F5FC"/>
              </a:solidFill>
              <a:effectLst/>
              <a:uLnTx/>
              <a:uFillTx/>
              <a:latin typeface="+mj-ea"/>
              <a:ea typeface="思源黑体 CN Regular"/>
              <a:cs typeface="Open Sans" panose="020B0606030504020204" pitchFamily="34" charset="0"/>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394</Words>
  <Application>Microsoft Office PowerPoint</Application>
  <PresentationFormat>自定义</PresentationFormat>
  <Paragraphs>26</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2019-09-07T12:07:14Z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