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6"/>
  </p:notesMasterIdLst>
  <p:handoutMasterIdLst>
    <p:handoutMasterId r:id="rId7"/>
  </p:handoutMasterIdLst>
  <p:sldIdLst>
    <p:sldId id="427" r:id="rId3"/>
    <p:sldId id="428" r:id="rId4"/>
    <p:sldId id="359" r:id="rId5"/>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66" d="100"/>
          <a:sy n="66" d="100"/>
        </p:scale>
        <p:origin x="-54" y="-888"/>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Series 1</c:v>
                </c:pt>
              </c:strCache>
            </c:strRef>
          </c:tx>
          <c:spPr>
            <a:solidFill>
              <a:schemeClr val="accent6">
                <a:lumMod val="50000"/>
              </a:schemeClr>
            </a:solidFill>
            <a:ln>
              <a:noFill/>
            </a:ln>
            <a:effectLst/>
          </c:spPr>
          <c:invertIfNegative val="0"/>
          <c:dPt>
            <c:idx val="0"/>
            <c:invertIfNegative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1-423A-41E9-BA58-CCFA2C6F6C5E}"/>
              </c:ext>
            </c:extLst>
          </c:dPt>
          <c:dPt>
            <c:idx val="4"/>
            <c:invertIfNegative val="0"/>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3-423A-41E9-BA58-CCFA2C6F6C5E}"/>
              </c:ext>
            </c:extLst>
          </c:dPt>
          <c:cat>
            <c:strRef>
              <c:f>Sheet1!$A$2:$A$6</c:f>
              <c:strCache>
                <c:ptCount val="5"/>
                <c:pt idx="0">
                  <c:v>1月</c:v>
                </c:pt>
                <c:pt idx="1">
                  <c:v>2月</c:v>
                </c:pt>
                <c:pt idx="2">
                  <c:v>3月</c:v>
                </c:pt>
                <c:pt idx="3">
                  <c:v>4月</c:v>
                </c:pt>
                <c:pt idx="4">
                  <c:v>5月</c:v>
                </c:pt>
              </c:strCache>
            </c:strRef>
          </c:cat>
          <c:val>
            <c:numRef>
              <c:f>Sheet1!$B$2:$B$6</c:f>
              <c:numCache>
                <c:formatCode>General</c:formatCode>
                <c:ptCount val="5"/>
                <c:pt idx="0">
                  <c:v>5</c:v>
                </c:pt>
                <c:pt idx="1">
                  <c:v>2</c:v>
                </c:pt>
                <c:pt idx="2">
                  <c:v>3</c:v>
                </c:pt>
                <c:pt idx="3">
                  <c:v>1.2</c:v>
                </c:pt>
                <c:pt idx="4">
                  <c:v>1</c:v>
                </c:pt>
              </c:numCache>
            </c:numRef>
          </c:val>
          <c:extLst xmlns:c16r2="http://schemas.microsoft.com/office/drawing/2015/06/chart">
            <c:ext xmlns:c16="http://schemas.microsoft.com/office/drawing/2014/chart" uri="{C3380CC4-5D6E-409C-BE32-E72D297353CC}">
              <c16:uniqueId val="{00000004-423A-41E9-BA58-CCFA2C6F6C5E}"/>
            </c:ext>
          </c:extLst>
        </c:ser>
        <c:dLbls>
          <c:showLegendKey val="0"/>
          <c:showVal val="0"/>
          <c:showCatName val="0"/>
          <c:showSerName val="0"/>
          <c:showPercent val="0"/>
          <c:showBubbleSize val="0"/>
        </c:dLbls>
        <c:gapWidth val="160"/>
        <c:overlap val="100"/>
        <c:axId val="384166912"/>
        <c:axId val="123130624"/>
      </c:barChart>
      <c:catAx>
        <c:axId val="384166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accent6">
                    <a:lumMod val="50000"/>
                  </a:schemeClr>
                </a:solidFill>
                <a:latin typeface="Roboto Condensed Light" panose="02000000000000000000" pitchFamily="2" charset="0"/>
                <a:ea typeface="Roboto Condensed Light" panose="02000000000000000000" pitchFamily="2" charset="0"/>
                <a:cs typeface="+mn-cs"/>
              </a:defRPr>
            </a:pPr>
            <a:endParaRPr lang="zh-CN"/>
          </a:p>
        </c:txPr>
        <c:crossAx val="123130624"/>
        <c:crosses val="autoZero"/>
        <c:auto val="1"/>
        <c:lblAlgn val="ctr"/>
        <c:lblOffset val="100"/>
        <c:noMultiLvlLbl val="0"/>
      </c:catAx>
      <c:valAx>
        <c:axId val="123130624"/>
        <c:scaling>
          <c:orientation val="minMax"/>
        </c:scaling>
        <c:delete val="0"/>
        <c:axPos val="l"/>
        <c:majorGridlines>
          <c:spPr>
            <a:ln w="9525" cap="flat" cmpd="sng" algn="ctr">
              <a:noFill/>
              <a:prstDash val="dash"/>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accent6">
                    <a:lumMod val="50000"/>
                  </a:schemeClr>
                </a:solidFill>
                <a:latin typeface="Roboto Condensed Light" panose="02000000000000000000" pitchFamily="2" charset="0"/>
                <a:ea typeface="Roboto Condensed Light" panose="02000000000000000000" pitchFamily="2" charset="0"/>
                <a:cs typeface="+mn-cs"/>
              </a:defRPr>
            </a:pPr>
            <a:endParaRPr lang="zh-CN"/>
          </a:p>
        </c:txPr>
        <c:crossAx val="3841669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solidFill>
              <a:schemeClr val="accent6"/>
            </a:solidFill>
            <a:ln>
              <a:noFill/>
            </a:ln>
          </c:spPr>
          <c:dPt>
            <c:idx val="0"/>
            <c:bubble3D val="0"/>
            <c:spPr>
              <a:solidFill>
                <a:schemeClr val="accent3"/>
              </a:solidFill>
              <a:ln w="19050">
                <a:noFill/>
              </a:ln>
              <a:effectLst>
                <a:outerShdw blurRad="50800" dist="38100" algn="l" rotWithShape="0">
                  <a:prstClr val="black">
                    <a:alpha val="40000"/>
                  </a:prstClr>
                </a:outerShdw>
              </a:effectLst>
            </c:spPr>
            <c:extLst xmlns:c16r2="http://schemas.microsoft.com/office/drawing/2015/06/chart">
              <c:ext xmlns:c16="http://schemas.microsoft.com/office/drawing/2014/chart" uri="{C3380CC4-5D6E-409C-BE32-E72D297353CC}">
                <c16:uniqueId val="{00000001-8520-45AF-8D31-DB70FD3F5E2A}"/>
              </c:ext>
            </c:extLst>
          </c:dPt>
          <c:dPt>
            <c:idx val="1"/>
            <c:bubble3D val="0"/>
            <c:spPr>
              <a:solidFill>
                <a:schemeClr val="accent6">
                  <a:lumMod val="50000"/>
                </a:schemeClr>
              </a:solidFill>
              <a:ln w="19050">
                <a:noFill/>
              </a:ln>
              <a:effectLst/>
            </c:spPr>
            <c:extLst xmlns:c16r2="http://schemas.microsoft.com/office/drawing/2015/06/chart">
              <c:ext xmlns:c16="http://schemas.microsoft.com/office/drawing/2014/chart" uri="{C3380CC4-5D6E-409C-BE32-E72D297353CC}">
                <c16:uniqueId val="{00000003-8520-45AF-8D31-DB70FD3F5E2A}"/>
              </c:ext>
            </c:extLst>
          </c:dPt>
          <c:dPt>
            <c:idx val="2"/>
            <c:bubble3D val="0"/>
            <c:spPr>
              <a:solidFill>
                <a:schemeClr val="accent6"/>
              </a:solidFill>
              <a:ln w="19050">
                <a:noFill/>
              </a:ln>
              <a:effectLst/>
            </c:spPr>
            <c:extLst xmlns:c16r2="http://schemas.microsoft.com/office/drawing/2015/06/chart">
              <c:ext xmlns:c16="http://schemas.microsoft.com/office/drawing/2014/chart" uri="{C3380CC4-5D6E-409C-BE32-E72D297353CC}">
                <c16:uniqueId val="{00000005-8520-45AF-8D31-DB70FD3F5E2A}"/>
              </c:ext>
            </c:extLst>
          </c:dPt>
          <c:cat>
            <c:strRef>
              <c:f>Sheet1!$A$2:$A$4</c:f>
              <c:strCache>
                <c:ptCount val="2"/>
                <c:pt idx="0">
                  <c:v>1st Qtr</c:v>
                </c:pt>
                <c:pt idx="1">
                  <c:v>2nd Qtr</c:v>
                </c:pt>
              </c:strCache>
            </c:strRef>
          </c:cat>
          <c:val>
            <c:numRef>
              <c:f>Sheet1!$B$2:$B$4</c:f>
              <c:numCache>
                <c:formatCode>0%</c:formatCode>
                <c:ptCount val="3"/>
                <c:pt idx="0">
                  <c:v>0.15</c:v>
                </c:pt>
                <c:pt idx="1">
                  <c:v>0.85</c:v>
                </c:pt>
                <c:pt idx="2">
                  <c:v>0.2</c:v>
                </c:pt>
              </c:numCache>
            </c:numRef>
          </c:val>
          <c:extLst xmlns:c16r2="http://schemas.microsoft.com/office/drawing/2015/06/chart">
            <c:ext xmlns:c16="http://schemas.microsoft.com/office/drawing/2014/chart" uri="{C3380CC4-5D6E-409C-BE32-E72D297353CC}">
              <c16:uniqueId val="{00000006-8520-45AF-8D31-DB70FD3F5E2A}"/>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hyperlink" Target="http://www.1ppt.com/tubiao/" TargetMode="Externa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3"/>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4"/>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5"/>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32888246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4" r:id="rId3"/>
    <p:sldLayoutId id="2147483713" r:id="rId4"/>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0" name="Straight Connector 10"/>
          <p:cNvCxnSpPr/>
          <p:nvPr/>
        </p:nvCxnSpPr>
        <p:spPr>
          <a:xfrm>
            <a:off x="798326" y="4395900"/>
            <a:ext cx="10358984" cy="1256"/>
          </a:xfrm>
          <a:prstGeom prst="line">
            <a:avLst/>
          </a:prstGeom>
          <a:noFill/>
          <a:ln w="9525" cap="flat" cmpd="sng" algn="ctr">
            <a:solidFill>
              <a:srgbClr val="AAB2BD">
                <a:lumMod val="75000"/>
              </a:srgbClr>
            </a:solidFill>
            <a:prstDash val="solid"/>
            <a:miter lim="800000"/>
            <a:headEnd type="none"/>
            <a:tailEnd type="none"/>
          </a:ln>
          <a:effectLst/>
        </p:spPr>
      </p:cxnSp>
      <p:sp>
        <p:nvSpPr>
          <p:cNvPr id="61" name="Rounded Rectangle 3"/>
          <p:cNvSpPr/>
          <p:nvPr/>
        </p:nvSpPr>
        <p:spPr>
          <a:xfrm>
            <a:off x="607410" y="4301711"/>
            <a:ext cx="190918" cy="190888"/>
          </a:xfrm>
          <a:prstGeom prst="roundRect">
            <a:avLst/>
          </a:prstGeom>
          <a:solidFill>
            <a:srgbClr val="D70444"/>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2" name="Rounded Rectangle 4"/>
          <p:cNvSpPr/>
          <p:nvPr/>
        </p:nvSpPr>
        <p:spPr>
          <a:xfrm>
            <a:off x="9994217" y="4301711"/>
            <a:ext cx="190918" cy="190888"/>
          </a:xfrm>
          <a:prstGeom prst="roundRect">
            <a:avLst/>
          </a:prstGeom>
          <a:solidFill>
            <a:srgbClr val="F8960D"/>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3" name="Rounded Rectangle 5"/>
          <p:cNvSpPr/>
          <p:nvPr/>
        </p:nvSpPr>
        <p:spPr>
          <a:xfrm>
            <a:off x="2484771" y="4301711"/>
            <a:ext cx="190918" cy="190888"/>
          </a:xfrm>
          <a:prstGeom prst="roundRect">
            <a:avLst/>
          </a:prstGeom>
          <a:solidFill>
            <a:srgbClr val="99B433"/>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4" name="Rounded Rectangle 6"/>
          <p:cNvSpPr/>
          <p:nvPr/>
        </p:nvSpPr>
        <p:spPr>
          <a:xfrm>
            <a:off x="4362132" y="4301711"/>
            <a:ext cx="190918" cy="190888"/>
          </a:xfrm>
          <a:prstGeom prst="roundRect">
            <a:avLst/>
          </a:prstGeom>
          <a:solidFill>
            <a:srgbClr val="F8960D"/>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5" name="Rounded Rectangle 7"/>
          <p:cNvSpPr/>
          <p:nvPr/>
        </p:nvSpPr>
        <p:spPr>
          <a:xfrm>
            <a:off x="6239493" y="4301711"/>
            <a:ext cx="190918" cy="190888"/>
          </a:xfrm>
          <a:prstGeom prst="roundRect">
            <a:avLst/>
          </a:prstGeom>
          <a:solidFill>
            <a:srgbClr val="00A19C"/>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6" name="Rounded Rectangle 8"/>
          <p:cNvSpPr/>
          <p:nvPr/>
        </p:nvSpPr>
        <p:spPr>
          <a:xfrm>
            <a:off x="7399237" y="4292921"/>
            <a:ext cx="190918" cy="190888"/>
          </a:xfrm>
          <a:prstGeom prst="roundRect">
            <a:avLst/>
          </a:prstGeom>
          <a:solidFill>
            <a:srgbClr val="D70444"/>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7" name="Rectangle 17"/>
          <p:cNvSpPr/>
          <p:nvPr/>
        </p:nvSpPr>
        <p:spPr>
          <a:xfrm>
            <a:off x="984344" y="5861354"/>
            <a:ext cx="1847487" cy="1051315"/>
          </a:xfrm>
          <a:prstGeom prst="rect">
            <a:avLst/>
          </a:prstGeom>
        </p:spPr>
        <p:txBody>
          <a:bodyPr wrap="square" lIns="86411" tIns="43205" rIns="86411" bIns="43205">
            <a:spAutoFit/>
          </a:bodyPr>
          <a:lstStyle/>
          <a:p>
            <a:pPr marL="0" marR="0" lvl="0" indent="0" defTabSz="864108" eaLnBrk="1" fontAlgn="auto" latinLnBrk="0" hangingPunct="1">
              <a:lnSpc>
                <a:spcPct val="130000"/>
              </a:lnSpc>
              <a:spcBef>
                <a:spcPts val="0"/>
              </a:spcBef>
              <a:spcAft>
                <a:spcPts val="0"/>
              </a:spcAft>
              <a:buClrTx/>
              <a:buSzTx/>
              <a:buFontTx/>
              <a:buNone/>
              <a:tabLst/>
              <a:defRPr/>
            </a:pPr>
            <a:r>
              <a:rPr kumimoji="0" lang="en-US" sz="1700" b="1" i="0" u="none" strike="noStrike" kern="0" cap="none" spc="0" normalizeH="0" baseline="0" noProof="0" dirty="0" smtClean="0">
                <a:ln>
                  <a:noFill/>
                </a:ln>
                <a:solidFill>
                  <a:srgbClr val="AAB2BD">
                    <a:lumMod val="50000"/>
                  </a:srgbClr>
                </a:solidFill>
                <a:effectLst/>
                <a:uLnTx/>
                <a:uFillTx/>
                <a:latin typeface="思源黑体 CN Regular" panose="020B0500000000000000" pitchFamily="34" charset="-122"/>
                <a:ea typeface="思源黑体 CN Regular" panose="020B0500000000000000" pitchFamily="34" charset="-122"/>
              </a:rPr>
              <a:t>2011</a:t>
            </a:r>
          </a:p>
          <a:p>
            <a:pPr marL="0" marR="0" lvl="0" indent="0" defTabSz="864108"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rPr>
              <a:t>这几天心里颇不宁静今晚在院子里坐着乘凉忽然想起日日走过的荷塘</a:t>
            </a:r>
            <a:endParaRPr kumimoji="0" 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endParaRPr>
          </a:p>
        </p:txBody>
      </p:sp>
      <p:sp>
        <p:nvSpPr>
          <p:cNvPr id="68" name="Freeform 81"/>
          <p:cNvSpPr>
            <a:spLocks noEditPoints="1"/>
          </p:cNvSpPr>
          <p:nvPr/>
        </p:nvSpPr>
        <p:spPr bwMode="auto">
          <a:xfrm>
            <a:off x="1079800" y="5633617"/>
            <a:ext cx="231636" cy="207642"/>
          </a:xfrm>
          <a:custGeom>
            <a:avLst/>
            <a:gdLst>
              <a:gd name="T0" fmla="*/ 116 w 400"/>
              <a:gd name="T1" fmla="*/ 224 h 360"/>
              <a:gd name="T2" fmla="*/ 116 w 400"/>
              <a:gd name="T3" fmla="*/ 100 h 360"/>
              <a:gd name="T4" fmla="*/ 40 w 400"/>
              <a:gd name="T5" fmla="*/ 100 h 360"/>
              <a:gd name="T6" fmla="*/ 0 w 400"/>
              <a:gd name="T7" fmla="*/ 140 h 360"/>
              <a:gd name="T8" fmla="*/ 0 w 400"/>
              <a:gd name="T9" fmla="*/ 260 h 360"/>
              <a:gd name="T10" fmla="*/ 40 w 400"/>
              <a:gd name="T11" fmla="*/ 300 h 360"/>
              <a:gd name="T12" fmla="*/ 60 w 400"/>
              <a:gd name="T13" fmla="*/ 300 h 360"/>
              <a:gd name="T14" fmla="*/ 60 w 400"/>
              <a:gd name="T15" fmla="*/ 360 h 360"/>
              <a:gd name="T16" fmla="*/ 120 w 400"/>
              <a:gd name="T17" fmla="*/ 300 h 360"/>
              <a:gd name="T18" fmla="*/ 220 w 400"/>
              <a:gd name="T19" fmla="*/ 300 h 360"/>
              <a:gd name="T20" fmla="*/ 260 w 400"/>
              <a:gd name="T21" fmla="*/ 260 h 360"/>
              <a:gd name="T22" fmla="*/ 260 w 400"/>
              <a:gd name="T23" fmla="*/ 223 h 360"/>
              <a:gd name="T24" fmla="*/ 256 w 400"/>
              <a:gd name="T25" fmla="*/ 224 h 360"/>
              <a:gd name="T26" fmla="*/ 116 w 400"/>
              <a:gd name="T27" fmla="*/ 224 h 360"/>
              <a:gd name="T28" fmla="*/ 360 w 400"/>
              <a:gd name="T29" fmla="*/ 0 h 360"/>
              <a:gd name="T30" fmla="*/ 180 w 400"/>
              <a:gd name="T31" fmla="*/ 0 h 360"/>
              <a:gd name="T32" fmla="*/ 140 w 400"/>
              <a:gd name="T33" fmla="*/ 40 h 360"/>
              <a:gd name="T34" fmla="*/ 140 w 400"/>
              <a:gd name="T35" fmla="*/ 200 h 360"/>
              <a:gd name="T36" fmla="*/ 280 w 400"/>
              <a:gd name="T37" fmla="*/ 200 h 360"/>
              <a:gd name="T38" fmla="*/ 340 w 400"/>
              <a:gd name="T39" fmla="*/ 260 h 360"/>
              <a:gd name="T40" fmla="*/ 340 w 400"/>
              <a:gd name="T41" fmla="*/ 200 h 360"/>
              <a:gd name="T42" fmla="*/ 360 w 400"/>
              <a:gd name="T43" fmla="*/ 200 h 360"/>
              <a:gd name="T44" fmla="*/ 400 w 400"/>
              <a:gd name="T45" fmla="*/ 160 h 360"/>
              <a:gd name="T46" fmla="*/ 400 w 400"/>
              <a:gd name="T47" fmla="*/ 40 h 360"/>
              <a:gd name="T48" fmla="*/ 360 w 400"/>
              <a:gd name="T49"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0" h="360">
                <a:moveTo>
                  <a:pt x="116" y="224"/>
                </a:moveTo>
                <a:cubicBezTo>
                  <a:pt x="116" y="100"/>
                  <a:pt x="116" y="100"/>
                  <a:pt x="116" y="100"/>
                </a:cubicBezTo>
                <a:cubicBezTo>
                  <a:pt x="40" y="100"/>
                  <a:pt x="40" y="100"/>
                  <a:pt x="40" y="100"/>
                </a:cubicBezTo>
                <a:cubicBezTo>
                  <a:pt x="18" y="100"/>
                  <a:pt x="0" y="118"/>
                  <a:pt x="0" y="140"/>
                </a:cubicBezTo>
                <a:cubicBezTo>
                  <a:pt x="0" y="260"/>
                  <a:pt x="0" y="260"/>
                  <a:pt x="0" y="260"/>
                </a:cubicBezTo>
                <a:cubicBezTo>
                  <a:pt x="0" y="282"/>
                  <a:pt x="18" y="300"/>
                  <a:pt x="40" y="300"/>
                </a:cubicBezTo>
                <a:cubicBezTo>
                  <a:pt x="60" y="300"/>
                  <a:pt x="60" y="300"/>
                  <a:pt x="60" y="300"/>
                </a:cubicBezTo>
                <a:cubicBezTo>
                  <a:pt x="60" y="360"/>
                  <a:pt x="60" y="360"/>
                  <a:pt x="60" y="360"/>
                </a:cubicBezTo>
                <a:cubicBezTo>
                  <a:pt x="120" y="300"/>
                  <a:pt x="120" y="300"/>
                  <a:pt x="120" y="300"/>
                </a:cubicBezTo>
                <a:cubicBezTo>
                  <a:pt x="220" y="300"/>
                  <a:pt x="220" y="300"/>
                  <a:pt x="220" y="300"/>
                </a:cubicBezTo>
                <a:cubicBezTo>
                  <a:pt x="242" y="300"/>
                  <a:pt x="260" y="282"/>
                  <a:pt x="260" y="260"/>
                </a:cubicBezTo>
                <a:cubicBezTo>
                  <a:pt x="260" y="223"/>
                  <a:pt x="260" y="223"/>
                  <a:pt x="260" y="223"/>
                </a:cubicBezTo>
                <a:cubicBezTo>
                  <a:pt x="258" y="224"/>
                  <a:pt x="257" y="224"/>
                  <a:pt x="256" y="224"/>
                </a:cubicBezTo>
                <a:lnTo>
                  <a:pt x="116" y="224"/>
                </a:lnTo>
                <a:close/>
                <a:moveTo>
                  <a:pt x="360" y="0"/>
                </a:moveTo>
                <a:cubicBezTo>
                  <a:pt x="180" y="0"/>
                  <a:pt x="180" y="0"/>
                  <a:pt x="180" y="0"/>
                </a:cubicBezTo>
                <a:cubicBezTo>
                  <a:pt x="158" y="0"/>
                  <a:pt x="140" y="18"/>
                  <a:pt x="140" y="40"/>
                </a:cubicBezTo>
                <a:cubicBezTo>
                  <a:pt x="140" y="200"/>
                  <a:pt x="140" y="200"/>
                  <a:pt x="140" y="200"/>
                </a:cubicBezTo>
                <a:cubicBezTo>
                  <a:pt x="280" y="200"/>
                  <a:pt x="280" y="200"/>
                  <a:pt x="280" y="200"/>
                </a:cubicBezTo>
                <a:cubicBezTo>
                  <a:pt x="340" y="260"/>
                  <a:pt x="340" y="260"/>
                  <a:pt x="340" y="260"/>
                </a:cubicBezTo>
                <a:cubicBezTo>
                  <a:pt x="340" y="200"/>
                  <a:pt x="340" y="200"/>
                  <a:pt x="3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path>
            </a:pathLst>
          </a:custGeom>
          <a:solidFill>
            <a:srgbClr val="D70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cxnSp>
        <p:nvCxnSpPr>
          <p:cNvPr id="69" name="Straight Connector 22"/>
          <p:cNvCxnSpPr/>
          <p:nvPr/>
        </p:nvCxnSpPr>
        <p:spPr>
          <a:xfrm>
            <a:off x="702869" y="4492600"/>
            <a:ext cx="0" cy="1774932"/>
          </a:xfrm>
          <a:prstGeom prst="line">
            <a:avLst/>
          </a:prstGeom>
          <a:noFill/>
          <a:ln w="6350" cap="flat" cmpd="sng" algn="ctr">
            <a:solidFill>
              <a:srgbClr val="AAB2BD">
                <a:lumMod val="75000"/>
              </a:srgbClr>
            </a:solidFill>
            <a:prstDash val="dash"/>
            <a:miter lim="800000"/>
            <a:tailEnd type="oval"/>
          </a:ln>
          <a:effectLst/>
        </p:spPr>
      </p:cxnSp>
      <p:sp>
        <p:nvSpPr>
          <p:cNvPr id="70" name="TextBox 69"/>
          <p:cNvSpPr txBox="1"/>
          <p:nvPr/>
        </p:nvSpPr>
        <p:spPr>
          <a:xfrm>
            <a:off x="2816584" y="5188116"/>
            <a:ext cx="974397" cy="465313"/>
          </a:xfrm>
          <a:prstGeom prst="rect">
            <a:avLst/>
          </a:prstGeom>
          <a:no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rPr>
              <a:t>￥190,980</a:t>
            </a:r>
          </a:p>
          <a:p>
            <a:pPr marL="0" marR="0" lvl="0" indent="0"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rPr>
              <a:t>公司销售业绩</a:t>
            </a:r>
            <a:endParaRPr kumimoji="0" 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endParaRPr>
          </a:p>
        </p:txBody>
      </p:sp>
      <p:cxnSp>
        <p:nvCxnSpPr>
          <p:cNvPr id="71" name="Straight Connector 27"/>
          <p:cNvCxnSpPr>
            <a:stCxn id="70" idx="1"/>
            <a:endCxn id="63" idx="2"/>
          </p:cNvCxnSpPr>
          <p:nvPr/>
        </p:nvCxnSpPr>
        <p:spPr>
          <a:xfrm rot="10800000">
            <a:off x="2580230" y="4492599"/>
            <a:ext cx="236354" cy="928173"/>
          </a:xfrm>
          <a:prstGeom prst="bentConnector2">
            <a:avLst/>
          </a:prstGeom>
          <a:noFill/>
          <a:ln w="6350" cap="flat" cmpd="sng" algn="ctr">
            <a:solidFill>
              <a:srgbClr val="AAB2BD">
                <a:lumMod val="75000"/>
              </a:srgbClr>
            </a:solidFill>
            <a:prstDash val="dash"/>
            <a:miter lim="800000"/>
            <a:headEnd type="oval"/>
          </a:ln>
          <a:effectLst/>
        </p:spPr>
      </p:cxnSp>
      <p:graphicFrame>
        <p:nvGraphicFramePr>
          <p:cNvPr id="72" name="Chart 28"/>
          <p:cNvGraphicFramePr/>
          <p:nvPr>
            <p:extLst>
              <p:ext uri="{D42A27DB-BD31-4B8C-83A1-F6EECF244321}">
                <p14:modId xmlns:p14="http://schemas.microsoft.com/office/powerpoint/2010/main" val="2175091119"/>
              </p:ext>
            </p:extLst>
          </p:nvPr>
        </p:nvGraphicFramePr>
        <p:xfrm>
          <a:off x="3666703" y="1797550"/>
          <a:ext cx="2656944" cy="1843083"/>
        </p:xfrm>
        <a:graphic>
          <a:graphicData uri="http://schemas.openxmlformats.org/drawingml/2006/chart">
            <c:chart xmlns:c="http://schemas.openxmlformats.org/drawingml/2006/chart" xmlns:r="http://schemas.openxmlformats.org/officeDocument/2006/relationships" r:id="rId2"/>
          </a:graphicData>
        </a:graphic>
      </p:graphicFrame>
      <p:cxnSp>
        <p:nvCxnSpPr>
          <p:cNvPr id="73" name="Straight Connector 30"/>
          <p:cNvCxnSpPr>
            <a:stCxn id="64" idx="0"/>
            <a:endCxn id="72" idx="2"/>
          </p:cNvCxnSpPr>
          <p:nvPr/>
        </p:nvCxnSpPr>
        <p:spPr>
          <a:xfrm rot="5400000" flipH="1" flipV="1">
            <a:off x="4395844" y="3702381"/>
            <a:ext cx="661078" cy="537584"/>
          </a:xfrm>
          <a:prstGeom prst="bentConnector3">
            <a:avLst>
              <a:gd name="adj1" fmla="val 50000"/>
            </a:avLst>
          </a:prstGeom>
          <a:noFill/>
          <a:ln w="6350" cap="flat" cmpd="sng" algn="ctr">
            <a:solidFill>
              <a:srgbClr val="AAB2BD">
                <a:lumMod val="75000"/>
              </a:srgbClr>
            </a:solidFill>
            <a:prstDash val="dash"/>
            <a:miter lim="800000"/>
            <a:tailEnd type="oval"/>
          </a:ln>
          <a:effectLst/>
        </p:spPr>
      </p:cxnSp>
      <p:sp>
        <p:nvSpPr>
          <p:cNvPr id="74" name="Rectangle 33"/>
          <p:cNvSpPr/>
          <p:nvPr/>
        </p:nvSpPr>
        <p:spPr>
          <a:xfrm>
            <a:off x="6601355" y="5861354"/>
            <a:ext cx="1847487" cy="1051315"/>
          </a:xfrm>
          <a:prstGeom prst="rect">
            <a:avLst/>
          </a:prstGeom>
        </p:spPr>
        <p:txBody>
          <a:bodyPr wrap="square" lIns="86411" tIns="43205" rIns="86411" bIns="43205">
            <a:spAutoFit/>
          </a:bodyPr>
          <a:lstStyle/>
          <a:p>
            <a:pPr marL="0" marR="0" lvl="0" indent="0" defTabSz="864108" eaLnBrk="1" fontAlgn="auto" latinLnBrk="0" hangingPunct="1">
              <a:lnSpc>
                <a:spcPct val="130000"/>
              </a:lnSpc>
              <a:spcBef>
                <a:spcPts val="0"/>
              </a:spcBef>
              <a:spcAft>
                <a:spcPts val="0"/>
              </a:spcAft>
              <a:buClrTx/>
              <a:buSzTx/>
              <a:buFontTx/>
              <a:buNone/>
              <a:tabLst/>
              <a:defRPr/>
            </a:pPr>
            <a:r>
              <a:rPr kumimoji="0" lang="en-US" sz="1700" b="1" i="0" u="none" strike="noStrike" kern="0" cap="none" spc="0" normalizeH="0" baseline="0" noProof="0" dirty="0" smtClean="0">
                <a:ln>
                  <a:noFill/>
                </a:ln>
                <a:solidFill>
                  <a:srgbClr val="AAB2BD">
                    <a:lumMod val="50000"/>
                  </a:srgbClr>
                </a:solidFill>
                <a:effectLst/>
                <a:uLnTx/>
                <a:uFillTx/>
                <a:latin typeface="思源黑体 CN Regular" panose="020B0500000000000000" pitchFamily="34" charset="-122"/>
                <a:ea typeface="思源黑体 CN Regular" panose="020B0500000000000000" pitchFamily="34" charset="-122"/>
              </a:rPr>
              <a:t>2019</a:t>
            </a:r>
          </a:p>
          <a:p>
            <a:pPr marL="0" marR="0" lvl="0" indent="0" defTabSz="864108"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rPr>
              <a:t>这几天心里颇不宁静今晚在院子里坐着乘凉忽然想起日日走过的荷塘</a:t>
            </a:r>
            <a:endParaRPr kumimoji="0" 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endParaRPr>
          </a:p>
        </p:txBody>
      </p:sp>
      <p:cxnSp>
        <p:nvCxnSpPr>
          <p:cNvPr id="75" name="Straight Connector 35"/>
          <p:cNvCxnSpPr/>
          <p:nvPr/>
        </p:nvCxnSpPr>
        <p:spPr>
          <a:xfrm>
            <a:off x="6319880" y="4492600"/>
            <a:ext cx="0" cy="1774932"/>
          </a:xfrm>
          <a:prstGeom prst="line">
            <a:avLst/>
          </a:prstGeom>
          <a:noFill/>
          <a:ln w="6350" cap="flat" cmpd="sng" algn="ctr">
            <a:solidFill>
              <a:srgbClr val="AAB2BD">
                <a:lumMod val="75000"/>
              </a:srgbClr>
            </a:solidFill>
            <a:prstDash val="dash"/>
            <a:miter lim="800000"/>
            <a:tailEnd type="oval"/>
          </a:ln>
          <a:effectLst/>
        </p:spPr>
      </p:cxnSp>
      <p:sp>
        <p:nvSpPr>
          <p:cNvPr id="76" name="Freeform 58"/>
          <p:cNvSpPr>
            <a:spLocks noEditPoints="1"/>
          </p:cNvSpPr>
          <p:nvPr/>
        </p:nvSpPr>
        <p:spPr bwMode="auto">
          <a:xfrm>
            <a:off x="6696811" y="5633618"/>
            <a:ext cx="231636" cy="203649"/>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00A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7" name="Freeform 353"/>
          <p:cNvSpPr>
            <a:spLocks noEditPoints="1"/>
          </p:cNvSpPr>
          <p:nvPr/>
        </p:nvSpPr>
        <p:spPr bwMode="auto">
          <a:xfrm>
            <a:off x="8427808" y="2221314"/>
            <a:ext cx="310378" cy="430582"/>
          </a:xfrm>
          <a:custGeom>
            <a:avLst/>
            <a:gdLst>
              <a:gd name="T0" fmla="*/ 121 w 121"/>
              <a:gd name="T1" fmla="*/ 97 h 167"/>
              <a:gd name="T2" fmla="*/ 119 w 121"/>
              <a:gd name="T3" fmla="*/ 103 h 167"/>
              <a:gd name="T4" fmla="*/ 112 w 121"/>
              <a:gd name="T5" fmla="*/ 106 h 167"/>
              <a:gd name="T6" fmla="*/ 105 w 121"/>
              <a:gd name="T7" fmla="*/ 102 h 167"/>
              <a:gd name="T8" fmla="*/ 83 w 121"/>
              <a:gd name="T9" fmla="*/ 70 h 167"/>
              <a:gd name="T10" fmla="*/ 79 w 121"/>
              <a:gd name="T11" fmla="*/ 70 h 167"/>
              <a:gd name="T12" fmla="*/ 79 w 121"/>
              <a:gd name="T13" fmla="*/ 82 h 167"/>
              <a:gd name="T14" fmla="*/ 102 w 121"/>
              <a:gd name="T15" fmla="*/ 121 h 167"/>
              <a:gd name="T16" fmla="*/ 103 w 121"/>
              <a:gd name="T17" fmla="*/ 124 h 167"/>
              <a:gd name="T18" fmla="*/ 101 w 121"/>
              <a:gd name="T19" fmla="*/ 129 h 167"/>
              <a:gd name="T20" fmla="*/ 97 w 121"/>
              <a:gd name="T21" fmla="*/ 130 h 167"/>
              <a:gd name="T22" fmla="*/ 79 w 121"/>
              <a:gd name="T23" fmla="*/ 130 h 167"/>
              <a:gd name="T24" fmla="*/ 79 w 121"/>
              <a:gd name="T25" fmla="*/ 156 h 167"/>
              <a:gd name="T26" fmla="*/ 76 w 121"/>
              <a:gd name="T27" fmla="*/ 164 h 167"/>
              <a:gd name="T28" fmla="*/ 68 w 121"/>
              <a:gd name="T29" fmla="*/ 167 h 167"/>
              <a:gd name="T30" fmla="*/ 53 w 121"/>
              <a:gd name="T31" fmla="*/ 167 h 167"/>
              <a:gd name="T32" fmla="*/ 46 w 121"/>
              <a:gd name="T33" fmla="*/ 164 h 167"/>
              <a:gd name="T34" fmla="*/ 43 w 121"/>
              <a:gd name="T35" fmla="*/ 156 h 167"/>
              <a:gd name="T36" fmla="*/ 43 w 121"/>
              <a:gd name="T37" fmla="*/ 130 h 167"/>
              <a:gd name="T38" fmla="*/ 24 w 121"/>
              <a:gd name="T39" fmla="*/ 130 h 167"/>
              <a:gd name="T40" fmla="*/ 20 w 121"/>
              <a:gd name="T41" fmla="*/ 129 h 167"/>
              <a:gd name="T42" fmla="*/ 18 w 121"/>
              <a:gd name="T43" fmla="*/ 124 h 167"/>
              <a:gd name="T44" fmla="*/ 19 w 121"/>
              <a:gd name="T45" fmla="*/ 121 h 167"/>
              <a:gd name="T46" fmla="*/ 43 w 121"/>
              <a:gd name="T47" fmla="*/ 82 h 167"/>
              <a:gd name="T48" fmla="*/ 43 w 121"/>
              <a:gd name="T49" fmla="*/ 70 h 167"/>
              <a:gd name="T50" fmla="*/ 38 w 121"/>
              <a:gd name="T51" fmla="*/ 70 h 167"/>
              <a:gd name="T52" fmla="*/ 17 w 121"/>
              <a:gd name="T53" fmla="*/ 102 h 167"/>
              <a:gd name="T54" fmla="*/ 9 w 121"/>
              <a:gd name="T55" fmla="*/ 106 h 167"/>
              <a:gd name="T56" fmla="*/ 3 w 121"/>
              <a:gd name="T57" fmla="*/ 103 h 167"/>
              <a:gd name="T58" fmla="*/ 0 w 121"/>
              <a:gd name="T59" fmla="*/ 97 h 167"/>
              <a:gd name="T60" fmla="*/ 2 w 121"/>
              <a:gd name="T61" fmla="*/ 92 h 167"/>
              <a:gd name="T62" fmla="*/ 26 w 121"/>
              <a:gd name="T63" fmla="*/ 56 h 167"/>
              <a:gd name="T64" fmla="*/ 43 w 121"/>
              <a:gd name="T65" fmla="*/ 46 h 167"/>
              <a:gd name="T66" fmla="*/ 79 w 121"/>
              <a:gd name="T67" fmla="*/ 46 h 167"/>
              <a:gd name="T68" fmla="*/ 96 w 121"/>
              <a:gd name="T69" fmla="*/ 56 h 167"/>
              <a:gd name="T70" fmla="*/ 120 w 121"/>
              <a:gd name="T71" fmla="*/ 92 h 167"/>
              <a:gd name="T72" fmla="*/ 121 w 121"/>
              <a:gd name="T73" fmla="*/ 97 h 167"/>
              <a:gd name="T74" fmla="*/ 76 w 121"/>
              <a:gd name="T75" fmla="*/ 6 h 167"/>
              <a:gd name="T76" fmla="*/ 82 w 121"/>
              <a:gd name="T77" fmla="*/ 21 h 167"/>
              <a:gd name="T78" fmla="*/ 76 w 121"/>
              <a:gd name="T79" fmla="*/ 36 h 167"/>
              <a:gd name="T80" fmla="*/ 61 w 121"/>
              <a:gd name="T81" fmla="*/ 43 h 167"/>
              <a:gd name="T82" fmla="*/ 46 w 121"/>
              <a:gd name="T83" fmla="*/ 36 h 167"/>
              <a:gd name="T84" fmla="*/ 40 w 121"/>
              <a:gd name="T85" fmla="*/ 21 h 167"/>
              <a:gd name="T86" fmla="*/ 46 w 121"/>
              <a:gd name="T87" fmla="*/ 6 h 167"/>
              <a:gd name="T88" fmla="*/ 61 w 121"/>
              <a:gd name="T89" fmla="*/ 0 h 167"/>
              <a:gd name="T90" fmla="*/ 76 w 121"/>
              <a:gd name="T91"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 h="167">
                <a:moveTo>
                  <a:pt x="121" y="97"/>
                </a:moveTo>
                <a:cubicBezTo>
                  <a:pt x="121" y="100"/>
                  <a:pt x="120" y="102"/>
                  <a:pt x="119" y="103"/>
                </a:cubicBezTo>
                <a:cubicBezTo>
                  <a:pt x="117" y="105"/>
                  <a:pt x="115" y="106"/>
                  <a:pt x="112" y="106"/>
                </a:cubicBezTo>
                <a:cubicBezTo>
                  <a:pt x="109" y="106"/>
                  <a:pt x="106" y="105"/>
                  <a:pt x="105" y="102"/>
                </a:cubicBezTo>
                <a:cubicBezTo>
                  <a:pt x="83" y="70"/>
                  <a:pt x="83" y="70"/>
                  <a:pt x="83" y="70"/>
                </a:cubicBezTo>
                <a:cubicBezTo>
                  <a:pt x="79" y="70"/>
                  <a:pt x="79" y="70"/>
                  <a:pt x="79" y="70"/>
                </a:cubicBezTo>
                <a:cubicBezTo>
                  <a:pt x="79" y="82"/>
                  <a:pt x="79" y="82"/>
                  <a:pt x="79" y="82"/>
                </a:cubicBezTo>
                <a:cubicBezTo>
                  <a:pt x="102" y="121"/>
                  <a:pt x="102" y="121"/>
                  <a:pt x="102" y="121"/>
                </a:cubicBezTo>
                <a:cubicBezTo>
                  <a:pt x="103" y="122"/>
                  <a:pt x="103" y="123"/>
                  <a:pt x="103" y="124"/>
                </a:cubicBezTo>
                <a:cubicBezTo>
                  <a:pt x="103" y="126"/>
                  <a:pt x="103" y="127"/>
                  <a:pt x="101" y="129"/>
                </a:cubicBezTo>
                <a:cubicBezTo>
                  <a:pt x="100" y="130"/>
                  <a:pt x="99" y="130"/>
                  <a:pt x="97" y="130"/>
                </a:cubicBezTo>
                <a:cubicBezTo>
                  <a:pt x="79" y="130"/>
                  <a:pt x="79" y="130"/>
                  <a:pt x="79" y="130"/>
                </a:cubicBezTo>
                <a:cubicBezTo>
                  <a:pt x="79" y="156"/>
                  <a:pt x="79" y="156"/>
                  <a:pt x="79" y="156"/>
                </a:cubicBezTo>
                <a:cubicBezTo>
                  <a:pt x="79" y="159"/>
                  <a:pt x="78" y="161"/>
                  <a:pt x="76" y="164"/>
                </a:cubicBezTo>
                <a:cubicBezTo>
                  <a:pt x="74" y="166"/>
                  <a:pt x="71" y="167"/>
                  <a:pt x="68" y="167"/>
                </a:cubicBezTo>
                <a:cubicBezTo>
                  <a:pt x="53" y="167"/>
                  <a:pt x="53" y="167"/>
                  <a:pt x="53" y="167"/>
                </a:cubicBezTo>
                <a:cubicBezTo>
                  <a:pt x="50" y="167"/>
                  <a:pt x="48" y="166"/>
                  <a:pt x="46" y="164"/>
                </a:cubicBezTo>
                <a:cubicBezTo>
                  <a:pt x="44" y="161"/>
                  <a:pt x="43" y="159"/>
                  <a:pt x="43" y="156"/>
                </a:cubicBezTo>
                <a:cubicBezTo>
                  <a:pt x="43" y="130"/>
                  <a:pt x="43" y="130"/>
                  <a:pt x="43" y="130"/>
                </a:cubicBezTo>
                <a:cubicBezTo>
                  <a:pt x="24" y="130"/>
                  <a:pt x="24" y="130"/>
                  <a:pt x="24" y="130"/>
                </a:cubicBezTo>
                <a:cubicBezTo>
                  <a:pt x="23" y="130"/>
                  <a:pt x="21" y="130"/>
                  <a:pt x="20" y="129"/>
                </a:cubicBezTo>
                <a:cubicBezTo>
                  <a:pt x="19" y="127"/>
                  <a:pt x="18" y="126"/>
                  <a:pt x="18" y="124"/>
                </a:cubicBezTo>
                <a:cubicBezTo>
                  <a:pt x="18" y="123"/>
                  <a:pt x="19" y="122"/>
                  <a:pt x="19" y="121"/>
                </a:cubicBezTo>
                <a:cubicBezTo>
                  <a:pt x="43" y="82"/>
                  <a:pt x="43" y="82"/>
                  <a:pt x="43" y="82"/>
                </a:cubicBezTo>
                <a:cubicBezTo>
                  <a:pt x="43" y="70"/>
                  <a:pt x="43" y="70"/>
                  <a:pt x="43" y="70"/>
                </a:cubicBezTo>
                <a:cubicBezTo>
                  <a:pt x="38" y="70"/>
                  <a:pt x="38" y="70"/>
                  <a:pt x="38" y="70"/>
                </a:cubicBezTo>
                <a:cubicBezTo>
                  <a:pt x="17" y="102"/>
                  <a:pt x="17" y="102"/>
                  <a:pt x="17" y="102"/>
                </a:cubicBezTo>
                <a:cubicBezTo>
                  <a:pt x="15" y="105"/>
                  <a:pt x="13" y="106"/>
                  <a:pt x="9" y="106"/>
                </a:cubicBezTo>
                <a:cubicBezTo>
                  <a:pt x="7" y="106"/>
                  <a:pt x="5" y="105"/>
                  <a:pt x="3" y="103"/>
                </a:cubicBezTo>
                <a:cubicBezTo>
                  <a:pt x="1" y="102"/>
                  <a:pt x="0" y="100"/>
                  <a:pt x="0" y="97"/>
                </a:cubicBezTo>
                <a:cubicBezTo>
                  <a:pt x="0" y="95"/>
                  <a:pt x="1" y="94"/>
                  <a:pt x="2" y="92"/>
                </a:cubicBezTo>
                <a:cubicBezTo>
                  <a:pt x="26" y="56"/>
                  <a:pt x="26" y="56"/>
                  <a:pt x="26" y="56"/>
                </a:cubicBezTo>
                <a:cubicBezTo>
                  <a:pt x="31" y="49"/>
                  <a:pt x="36" y="46"/>
                  <a:pt x="43" y="46"/>
                </a:cubicBezTo>
                <a:cubicBezTo>
                  <a:pt x="79" y="46"/>
                  <a:pt x="79" y="46"/>
                  <a:pt x="79" y="46"/>
                </a:cubicBezTo>
                <a:cubicBezTo>
                  <a:pt x="85" y="46"/>
                  <a:pt x="91" y="49"/>
                  <a:pt x="96" y="56"/>
                </a:cubicBezTo>
                <a:cubicBezTo>
                  <a:pt x="120" y="92"/>
                  <a:pt x="120" y="92"/>
                  <a:pt x="120" y="92"/>
                </a:cubicBezTo>
                <a:cubicBezTo>
                  <a:pt x="121" y="94"/>
                  <a:pt x="121" y="95"/>
                  <a:pt x="121" y="97"/>
                </a:cubicBezTo>
                <a:close/>
                <a:moveTo>
                  <a:pt x="76" y="6"/>
                </a:moveTo>
                <a:cubicBezTo>
                  <a:pt x="80" y="11"/>
                  <a:pt x="82" y="16"/>
                  <a:pt x="82" y="21"/>
                </a:cubicBezTo>
                <a:cubicBezTo>
                  <a:pt x="82" y="27"/>
                  <a:pt x="80" y="32"/>
                  <a:pt x="76" y="36"/>
                </a:cubicBezTo>
                <a:cubicBezTo>
                  <a:pt x="72" y="41"/>
                  <a:pt x="67" y="43"/>
                  <a:pt x="61" y="43"/>
                </a:cubicBezTo>
                <a:cubicBezTo>
                  <a:pt x="55" y="43"/>
                  <a:pt x="50" y="41"/>
                  <a:pt x="46" y="36"/>
                </a:cubicBezTo>
                <a:cubicBezTo>
                  <a:pt x="42" y="32"/>
                  <a:pt x="40" y="27"/>
                  <a:pt x="40" y="21"/>
                </a:cubicBezTo>
                <a:cubicBezTo>
                  <a:pt x="40" y="16"/>
                  <a:pt x="42" y="11"/>
                  <a:pt x="46" y="6"/>
                </a:cubicBezTo>
                <a:cubicBezTo>
                  <a:pt x="50" y="2"/>
                  <a:pt x="55" y="0"/>
                  <a:pt x="61" y="0"/>
                </a:cubicBezTo>
                <a:cubicBezTo>
                  <a:pt x="67" y="0"/>
                  <a:pt x="72" y="2"/>
                  <a:pt x="76" y="6"/>
                </a:cubicBezTo>
                <a:close/>
              </a:path>
            </a:pathLst>
          </a:custGeom>
          <a:solidFill>
            <a:srgbClr val="D70444"/>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8" name="Freeform 354"/>
          <p:cNvSpPr>
            <a:spLocks noEditPoints="1"/>
          </p:cNvSpPr>
          <p:nvPr/>
        </p:nvSpPr>
        <p:spPr bwMode="auto">
          <a:xfrm>
            <a:off x="8008197" y="2221315"/>
            <a:ext cx="244424" cy="430582"/>
          </a:xfrm>
          <a:custGeom>
            <a:avLst/>
            <a:gdLst>
              <a:gd name="T0" fmla="*/ 96 w 96"/>
              <a:gd name="T1" fmla="*/ 64 h 167"/>
              <a:gd name="T2" fmla="*/ 96 w 96"/>
              <a:gd name="T3" fmla="*/ 103 h 167"/>
              <a:gd name="T4" fmla="*/ 94 w 96"/>
              <a:gd name="T5" fmla="*/ 110 h 167"/>
              <a:gd name="T6" fmla="*/ 87 w 96"/>
              <a:gd name="T7" fmla="*/ 112 h 167"/>
              <a:gd name="T8" fmla="*/ 81 w 96"/>
              <a:gd name="T9" fmla="*/ 110 h 167"/>
              <a:gd name="T10" fmla="*/ 78 w 96"/>
              <a:gd name="T11" fmla="*/ 103 h 167"/>
              <a:gd name="T12" fmla="*/ 78 w 96"/>
              <a:gd name="T13" fmla="*/ 70 h 167"/>
              <a:gd name="T14" fmla="*/ 72 w 96"/>
              <a:gd name="T15" fmla="*/ 70 h 167"/>
              <a:gd name="T16" fmla="*/ 72 w 96"/>
              <a:gd name="T17" fmla="*/ 156 h 167"/>
              <a:gd name="T18" fmla="*/ 69 w 96"/>
              <a:gd name="T19" fmla="*/ 164 h 167"/>
              <a:gd name="T20" fmla="*/ 62 w 96"/>
              <a:gd name="T21" fmla="*/ 167 h 167"/>
              <a:gd name="T22" fmla="*/ 54 w 96"/>
              <a:gd name="T23" fmla="*/ 164 h 167"/>
              <a:gd name="T24" fmla="*/ 51 w 96"/>
              <a:gd name="T25" fmla="*/ 156 h 167"/>
              <a:gd name="T26" fmla="*/ 51 w 96"/>
              <a:gd name="T27" fmla="*/ 112 h 167"/>
              <a:gd name="T28" fmla="*/ 45 w 96"/>
              <a:gd name="T29" fmla="*/ 112 h 167"/>
              <a:gd name="T30" fmla="*/ 45 w 96"/>
              <a:gd name="T31" fmla="*/ 156 h 167"/>
              <a:gd name="T32" fmla="*/ 42 w 96"/>
              <a:gd name="T33" fmla="*/ 164 h 167"/>
              <a:gd name="T34" fmla="*/ 34 w 96"/>
              <a:gd name="T35" fmla="*/ 167 h 167"/>
              <a:gd name="T36" fmla="*/ 27 w 96"/>
              <a:gd name="T37" fmla="*/ 164 h 167"/>
              <a:gd name="T38" fmla="*/ 24 w 96"/>
              <a:gd name="T39" fmla="*/ 156 h 167"/>
              <a:gd name="T40" fmla="*/ 24 w 96"/>
              <a:gd name="T41" fmla="*/ 70 h 167"/>
              <a:gd name="T42" fmla="*/ 18 w 96"/>
              <a:gd name="T43" fmla="*/ 70 h 167"/>
              <a:gd name="T44" fmla="*/ 18 w 96"/>
              <a:gd name="T45" fmla="*/ 103 h 167"/>
              <a:gd name="T46" fmla="*/ 15 w 96"/>
              <a:gd name="T47" fmla="*/ 110 h 167"/>
              <a:gd name="T48" fmla="*/ 9 w 96"/>
              <a:gd name="T49" fmla="*/ 112 h 167"/>
              <a:gd name="T50" fmla="*/ 2 w 96"/>
              <a:gd name="T51" fmla="*/ 110 h 167"/>
              <a:gd name="T52" fmla="*/ 0 w 96"/>
              <a:gd name="T53" fmla="*/ 103 h 167"/>
              <a:gd name="T54" fmla="*/ 0 w 96"/>
              <a:gd name="T55" fmla="*/ 64 h 167"/>
              <a:gd name="T56" fmla="*/ 5 w 96"/>
              <a:gd name="T57" fmla="*/ 51 h 167"/>
              <a:gd name="T58" fmla="*/ 18 w 96"/>
              <a:gd name="T59" fmla="*/ 46 h 167"/>
              <a:gd name="T60" fmla="*/ 78 w 96"/>
              <a:gd name="T61" fmla="*/ 46 h 167"/>
              <a:gd name="T62" fmla="*/ 91 w 96"/>
              <a:gd name="T63" fmla="*/ 51 h 167"/>
              <a:gd name="T64" fmla="*/ 96 w 96"/>
              <a:gd name="T65" fmla="*/ 64 h 167"/>
              <a:gd name="T66" fmla="*/ 63 w 96"/>
              <a:gd name="T67" fmla="*/ 6 h 167"/>
              <a:gd name="T68" fmla="*/ 69 w 96"/>
              <a:gd name="T69" fmla="*/ 21 h 167"/>
              <a:gd name="T70" fmla="*/ 63 w 96"/>
              <a:gd name="T71" fmla="*/ 36 h 167"/>
              <a:gd name="T72" fmla="*/ 48 w 96"/>
              <a:gd name="T73" fmla="*/ 43 h 167"/>
              <a:gd name="T74" fmla="*/ 33 w 96"/>
              <a:gd name="T75" fmla="*/ 36 h 167"/>
              <a:gd name="T76" fmla="*/ 27 w 96"/>
              <a:gd name="T77" fmla="*/ 21 h 167"/>
              <a:gd name="T78" fmla="*/ 33 w 96"/>
              <a:gd name="T79" fmla="*/ 6 h 167"/>
              <a:gd name="T80" fmla="*/ 48 w 96"/>
              <a:gd name="T81" fmla="*/ 0 h 167"/>
              <a:gd name="T82" fmla="*/ 63 w 96"/>
              <a:gd name="T83"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6" h="167">
                <a:moveTo>
                  <a:pt x="96" y="64"/>
                </a:moveTo>
                <a:cubicBezTo>
                  <a:pt x="96" y="103"/>
                  <a:pt x="96" y="103"/>
                  <a:pt x="96" y="103"/>
                </a:cubicBezTo>
                <a:cubicBezTo>
                  <a:pt x="96" y="106"/>
                  <a:pt x="96" y="108"/>
                  <a:pt x="94" y="110"/>
                </a:cubicBezTo>
                <a:cubicBezTo>
                  <a:pt x="92" y="111"/>
                  <a:pt x="90" y="112"/>
                  <a:pt x="87" y="112"/>
                </a:cubicBezTo>
                <a:cubicBezTo>
                  <a:pt x="85" y="112"/>
                  <a:pt x="83" y="111"/>
                  <a:pt x="81" y="110"/>
                </a:cubicBezTo>
                <a:cubicBezTo>
                  <a:pt x="79" y="108"/>
                  <a:pt x="78" y="106"/>
                  <a:pt x="78" y="103"/>
                </a:cubicBezTo>
                <a:cubicBezTo>
                  <a:pt x="78" y="70"/>
                  <a:pt x="78" y="70"/>
                  <a:pt x="78" y="70"/>
                </a:cubicBezTo>
                <a:cubicBezTo>
                  <a:pt x="72" y="70"/>
                  <a:pt x="72" y="70"/>
                  <a:pt x="72" y="70"/>
                </a:cubicBezTo>
                <a:cubicBezTo>
                  <a:pt x="72" y="156"/>
                  <a:pt x="72" y="156"/>
                  <a:pt x="72" y="156"/>
                </a:cubicBezTo>
                <a:cubicBezTo>
                  <a:pt x="72" y="159"/>
                  <a:pt x="71" y="161"/>
                  <a:pt x="69" y="164"/>
                </a:cubicBezTo>
                <a:cubicBezTo>
                  <a:pt x="67" y="166"/>
                  <a:pt x="64" y="167"/>
                  <a:pt x="62" y="167"/>
                </a:cubicBezTo>
                <a:cubicBezTo>
                  <a:pt x="59" y="167"/>
                  <a:pt x="56" y="166"/>
                  <a:pt x="54" y="164"/>
                </a:cubicBezTo>
                <a:cubicBezTo>
                  <a:pt x="52" y="161"/>
                  <a:pt x="51" y="159"/>
                  <a:pt x="51" y="156"/>
                </a:cubicBezTo>
                <a:cubicBezTo>
                  <a:pt x="51" y="112"/>
                  <a:pt x="51" y="112"/>
                  <a:pt x="51" y="112"/>
                </a:cubicBezTo>
                <a:cubicBezTo>
                  <a:pt x="45" y="112"/>
                  <a:pt x="45" y="112"/>
                  <a:pt x="45" y="112"/>
                </a:cubicBezTo>
                <a:cubicBezTo>
                  <a:pt x="45" y="156"/>
                  <a:pt x="45" y="156"/>
                  <a:pt x="45" y="156"/>
                </a:cubicBezTo>
                <a:cubicBezTo>
                  <a:pt x="45" y="159"/>
                  <a:pt x="44" y="161"/>
                  <a:pt x="42" y="164"/>
                </a:cubicBezTo>
                <a:cubicBezTo>
                  <a:pt x="40" y="166"/>
                  <a:pt x="37" y="167"/>
                  <a:pt x="34" y="167"/>
                </a:cubicBezTo>
                <a:cubicBezTo>
                  <a:pt x="31" y="167"/>
                  <a:pt x="29" y="166"/>
                  <a:pt x="27" y="164"/>
                </a:cubicBezTo>
                <a:cubicBezTo>
                  <a:pt x="25" y="161"/>
                  <a:pt x="24" y="159"/>
                  <a:pt x="24" y="156"/>
                </a:cubicBezTo>
                <a:cubicBezTo>
                  <a:pt x="24" y="70"/>
                  <a:pt x="24" y="70"/>
                  <a:pt x="24" y="70"/>
                </a:cubicBezTo>
                <a:cubicBezTo>
                  <a:pt x="18" y="70"/>
                  <a:pt x="18" y="70"/>
                  <a:pt x="18" y="70"/>
                </a:cubicBezTo>
                <a:cubicBezTo>
                  <a:pt x="18" y="103"/>
                  <a:pt x="18" y="103"/>
                  <a:pt x="18" y="103"/>
                </a:cubicBezTo>
                <a:cubicBezTo>
                  <a:pt x="18" y="106"/>
                  <a:pt x="17" y="108"/>
                  <a:pt x="15" y="110"/>
                </a:cubicBezTo>
                <a:cubicBezTo>
                  <a:pt x="13" y="111"/>
                  <a:pt x="11" y="112"/>
                  <a:pt x="9" y="112"/>
                </a:cubicBezTo>
                <a:cubicBezTo>
                  <a:pt x="6" y="112"/>
                  <a:pt x="4" y="111"/>
                  <a:pt x="2" y="110"/>
                </a:cubicBezTo>
                <a:cubicBezTo>
                  <a:pt x="0" y="108"/>
                  <a:pt x="0" y="106"/>
                  <a:pt x="0" y="103"/>
                </a:cubicBezTo>
                <a:cubicBezTo>
                  <a:pt x="0" y="64"/>
                  <a:pt x="0" y="64"/>
                  <a:pt x="0" y="64"/>
                </a:cubicBezTo>
                <a:cubicBezTo>
                  <a:pt x="0" y="59"/>
                  <a:pt x="1" y="54"/>
                  <a:pt x="5" y="51"/>
                </a:cubicBezTo>
                <a:cubicBezTo>
                  <a:pt x="8" y="47"/>
                  <a:pt x="13" y="46"/>
                  <a:pt x="18" y="46"/>
                </a:cubicBezTo>
                <a:cubicBezTo>
                  <a:pt x="78" y="46"/>
                  <a:pt x="78" y="46"/>
                  <a:pt x="78" y="46"/>
                </a:cubicBezTo>
                <a:cubicBezTo>
                  <a:pt x="83" y="46"/>
                  <a:pt x="88" y="47"/>
                  <a:pt x="91" y="51"/>
                </a:cubicBezTo>
                <a:cubicBezTo>
                  <a:pt x="95" y="54"/>
                  <a:pt x="96" y="59"/>
                  <a:pt x="96" y="64"/>
                </a:cubicBezTo>
                <a:close/>
                <a:moveTo>
                  <a:pt x="63" y="6"/>
                </a:moveTo>
                <a:cubicBezTo>
                  <a:pt x="67" y="11"/>
                  <a:pt x="69" y="16"/>
                  <a:pt x="69" y="21"/>
                </a:cubicBezTo>
                <a:cubicBezTo>
                  <a:pt x="69" y="27"/>
                  <a:pt x="67" y="32"/>
                  <a:pt x="63" y="36"/>
                </a:cubicBezTo>
                <a:cubicBezTo>
                  <a:pt x="59" y="41"/>
                  <a:pt x="54" y="43"/>
                  <a:pt x="48" y="43"/>
                </a:cubicBezTo>
                <a:cubicBezTo>
                  <a:pt x="42" y="43"/>
                  <a:pt x="37" y="41"/>
                  <a:pt x="33" y="36"/>
                </a:cubicBezTo>
                <a:cubicBezTo>
                  <a:pt x="29" y="32"/>
                  <a:pt x="27" y="27"/>
                  <a:pt x="27" y="21"/>
                </a:cubicBezTo>
                <a:cubicBezTo>
                  <a:pt x="27" y="16"/>
                  <a:pt x="29" y="11"/>
                  <a:pt x="33" y="6"/>
                </a:cubicBezTo>
                <a:cubicBezTo>
                  <a:pt x="37" y="2"/>
                  <a:pt x="42" y="0"/>
                  <a:pt x="48" y="0"/>
                </a:cubicBezTo>
                <a:cubicBezTo>
                  <a:pt x="54" y="0"/>
                  <a:pt x="59" y="2"/>
                  <a:pt x="63" y="6"/>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79" name="Rectangle 39"/>
          <p:cNvSpPr/>
          <p:nvPr/>
        </p:nvSpPr>
        <p:spPr>
          <a:xfrm>
            <a:off x="7907310" y="2929577"/>
            <a:ext cx="2538247" cy="675877"/>
          </a:xfrm>
          <a:prstGeom prst="rect">
            <a:avLst/>
          </a:prstGeom>
        </p:spPr>
        <p:txBody>
          <a:bodyPr wrap="square" lIns="86411" tIns="43205" rIns="86411" bIns="43205">
            <a:spAutoFit/>
          </a:bodyPr>
          <a:lstStyle/>
          <a:p>
            <a:pPr marL="0" marR="0" lvl="0" indent="0" defTabSz="864108" eaLnBrk="1" fontAlgn="auto" latinLnBrk="0" hangingPunct="1">
              <a:lnSpc>
                <a:spcPct val="13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AAB2BD">
                    <a:lumMod val="50000"/>
                  </a:srgbClr>
                </a:solidFill>
                <a:effectLst/>
                <a:uLnTx/>
                <a:uFillTx/>
                <a:latin typeface="思源黑体 CN Regular" panose="020B0500000000000000" pitchFamily="34" charset="-122"/>
                <a:ea typeface="思源黑体 CN Regular" panose="020B0500000000000000" pitchFamily="34" charset="-122"/>
              </a:rPr>
              <a:t>20</a:t>
            </a:r>
            <a:r>
              <a:rPr kumimoji="0" lang="en-US" altLang="zh-CN" sz="1000" b="1" i="0" u="none" strike="noStrike" kern="0" cap="none" spc="0" normalizeH="0" baseline="0" noProof="0" dirty="0" smtClean="0">
                <a:ln>
                  <a:noFill/>
                </a:ln>
                <a:solidFill>
                  <a:srgbClr val="AAB2BD">
                    <a:lumMod val="50000"/>
                  </a:srgbClr>
                </a:solidFill>
                <a:effectLst/>
                <a:uLnTx/>
                <a:uFillTx/>
                <a:latin typeface="思源黑体 CN Regular" panose="020B0500000000000000" pitchFamily="34" charset="-122"/>
                <a:ea typeface="思源黑体 CN Regular" panose="020B0500000000000000" pitchFamily="34" charset="-122"/>
              </a:rPr>
              <a:t>XX</a:t>
            </a:r>
            <a:endParaRPr kumimoji="0" lang="en-US" sz="1000" b="1" i="0" u="none" strike="noStrike" kern="0" cap="none" spc="0" normalizeH="0" baseline="0" noProof="0" dirty="0" smtClean="0">
              <a:ln>
                <a:noFill/>
              </a:ln>
              <a:solidFill>
                <a:srgbClr val="AAB2BD">
                  <a:lumMod val="50000"/>
                </a:srgbClr>
              </a:solidFill>
              <a:effectLst/>
              <a:uLnTx/>
              <a:uFillTx/>
              <a:latin typeface="思源黑体 CN Regular" panose="020B0500000000000000" pitchFamily="34" charset="-122"/>
              <a:ea typeface="思源黑体 CN Regular" panose="020B0500000000000000" pitchFamily="34" charset="-122"/>
            </a:endParaRPr>
          </a:p>
          <a:p>
            <a:pPr marL="0" marR="0" lvl="0" indent="0" defTabSz="864108"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rPr>
              <a:t>这几天心里颇不宁静今晚在院子里坐着乘凉忽然想起日日走过的荷塘</a:t>
            </a:r>
            <a:endParaRPr kumimoji="0" 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endParaRPr>
          </a:p>
        </p:txBody>
      </p:sp>
      <p:sp>
        <p:nvSpPr>
          <p:cNvPr id="80" name="TextBox 79"/>
          <p:cNvSpPr txBox="1"/>
          <p:nvPr/>
        </p:nvSpPr>
        <p:spPr>
          <a:xfrm>
            <a:off x="8962783" y="2262112"/>
            <a:ext cx="860595" cy="348864"/>
          </a:xfrm>
          <a:prstGeom prst="rect">
            <a:avLst/>
          </a:prstGeom>
          <a:no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rPr>
              <a:t>45% | 50%</a:t>
            </a:r>
          </a:p>
        </p:txBody>
      </p:sp>
      <p:cxnSp>
        <p:nvCxnSpPr>
          <p:cNvPr id="81" name="Straight Connector 42"/>
          <p:cNvCxnSpPr>
            <a:stCxn id="66" idx="0"/>
            <a:endCxn id="79" idx="1"/>
          </p:cNvCxnSpPr>
          <p:nvPr/>
        </p:nvCxnSpPr>
        <p:spPr>
          <a:xfrm rot="5400000" flipH="1" flipV="1">
            <a:off x="7188301" y="3573912"/>
            <a:ext cx="1025405" cy="412614"/>
          </a:xfrm>
          <a:prstGeom prst="bentConnector2">
            <a:avLst/>
          </a:prstGeom>
          <a:noFill/>
          <a:ln w="6350" cap="flat" cmpd="sng" algn="ctr">
            <a:solidFill>
              <a:srgbClr val="AAB2BD">
                <a:lumMod val="75000"/>
              </a:srgbClr>
            </a:solidFill>
            <a:prstDash val="dash"/>
            <a:miter lim="800000"/>
            <a:tailEnd type="oval"/>
          </a:ln>
          <a:effectLst/>
        </p:spPr>
      </p:cxnSp>
      <p:sp>
        <p:nvSpPr>
          <p:cNvPr id="82" name="Oval 43"/>
          <p:cNvSpPr/>
          <p:nvPr/>
        </p:nvSpPr>
        <p:spPr>
          <a:xfrm>
            <a:off x="9073958" y="5058509"/>
            <a:ext cx="643093" cy="642994"/>
          </a:xfrm>
          <a:prstGeom prst="ellipse">
            <a:avLst/>
          </a:prstGeom>
          <a:solidFill>
            <a:srgbClr val="F8960D"/>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smtClean="0">
              <a:ln>
                <a:noFill/>
              </a:ln>
              <a:solidFill>
                <a:srgbClr val="FFFFFF"/>
              </a:solidFill>
              <a:effectLst/>
              <a:uLnTx/>
              <a:uFillTx/>
              <a:latin typeface="Arial"/>
              <a:ea typeface="思源黑体 CN Light"/>
              <a:cs typeface="+mn-cs"/>
            </a:endParaRPr>
          </a:p>
        </p:txBody>
      </p:sp>
      <p:sp>
        <p:nvSpPr>
          <p:cNvPr id="83" name="TextBox 82"/>
          <p:cNvSpPr txBox="1"/>
          <p:nvPr/>
        </p:nvSpPr>
        <p:spPr>
          <a:xfrm>
            <a:off x="7944251" y="5147351"/>
            <a:ext cx="974397" cy="465313"/>
          </a:xfrm>
          <a:prstGeom prst="rect">
            <a:avLst/>
          </a:prstGeom>
          <a:noFill/>
        </p:spPr>
        <p:txBody>
          <a:bodyPr wrap="none" lIns="86411" tIns="43205" rIns="86411" bIns="43205" rtlCol="0">
            <a:spAutoFit/>
          </a:bodyPr>
          <a:lstStyle/>
          <a:p>
            <a:pPr marL="0" marR="0" lvl="0" indent="0" algn="r" defTabSz="864108"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rPr>
              <a:t>￥190,980</a:t>
            </a:r>
          </a:p>
          <a:p>
            <a:pPr marL="0" marR="0" lvl="0" indent="0" algn="r" defTabSz="86410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rPr>
              <a:t>公司销售业绩</a:t>
            </a:r>
            <a:endParaRPr kumimoji="0" lang="en-US" sz="1000" b="0" i="0" u="none" strike="noStrike" kern="0" cap="none" spc="0" normalizeH="0" baseline="0" noProof="0" dirty="0" smtClean="0">
              <a:ln>
                <a:noFill/>
              </a:ln>
              <a:solidFill>
                <a:srgbClr val="AAB2BD">
                  <a:lumMod val="50000"/>
                </a:srgbClr>
              </a:solidFill>
              <a:effectLst/>
              <a:uLnTx/>
              <a:uFillTx/>
              <a:latin typeface="思源黑体 CN Light" panose="020B0300000000000000" pitchFamily="34" charset="-122"/>
              <a:ea typeface="思源黑体 CN Light" panose="020B0300000000000000" pitchFamily="34" charset="-122"/>
            </a:endParaRPr>
          </a:p>
        </p:txBody>
      </p:sp>
      <p:cxnSp>
        <p:nvCxnSpPr>
          <p:cNvPr id="84" name="Straight Connector 47"/>
          <p:cNvCxnSpPr>
            <a:stCxn id="82" idx="6"/>
            <a:endCxn id="62" idx="2"/>
          </p:cNvCxnSpPr>
          <p:nvPr/>
        </p:nvCxnSpPr>
        <p:spPr>
          <a:xfrm flipV="1">
            <a:off x="9717051" y="4492600"/>
            <a:ext cx="372626" cy="887407"/>
          </a:xfrm>
          <a:prstGeom prst="bentConnector2">
            <a:avLst/>
          </a:prstGeom>
          <a:noFill/>
          <a:ln w="6350" cap="flat" cmpd="sng" algn="ctr">
            <a:solidFill>
              <a:srgbClr val="AAB2BD">
                <a:lumMod val="75000"/>
              </a:srgbClr>
            </a:solidFill>
            <a:prstDash val="dash"/>
            <a:miter lim="800000"/>
          </a:ln>
          <a:effectLst/>
        </p:spPr>
      </p:cxnSp>
      <p:sp>
        <p:nvSpPr>
          <p:cNvPr id="85" name="TextBox 84"/>
          <p:cNvSpPr txBox="1"/>
          <p:nvPr/>
        </p:nvSpPr>
        <p:spPr>
          <a:xfrm>
            <a:off x="607410" y="1812619"/>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86" name="TextBox 85"/>
          <p:cNvSpPr txBox="1"/>
          <p:nvPr/>
        </p:nvSpPr>
        <p:spPr>
          <a:xfrm>
            <a:off x="504453" y="2192042"/>
            <a:ext cx="2565065" cy="1017871"/>
          </a:xfrm>
          <a:prstGeom prst="rect">
            <a:avLst/>
          </a:prstGeom>
          <a:no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smtClean="0">
                <a:ln>
                  <a:noFill/>
                </a:ln>
                <a:solidFill>
                  <a:srgbClr val="AAB2BD">
                    <a:lumMod val="50000"/>
                  </a:srgbClr>
                </a:solidFill>
                <a:effectLst/>
                <a:uLnTx/>
                <a:uFillTx/>
                <a:latin typeface="思源黑体 CN Regular" panose="020B0500000000000000" pitchFamily="34" charset="-122"/>
                <a:ea typeface="思源黑体 CN Regular" panose="020B0500000000000000" pitchFamily="34" charset="-122"/>
              </a:rPr>
              <a:t>公司发展历程</a:t>
            </a:r>
            <a:endParaRPr kumimoji="0" lang="en-US" altLang="zh-CN" sz="3000" b="1" i="0" u="none" strike="noStrike" kern="0" cap="none" spc="0" normalizeH="0" baseline="0" noProof="0" dirty="0" smtClean="0">
              <a:ln>
                <a:noFill/>
              </a:ln>
              <a:solidFill>
                <a:srgbClr val="AAB2BD">
                  <a:lumMod val="50000"/>
                </a:srgbClr>
              </a:solidFill>
              <a:effectLst/>
              <a:uLnTx/>
              <a:uFillTx/>
              <a:latin typeface="思源黑体 CN Regular" panose="020B0500000000000000" pitchFamily="34" charset="-122"/>
              <a:ea typeface="思源黑体 CN Regular" panose="020B0500000000000000" pitchFamily="34" charset="-122"/>
            </a:endParaRPr>
          </a:p>
          <a:p>
            <a:pPr marL="0" marR="0" lvl="0" indent="0" defTabSz="864108"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smtClean="0">
                <a:ln>
                  <a:noFill/>
                </a:ln>
                <a:solidFill>
                  <a:srgbClr val="AAB2BD">
                    <a:lumMod val="50000"/>
                  </a:srgbClr>
                </a:solidFill>
                <a:effectLst/>
                <a:uLnTx/>
                <a:uFillTx/>
                <a:latin typeface="思源黑体 CN Regular" panose="020B0500000000000000" pitchFamily="34" charset="-122"/>
                <a:ea typeface="思源黑体 CN Regular" panose="020B0500000000000000" pitchFamily="34" charset="-122"/>
              </a:rPr>
              <a:t>幻灯片</a:t>
            </a:r>
            <a:endParaRPr kumimoji="0" lang="en-US" sz="3000" b="1" i="0" u="none" strike="noStrike" kern="0" cap="none" spc="0" normalizeH="0" baseline="0" noProof="0" dirty="0" smtClean="0">
              <a:ln>
                <a:noFill/>
              </a:ln>
              <a:solidFill>
                <a:srgbClr val="AAB2BD">
                  <a:lumMod val="50000"/>
                </a:srgbClr>
              </a:solidFill>
              <a:effectLst/>
              <a:uLnTx/>
              <a:uFillTx/>
              <a:latin typeface="思源黑体 CN Regular" panose="020B0500000000000000" pitchFamily="34" charset="-122"/>
              <a:ea typeface="思源黑体 CN Regular" panose="020B0500000000000000" pitchFamily="34" charset="-122"/>
            </a:endParaRPr>
          </a:p>
        </p:txBody>
      </p:sp>
      <p:sp>
        <p:nvSpPr>
          <p:cNvPr id="87" name="Freeform 70"/>
          <p:cNvSpPr>
            <a:spLocks noEditPoints="1"/>
          </p:cNvSpPr>
          <p:nvPr/>
        </p:nvSpPr>
        <p:spPr bwMode="auto">
          <a:xfrm>
            <a:off x="9243978" y="5228503"/>
            <a:ext cx="303055" cy="303008"/>
          </a:xfrm>
          <a:custGeom>
            <a:avLst/>
            <a:gdLst>
              <a:gd name="T0" fmla="*/ 162 w 176"/>
              <a:gd name="T1" fmla="*/ 68 h 176"/>
              <a:gd name="T2" fmla="*/ 159 w 176"/>
              <a:gd name="T3" fmla="*/ 42 h 176"/>
              <a:gd name="T4" fmla="*/ 142 w 176"/>
              <a:gd name="T5" fmla="*/ 17 h 176"/>
              <a:gd name="T6" fmla="*/ 134 w 176"/>
              <a:gd name="T7" fmla="*/ 17 h 176"/>
              <a:gd name="T8" fmla="*/ 108 w 176"/>
              <a:gd name="T9" fmla="*/ 14 h 176"/>
              <a:gd name="T10" fmla="*/ 100 w 176"/>
              <a:gd name="T11" fmla="*/ 0 h 176"/>
              <a:gd name="T12" fmla="*/ 70 w 176"/>
              <a:gd name="T13" fmla="*/ 6 h 176"/>
              <a:gd name="T14" fmla="*/ 50 w 176"/>
              <a:gd name="T15" fmla="*/ 22 h 176"/>
              <a:gd name="T16" fmla="*/ 38 w 176"/>
              <a:gd name="T17" fmla="*/ 16 h 176"/>
              <a:gd name="T18" fmla="*/ 17 w 176"/>
              <a:gd name="T19" fmla="*/ 34 h 176"/>
              <a:gd name="T20" fmla="*/ 22 w 176"/>
              <a:gd name="T21" fmla="*/ 50 h 176"/>
              <a:gd name="T22" fmla="*/ 6 w 176"/>
              <a:gd name="T23" fmla="*/ 70 h 176"/>
              <a:gd name="T24" fmla="*/ 0 w 176"/>
              <a:gd name="T25" fmla="*/ 100 h 176"/>
              <a:gd name="T26" fmla="*/ 14 w 176"/>
              <a:gd name="T27" fmla="*/ 108 h 176"/>
              <a:gd name="T28" fmla="*/ 17 w 176"/>
              <a:gd name="T29" fmla="*/ 134 h 176"/>
              <a:gd name="T30" fmla="*/ 34 w 176"/>
              <a:gd name="T31" fmla="*/ 159 h 176"/>
              <a:gd name="T32" fmla="*/ 42 w 176"/>
              <a:gd name="T33" fmla="*/ 159 h 176"/>
              <a:gd name="T34" fmla="*/ 68 w 176"/>
              <a:gd name="T35" fmla="*/ 162 h 176"/>
              <a:gd name="T36" fmla="*/ 76 w 176"/>
              <a:gd name="T37" fmla="*/ 176 h 176"/>
              <a:gd name="T38" fmla="*/ 106 w 176"/>
              <a:gd name="T39" fmla="*/ 170 h 176"/>
              <a:gd name="T40" fmla="*/ 126 w 176"/>
              <a:gd name="T41" fmla="*/ 154 h 176"/>
              <a:gd name="T42" fmla="*/ 138 w 176"/>
              <a:gd name="T43" fmla="*/ 160 h 176"/>
              <a:gd name="T44" fmla="*/ 159 w 176"/>
              <a:gd name="T45" fmla="*/ 142 h 176"/>
              <a:gd name="T46" fmla="*/ 154 w 176"/>
              <a:gd name="T47" fmla="*/ 126 h 176"/>
              <a:gd name="T48" fmla="*/ 170 w 176"/>
              <a:gd name="T49" fmla="*/ 106 h 176"/>
              <a:gd name="T50" fmla="*/ 176 w 176"/>
              <a:gd name="T51" fmla="*/ 76 h 176"/>
              <a:gd name="T52" fmla="*/ 168 w 176"/>
              <a:gd name="T53" fmla="*/ 98 h 176"/>
              <a:gd name="T54" fmla="*/ 160 w 176"/>
              <a:gd name="T55" fmla="*/ 100 h 176"/>
              <a:gd name="T56" fmla="*/ 147 w 176"/>
              <a:gd name="T57" fmla="*/ 122 h 176"/>
              <a:gd name="T58" fmla="*/ 152 w 176"/>
              <a:gd name="T59" fmla="*/ 138 h 176"/>
              <a:gd name="T60" fmla="*/ 138 w 176"/>
              <a:gd name="T61" fmla="*/ 152 h 176"/>
              <a:gd name="T62" fmla="*/ 126 w 176"/>
              <a:gd name="T63" fmla="*/ 146 h 176"/>
              <a:gd name="T64" fmla="*/ 106 w 176"/>
              <a:gd name="T65" fmla="*/ 154 h 176"/>
              <a:gd name="T66" fmla="*/ 98 w 176"/>
              <a:gd name="T67" fmla="*/ 168 h 176"/>
              <a:gd name="T68" fmla="*/ 78 w 176"/>
              <a:gd name="T69" fmla="*/ 168 h 176"/>
              <a:gd name="T70" fmla="*/ 70 w 176"/>
              <a:gd name="T71" fmla="*/ 154 h 176"/>
              <a:gd name="T72" fmla="*/ 50 w 176"/>
              <a:gd name="T73" fmla="*/ 146 h 176"/>
              <a:gd name="T74" fmla="*/ 39 w 176"/>
              <a:gd name="T75" fmla="*/ 152 h 176"/>
              <a:gd name="T76" fmla="*/ 24 w 176"/>
              <a:gd name="T77" fmla="*/ 138 h 176"/>
              <a:gd name="T78" fmla="*/ 29 w 176"/>
              <a:gd name="T79" fmla="*/ 122 h 176"/>
              <a:gd name="T80" fmla="*/ 16 w 176"/>
              <a:gd name="T81" fmla="*/ 100 h 176"/>
              <a:gd name="T82" fmla="*/ 8 w 176"/>
              <a:gd name="T83" fmla="*/ 98 h 176"/>
              <a:gd name="T84" fmla="*/ 16 w 176"/>
              <a:gd name="T85" fmla="*/ 76 h 176"/>
              <a:gd name="T86" fmla="*/ 29 w 176"/>
              <a:gd name="T87" fmla="*/ 54 h 176"/>
              <a:gd name="T88" fmla="*/ 24 w 176"/>
              <a:gd name="T89" fmla="*/ 38 h 176"/>
              <a:gd name="T90" fmla="*/ 38 w 176"/>
              <a:gd name="T91" fmla="*/ 24 h 176"/>
              <a:gd name="T92" fmla="*/ 50 w 176"/>
              <a:gd name="T93" fmla="*/ 30 h 176"/>
              <a:gd name="T94" fmla="*/ 70 w 176"/>
              <a:gd name="T95" fmla="*/ 22 h 176"/>
              <a:gd name="T96" fmla="*/ 78 w 176"/>
              <a:gd name="T97" fmla="*/ 8 h 176"/>
              <a:gd name="T98" fmla="*/ 98 w 176"/>
              <a:gd name="T99" fmla="*/ 8 h 176"/>
              <a:gd name="T100" fmla="*/ 106 w 176"/>
              <a:gd name="T101" fmla="*/ 22 h 176"/>
              <a:gd name="T102" fmla="*/ 126 w 176"/>
              <a:gd name="T103" fmla="*/ 30 h 176"/>
              <a:gd name="T104" fmla="*/ 138 w 176"/>
              <a:gd name="T105" fmla="*/ 24 h 176"/>
              <a:gd name="T106" fmla="*/ 152 w 176"/>
              <a:gd name="T107" fmla="*/ 39 h 176"/>
              <a:gd name="T108" fmla="*/ 147 w 176"/>
              <a:gd name="T109" fmla="*/ 54 h 176"/>
              <a:gd name="T110" fmla="*/ 160 w 176"/>
              <a:gd name="T111" fmla="*/ 76 h 176"/>
              <a:gd name="T112" fmla="*/ 168 w 176"/>
              <a:gd name="T113" fmla="*/ 98 h 176"/>
              <a:gd name="T114" fmla="*/ 48 w 176"/>
              <a:gd name="T115" fmla="*/ 88 h 176"/>
              <a:gd name="T116" fmla="*/ 128 w 176"/>
              <a:gd name="T117" fmla="*/ 88 h 176"/>
              <a:gd name="T118" fmla="*/ 88 w 176"/>
              <a:gd name="T119" fmla="*/ 120 h 176"/>
              <a:gd name="T120" fmla="*/ 88 w 176"/>
              <a:gd name="T121" fmla="*/ 56 h 176"/>
              <a:gd name="T122" fmla="*/ 88 w 176"/>
              <a:gd name="T123" fmla="*/ 1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6" h="176">
                <a:moveTo>
                  <a:pt x="170" y="70"/>
                </a:moveTo>
                <a:cubicBezTo>
                  <a:pt x="162" y="68"/>
                  <a:pt x="162" y="68"/>
                  <a:pt x="162" y="68"/>
                </a:cubicBezTo>
                <a:cubicBezTo>
                  <a:pt x="160" y="62"/>
                  <a:pt x="157" y="56"/>
                  <a:pt x="154" y="50"/>
                </a:cubicBezTo>
                <a:cubicBezTo>
                  <a:pt x="159" y="42"/>
                  <a:pt x="159" y="42"/>
                  <a:pt x="159" y="42"/>
                </a:cubicBezTo>
                <a:cubicBezTo>
                  <a:pt x="160" y="40"/>
                  <a:pt x="161" y="36"/>
                  <a:pt x="159" y="34"/>
                </a:cubicBezTo>
                <a:cubicBezTo>
                  <a:pt x="142" y="17"/>
                  <a:pt x="142" y="17"/>
                  <a:pt x="142" y="17"/>
                </a:cubicBezTo>
                <a:cubicBezTo>
                  <a:pt x="141" y="16"/>
                  <a:pt x="140" y="16"/>
                  <a:pt x="138" y="16"/>
                </a:cubicBezTo>
                <a:cubicBezTo>
                  <a:pt x="137" y="16"/>
                  <a:pt x="135" y="17"/>
                  <a:pt x="134" y="17"/>
                </a:cubicBezTo>
                <a:cubicBezTo>
                  <a:pt x="126" y="22"/>
                  <a:pt x="126" y="22"/>
                  <a:pt x="126" y="22"/>
                </a:cubicBezTo>
                <a:cubicBezTo>
                  <a:pt x="120" y="19"/>
                  <a:pt x="114" y="16"/>
                  <a:pt x="108" y="14"/>
                </a:cubicBezTo>
                <a:cubicBezTo>
                  <a:pt x="106" y="6"/>
                  <a:pt x="106" y="6"/>
                  <a:pt x="106" y="6"/>
                </a:cubicBezTo>
                <a:cubicBezTo>
                  <a:pt x="105" y="3"/>
                  <a:pt x="103" y="0"/>
                  <a:pt x="100" y="0"/>
                </a:cubicBezTo>
                <a:cubicBezTo>
                  <a:pt x="76" y="0"/>
                  <a:pt x="76" y="0"/>
                  <a:pt x="76" y="0"/>
                </a:cubicBezTo>
                <a:cubicBezTo>
                  <a:pt x="73" y="0"/>
                  <a:pt x="71" y="3"/>
                  <a:pt x="70" y="6"/>
                </a:cubicBezTo>
                <a:cubicBezTo>
                  <a:pt x="68" y="14"/>
                  <a:pt x="68" y="14"/>
                  <a:pt x="68" y="14"/>
                </a:cubicBezTo>
                <a:cubicBezTo>
                  <a:pt x="62" y="16"/>
                  <a:pt x="56" y="19"/>
                  <a:pt x="50" y="22"/>
                </a:cubicBezTo>
                <a:cubicBezTo>
                  <a:pt x="42" y="17"/>
                  <a:pt x="42" y="17"/>
                  <a:pt x="42" y="17"/>
                </a:cubicBezTo>
                <a:cubicBezTo>
                  <a:pt x="41" y="17"/>
                  <a:pt x="39" y="16"/>
                  <a:pt x="38" y="16"/>
                </a:cubicBezTo>
                <a:cubicBezTo>
                  <a:pt x="36" y="16"/>
                  <a:pt x="35" y="16"/>
                  <a:pt x="34" y="17"/>
                </a:cubicBezTo>
                <a:cubicBezTo>
                  <a:pt x="17" y="34"/>
                  <a:pt x="17" y="34"/>
                  <a:pt x="17" y="34"/>
                </a:cubicBezTo>
                <a:cubicBezTo>
                  <a:pt x="15" y="36"/>
                  <a:pt x="16" y="40"/>
                  <a:pt x="17" y="42"/>
                </a:cubicBezTo>
                <a:cubicBezTo>
                  <a:pt x="22" y="50"/>
                  <a:pt x="22" y="50"/>
                  <a:pt x="22" y="50"/>
                </a:cubicBezTo>
                <a:cubicBezTo>
                  <a:pt x="19" y="56"/>
                  <a:pt x="16" y="62"/>
                  <a:pt x="14" y="68"/>
                </a:cubicBezTo>
                <a:cubicBezTo>
                  <a:pt x="6" y="70"/>
                  <a:pt x="6" y="70"/>
                  <a:pt x="6" y="70"/>
                </a:cubicBezTo>
                <a:cubicBezTo>
                  <a:pt x="3" y="71"/>
                  <a:pt x="0" y="73"/>
                  <a:pt x="0" y="76"/>
                </a:cubicBezTo>
                <a:cubicBezTo>
                  <a:pt x="0" y="100"/>
                  <a:pt x="0" y="100"/>
                  <a:pt x="0" y="100"/>
                </a:cubicBezTo>
                <a:cubicBezTo>
                  <a:pt x="0" y="103"/>
                  <a:pt x="3" y="105"/>
                  <a:pt x="6" y="106"/>
                </a:cubicBezTo>
                <a:cubicBezTo>
                  <a:pt x="14" y="108"/>
                  <a:pt x="14" y="108"/>
                  <a:pt x="14" y="108"/>
                </a:cubicBezTo>
                <a:cubicBezTo>
                  <a:pt x="16" y="114"/>
                  <a:pt x="19" y="120"/>
                  <a:pt x="22" y="126"/>
                </a:cubicBezTo>
                <a:cubicBezTo>
                  <a:pt x="17" y="134"/>
                  <a:pt x="17" y="134"/>
                  <a:pt x="17" y="134"/>
                </a:cubicBezTo>
                <a:cubicBezTo>
                  <a:pt x="16" y="136"/>
                  <a:pt x="15" y="140"/>
                  <a:pt x="17" y="142"/>
                </a:cubicBezTo>
                <a:cubicBezTo>
                  <a:pt x="34" y="159"/>
                  <a:pt x="34" y="159"/>
                  <a:pt x="34" y="159"/>
                </a:cubicBezTo>
                <a:cubicBezTo>
                  <a:pt x="35" y="160"/>
                  <a:pt x="36" y="160"/>
                  <a:pt x="38" y="160"/>
                </a:cubicBezTo>
                <a:cubicBezTo>
                  <a:pt x="39" y="160"/>
                  <a:pt x="41" y="159"/>
                  <a:pt x="42" y="159"/>
                </a:cubicBezTo>
                <a:cubicBezTo>
                  <a:pt x="50" y="154"/>
                  <a:pt x="50" y="154"/>
                  <a:pt x="50" y="154"/>
                </a:cubicBezTo>
                <a:cubicBezTo>
                  <a:pt x="56" y="157"/>
                  <a:pt x="62" y="160"/>
                  <a:pt x="68" y="162"/>
                </a:cubicBezTo>
                <a:cubicBezTo>
                  <a:pt x="70" y="170"/>
                  <a:pt x="70" y="170"/>
                  <a:pt x="70" y="170"/>
                </a:cubicBezTo>
                <a:cubicBezTo>
                  <a:pt x="71" y="173"/>
                  <a:pt x="73" y="176"/>
                  <a:pt x="76" y="176"/>
                </a:cubicBezTo>
                <a:cubicBezTo>
                  <a:pt x="100" y="176"/>
                  <a:pt x="100" y="176"/>
                  <a:pt x="100" y="176"/>
                </a:cubicBezTo>
                <a:cubicBezTo>
                  <a:pt x="103" y="176"/>
                  <a:pt x="105" y="173"/>
                  <a:pt x="106" y="170"/>
                </a:cubicBezTo>
                <a:cubicBezTo>
                  <a:pt x="108" y="162"/>
                  <a:pt x="108" y="162"/>
                  <a:pt x="108" y="162"/>
                </a:cubicBezTo>
                <a:cubicBezTo>
                  <a:pt x="114" y="160"/>
                  <a:pt x="120" y="157"/>
                  <a:pt x="126" y="154"/>
                </a:cubicBezTo>
                <a:cubicBezTo>
                  <a:pt x="134" y="159"/>
                  <a:pt x="134" y="159"/>
                  <a:pt x="134" y="159"/>
                </a:cubicBezTo>
                <a:cubicBezTo>
                  <a:pt x="135" y="159"/>
                  <a:pt x="137" y="160"/>
                  <a:pt x="138" y="160"/>
                </a:cubicBezTo>
                <a:cubicBezTo>
                  <a:pt x="140" y="160"/>
                  <a:pt x="141" y="160"/>
                  <a:pt x="142" y="159"/>
                </a:cubicBezTo>
                <a:cubicBezTo>
                  <a:pt x="159" y="142"/>
                  <a:pt x="159" y="142"/>
                  <a:pt x="159" y="142"/>
                </a:cubicBezTo>
                <a:cubicBezTo>
                  <a:pt x="161" y="140"/>
                  <a:pt x="160" y="136"/>
                  <a:pt x="159" y="134"/>
                </a:cubicBezTo>
                <a:cubicBezTo>
                  <a:pt x="154" y="126"/>
                  <a:pt x="154" y="126"/>
                  <a:pt x="154" y="126"/>
                </a:cubicBezTo>
                <a:cubicBezTo>
                  <a:pt x="157" y="120"/>
                  <a:pt x="160" y="114"/>
                  <a:pt x="162" y="108"/>
                </a:cubicBezTo>
                <a:cubicBezTo>
                  <a:pt x="170" y="106"/>
                  <a:pt x="170" y="106"/>
                  <a:pt x="170" y="106"/>
                </a:cubicBezTo>
                <a:cubicBezTo>
                  <a:pt x="173" y="105"/>
                  <a:pt x="176" y="103"/>
                  <a:pt x="176" y="100"/>
                </a:cubicBezTo>
                <a:cubicBezTo>
                  <a:pt x="176" y="76"/>
                  <a:pt x="176" y="76"/>
                  <a:pt x="176" y="76"/>
                </a:cubicBezTo>
                <a:cubicBezTo>
                  <a:pt x="176" y="73"/>
                  <a:pt x="173" y="71"/>
                  <a:pt x="170" y="70"/>
                </a:cubicBezTo>
                <a:moveTo>
                  <a:pt x="168" y="98"/>
                </a:moveTo>
                <a:cubicBezTo>
                  <a:pt x="168" y="98"/>
                  <a:pt x="168" y="98"/>
                  <a:pt x="168" y="98"/>
                </a:cubicBezTo>
                <a:cubicBezTo>
                  <a:pt x="160" y="100"/>
                  <a:pt x="160" y="100"/>
                  <a:pt x="160" y="100"/>
                </a:cubicBezTo>
                <a:cubicBezTo>
                  <a:pt x="157" y="101"/>
                  <a:pt x="155" y="103"/>
                  <a:pt x="154" y="106"/>
                </a:cubicBezTo>
                <a:cubicBezTo>
                  <a:pt x="152" y="111"/>
                  <a:pt x="150" y="117"/>
                  <a:pt x="147" y="122"/>
                </a:cubicBezTo>
                <a:cubicBezTo>
                  <a:pt x="146" y="125"/>
                  <a:pt x="146" y="128"/>
                  <a:pt x="147" y="130"/>
                </a:cubicBezTo>
                <a:cubicBezTo>
                  <a:pt x="152" y="138"/>
                  <a:pt x="152" y="138"/>
                  <a:pt x="152" y="138"/>
                </a:cubicBezTo>
                <a:cubicBezTo>
                  <a:pt x="138" y="152"/>
                  <a:pt x="138" y="152"/>
                  <a:pt x="138" y="152"/>
                </a:cubicBezTo>
                <a:cubicBezTo>
                  <a:pt x="138" y="152"/>
                  <a:pt x="138" y="152"/>
                  <a:pt x="138" y="152"/>
                </a:cubicBezTo>
                <a:cubicBezTo>
                  <a:pt x="130" y="147"/>
                  <a:pt x="130" y="147"/>
                  <a:pt x="130" y="147"/>
                </a:cubicBezTo>
                <a:cubicBezTo>
                  <a:pt x="129" y="146"/>
                  <a:pt x="128" y="146"/>
                  <a:pt x="126" y="146"/>
                </a:cubicBezTo>
                <a:cubicBezTo>
                  <a:pt x="125" y="146"/>
                  <a:pt x="123" y="146"/>
                  <a:pt x="122" y="147"/>
                </a:cubicBezTo>
                <a:cubicBezTo>
                  <a:pt x="117" y="150"/>
                  <a:pt x="111" y="152"/>
                  <a:pt x="106" y="154"/>
                </a:cubicBezTo>
                <a:cubicBezTo>
                  <a:pt x="103" y="155"/>
                  <a:pt x="101" y="157"/>
                  <a:pt x="100" y="160"/>
                </a:cubicBezTo>
                <a:cubicBezTo>
                  <a:pt x="98" y="168"/>
                  <a:pt x="98" y="168"/>
                  <a:pt x="98" y="168"/>
                </a:cubicBezTo>
                <a:cubicBezTo>
                  <a:pt x="98" y="168"/>
                  <a:pt x="98" y="168"/>
                  <a:pt x="98" y="168"/>
                </a:cubicBezTo>
                <a:cubicBezTo>
                  <a:pt x="78" y="168"/>
                  <a:pt x="78" y="168"/>
                  <a:pt x="78" y="168"/>
                </a:cubicBezTo>
                <a:cubicBezTo>
                  <a:pt x="76" y="160"/>
                  <a:pt x="76" y="160"/>
                  <a:pt x="76" y="160"/>
                </a:cubicBezTo>
                <a:cubicBezTo>
                  <a:pt x="75" y="157"/>
                  <a:pt x="73" y="155"/>
                  <a:pt x="70" y="154"/>
                </a:cubicBezTo>
                <a:cubicBezTo>
                  <a:pt x="65" y="152"/>
                  <a:pt x="59" y="150"/>
                  <a:pt x="54" y="147"/>
                </a:cubicBezTo>
                <a:cubicBezTo>
                  <a:pt x="53" y="146"/>
                  <a:pt x="51" y="146"/>
                  <a:pt x="50" y="146"/>
                </a:cubicBezTo>
                <a:cubicBezTo>
                  <a:pt x="48" y="146"/>
                  <a:pt x="47" y="146"/>
                  <a:pt x="46" y="147"/>
                </a:cubicBezTo>
                <a:cubicBezTo>
                  <a:pt x="39" y="152"/>
                  <a:pt x="39" y="152"/>
                  <a:pt x="39" y="152"/>
                </a:cubicBezTo>
                <a:cubicBezTo>
                  <a:pt x="38" y="152"/>
                  <a:pt x="38" y="152"/>
                  <a:pt x="38" y="152"/>
                </a:cubicBezTo>
                <a:cubicBezTo>
                  <a:pt x="24" y="138"/>
                  <a:pt x="24" y="138"/>
                  <a:pt x="24" y="138"/>
                </a:cubicBezTo>
                <a:cubicBezTo>
                  <a:pt x="29" y="130"/>
                  <a:pt x="29" y="130"/>
                  <a:pt x="29" y="130"/>
                </a:cubicBezTo>
                <a:cubicBezTo>
                  <a:pt x="30" y="128"/>
                  <a:pt x="30" y="125"/>
                  <a:pt x="29" y="122"/>
                </a:cubicBezTo>
                <a:cubicBezTo>
                  <a:pt x="26" y="117"/>
                  <a:pt x="24" y="111"/>
                  <a:pt x="22" y="106"/>
                </a:cubicBezTo>
                <a:cubicBezTo>
                  <a:pt x="21" y="103"/>
                  <a:pt x="19" y="101"/>
                  <a:pt x="16" y="100"/>
                </a:cubicBezTo>
                <a:cubicBezTo>
                  <a:pt x="8" y="98"/>
                  <a:pt x="8" y="98"/>
                  <a:pt x="8" y="98"/>
                </a:cubicBezTo>
                <a:cubicBezTo>
                  <a:pt x="8" y="98"/>
                  <a:pt x="8" y="98"/>
                  <a:pt x="8" y="98"/>
                </a:cubicBezTo>
                <a:cubicBezTo>
                  <a:pt x="8" y="78"/>
                  <a:pt x="8" y="78"/>
                  <a:pt x="8" y="78"/>
                </a:cubicBezTo>
                <a:cubicBezTo>
                  <a:pt x="16" y="76"/>
                  <a:pt x="16" y="76"/>
                  <a:pt x="16" y="76"/>
                </a:cubicBezTo>
                <a:cubicBezTo>
                  <a:pt x="19" y="75"/>
                  <a:pt x="21" y="73"/>
                  <a:pt x="22" y="70"/>
                </a:cubicBezTo>
                <a:cubicBezTo>
                  <a:pt x="24" y="65"/>
                  <a:pt x="26" y="59"/>
                  <a:pt x="29" y="54"/>
                </a:cubicBezTo>
                <a:cubicBezTo>
                  <a:pt x="30" y="51"/>
                  <a:pt x="30" y="48"/>
                  <a:pt x="29" y="46"/>
                </a:cubicBezTo>
                <a:cubicBezTo>
                  <a:pt x="24" y="38"/>
                  <a:pt x="24" y="38"/>
                  <a:pt x="24" y="38"/>
                </a:cubicBezTo>
                <a:cubicBezTo>
                  <a:pt x="24" y="38"/>
                  <a:pt x="24" y="38"/>
                  <a:pt x="24" y="38"/>
                </a:cubicBezTo>
                <a:cubicBezTo>
                  <a:pt x="38" y="24"/>
                  <a:pt x="38" y="24"/>
                  <a:pt x="38" y="24"/>
                </a:cubicBezTo>
                <a:cubicBezTo>
                  <a:pt x="46" y="29"/>
                  <a:pt x="46" y="29"/>
                  <a:pt x="46" y="29"/>
                </a:cubicBezTo>
                <a:cubicBezTo>
                  <a:pt x="47" y="30"/>
                  <a:pt x="48" y="30"/>
                  <a:pt x="50" y="30"/>
                </a:cubicBezTo>
                <a:cubicBezTo>
                  <a:pt x="51" y="30"/>
                  <a:pt x="53" y="30"/>
                  <a:pt x="54" y="29"/>
                </a:cubicBezTo>
                <a:cubicBezTo>
                  <a:pt x="59" y="26"/>
                  <a:pt x="65" y="24"/>
                  <a:pt x="70" y="22"/>
                </a:cubicBezTo>
                <a:cubicBezTo>
                  <a:pt x="73" y="21"/>
                  <a:pt x="75" y="19"/>
                  <a:pt x="76" y="16"/>
                </a:cubicBezTo>
                <a:cubicBezTo>
                  <a:pt x="78" y="8"/>
                  <a:pt x="78" y="8"/>
                  <a:pt x="78" y="8"/>
                </a:cubicBezTo>
                <a:cubicBezTo>
                  <a:pt x="98" y="8"/>
                  <a:pt x="98" y="8"/>
                  <a:pt x="98" y="8"/>
                </a:cubicBezTo>
                <a:cubicBezTo>
                  <a:pt x="98" y="8"/>
                  <a:pt x="98" y="8"/>
                  <a:pt x="98" y="8"/>
                </a:cubicBezTo>
                <a:cubicBezTo>
                  <a:pt x="100" y="16"/>
                  <a:pt x="100" y="16"/>
                  <a:pt x="100" y="16"/>
                </a:cubicBezTo>
                <a:cubicBezTo>
                  <a:pt x="101" y="19"/>
                  <a:pt x="103" y="21"/>
                  <a:pt x="106" y="22"/>
                </a:cubicBezTo>
                <a:cubicBezTo>
                  <a:pt x="111" y="24"/>
                  <a:pt x="117" y="26"/>
                  <a:pt x="122" y="29"/>
                </a:cubicBezTo>
                <a:cubicBezTo>
                  <a:pt x="123" y="30"/>
                  <a:pt x="125" y="30"/>
                  <a:pt x="126" y="30"/>
                </a:cubicBezTo>
                <a:cubicBezTo>
                  <a:pt x="128" y="30"/>
                  <a:pt x="129" y="30"/>
                  <a:pt x="130" y="29"/>
                </a:cubicBezTo>
                <a:cubicBezTo>
                  <a:pt x="138" y="24"/>
                  <a:pt x="138" y="24"/>
                  <a:pt x="138" y="24"/>
                </a:cubicBezTo>
                <a:cubicBezTo>
                  <a:pt x="152" y="38"/>
                  <a:pt x="152" y="38"/>
                  <a:pt x="152" y="38"/>
                </a:cubicBezTo>
                <a:cubicBezTo>
                  <a:pt x="152" y="38"/>
                  <a:pt x="152" y="38"/>
                  <a:pt x="152" y="39"/>
                </a:cubicBezTo>
                <a:cubicBezTo>
                  <a:pt x="147" y="46"/>
                  <a:pt x="147" y="46"/>
                  <a:pt x="147" y="46"/>
                </a:cubicBezTo>
                <a:cubicBezTo>
                  <a:pt x="146" y="48"/>
                  <a:pt x="146" y="51"/>
                  <a:pt x="147" y="54"/>
                </a:cubicBezTo>
                <a:cubicBezTo>
                  <a:pt x="150" y="59"/>
                  <a:pt x="152" y="65"/>
                  <a:pt x="154" y="70"/>
                </a:cubicBezTo>
                <a:cubicBezTo>
                  <a:pt x="155" y="73"/>
                  <a:pt x="157" y="75"/>
                  <a:pt x="160" y="76"/>
                </a:cubicBezTo>
                <a:cubicBezTo>
                  <a:pt x="168" y="78"/>
                  <a:pt x="168" y="78"/>
                  <a:pt x="168" y="78"/>
                </a:cubicBezTo>
                <a:lnTo>
                  <a:pt x="168" y="98"/>
                </a:lnTo>
                <a:close/>
                <a:moveTo>
                  <a:pt x="88" y="48"/>
                </a:moveTo>
                <a:cubicBezTo>
                  <a:pt x="66" y="48"/>
                  <a:pt x="48" y="66"/>
                  <a:pt x="48" y="88"/>
                </a:cubicBezTo>
                <a:cubicBezTo>
                  <a:pt x="48" y="110"/>
                  <a:pt x="66" y="128"/>
                  <a:pt x="88" y="128"/>
                </a:cubicBezTo>
                <a:cubicBezTo>
                  <a:pt x="110" y="128"/>
                  <a:pt x="128" y="110"/>
                  <a:pt x="128" y="88"/>
                </a:cubicBezTo>
                <a:cubicBezTo>
                  <a:pt x="128" y="66"/>
                  <a:pt x="110" y="48"/>
                  <a:pt x="88" y="48"/>
                </a:cubicBezTo>
                <a:moveTo>
                  <a:pt x="88" y="120"/>
                </a:moveTo>
                <a:cubicBezTo>
                  <a:pt x="70" y="120"/>
                  <a:pt x="56" y="106"/>
                  <a:pt x="56" y="88"/>
                </a:cubicBezTo>
                <a:cubicBezTo>
                  <a:pt x="56" y="70"/>
                  <a:pt x="70" y="56"/>
                  <a:pt x="88" y="56"/>
                </a:cubicBezTo>
                <a:cubicBezTo>
                  <a:pt x="106" y="56"/>
                  <a:pt x="120" y="70"/>
                  <a:pt x="120" y="88"/>
                </a:cubicBezTo>
                <a:cubicBezTo>
                  <a:pt x="120" y="106"/>
                  <a:pt x="106" y="120"/>
                  <a:pt x="88" y="120"/>
                </a:cubicBezTo>
              </a:path>
            </a:pathLst>
          </a:custGeom>
          <a:solidFill>
            <a:srgbClr val="F4F5F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972175" y="1452579"/>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35" name="TextBox 34"/>
          <p:cNvSpPr txBox="1"/>
          <p:nvPr/>
        </p:nvSpPr>
        <p:spPr>
          <a:xfrm>
            <a:off x="869218" y="1832002"/>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公司发展历程</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cxnSp>
        <p:nvCxnSpPr>
          <p:cNvPr id="36" name="Straight Connector 3"/>
          <p:cNvCxnSpPr/>
          <p:nvPr/>
        </p:nvCxnSpPr>
        <p:spPr>
          <a:xfrm>
            <a:off x="0" y="4035860"/>
            <a:ext cx="10358984" cy="1256"/>
          </a:xfrm>
          <a:prstGeom prst="line">
            <a:avLst/>
          </a:prstGeom>
          <a:noFill/>
          <a:ln w="9525" cap="flat" cmpd="sng" algn="ctr">
            <a:solidFill>
              <a:srgbClr val="AAB2BD">
                <a:lumMod val="75000"/>
              </a:srgbClr>
            </a:solidFill>
            <a:prstDash val="solid"/>
            <a:miter lim="800000"/>
            <a:headEnd type="none"/>
            <a:tailEnd type="none"/>
          </a:ln>
          <a:effectLst/>
        </p:spPr>
      </p:cxnSp>
      <p:sp>
        <p:nvSpPr>
          <p:cNvPr id="37" name="Rounded Rectangle 4"/>
          <p:cNvSpPr/>
          <p:nvPr/>
        </p:nvSpPr>
        <p:spPr>
          <a:xfrm>
            <a:off x="972175" y="3941671"/>
            <a:ext cx="190918" cy="190888"/>
          </a:xfrm>
          <a:prstGeom prst="roundRect">
            <a:avLst/>
          </a:prstGeom>
          <a:solidFill>
            <a:srgbClr val="D70444"/>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8" name="Rounded Rectangle 5"/>
          <p:cNvSpPr/>
          <p:nvPr/>
        </p:nvSpPr>
        <p:spPr>
          <a:xfrm>
            <a:off x="10358982" y="3941671"/>
            <a:ext cx="190918" cy="190888"/>
          </a:xfrm>
          <a:prstGeom prst="roundRect">
            <a:avLst/>
          </a:prstGeom>
          <a:solidFill>
            <a:srgbClr val="F8960D"/>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9" name="Rounded Rectangle 6"/>
          <p:cNvSpPr/>
          <p:nvPr/>
        </p:nvSpPr>
        <p:spPr>
          <a:xfrm>
            <a:off x="2849536" y="3941671"/>
            <a:ext cx="190918" cy="190888"/>
          </a:xfrm>
          <a:prstGeom prst="roundRect">
            <a:avLst/>
          </a:prstGeom>
          <a:solidFill>
            <a:srgbClr val="99B433"/>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0" name="Rounded Rectangle 7"/>
          <p:cNvSpPr/>
          <p:nvPr/>
        </p:nvSpPr>
        <p:spPr>
          <a:xfrm>
            <a:off x="4726897" y="3941671"/>
            <a:ext cx="190918" cy="190888"/>
          </a:xfrm>
          <a:prstGeom prst="roundRect">
            <a:avLst/>
          </a:prstGeom>
          <a:solidFill>
            <a:srgbClr val="F8960D"/>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1" name="Rounded Rectangle 8"/>
          <p:cNvSpPr/>
          <p:nvPr/>
        </p:nvSpPr>
        <p:spPr>
          <a:xfrm>
            <a:off x="6604258" y="3941671"/>
            <a:ext cx="190918" cy="190888"/>
          </a:xfrm>
          <a:prstGeom prst="roundRect">
            <a:avLst/>
          </a:prstGeom>
          <a:solidFill>
            <a:srgbClr val="00A19C"/>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2" name="Rounded Rectangle 9"/>
          <p:cNvSpPr/>
          <p:nvPr/>
        </p:nvSpPr>
        <p:spPr>
          <a:xfrm>
            <a:off x="8275055" y="3941671"/>
            <a:ext cx="190918" cy="190888"/>
          </a:xfrm>
          <a:prstGeom prst="roundRect">
            <a:avLst/>
          </a:prstGeom>
          <a:solidFill>
            <a:srgbClr val="00A19C"/>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3" name="Rectangle 10"/>
          <p:cNvSpPr/>
          <p:nvPr/>
        </p:nvSpPr>
        <p:spPr>
          <a:xfrm>
            <a:off x="1349108" y="5501314"/>
            <a:ext cx="2052371" cy="1051315"/>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en-US" sz="1700" b="1" dirty="0">
                <a:solidFill>
                  <a:srgbClr val="AAB2BD">
                    <a:lumMod val="50000"/>
                  </a:srgbClr>
                </a:solidFill>
                <a:latin typeface="思源黑体 CN Regular" panose="020B0500000000000000" pitchFamily="34" charset="-122"/>
                <a:ea typeface="思源黑体 CN Regular" panose="020B0500000000000000" pitchFamily="34" charset="-122"/>
              </a:rPr>
              <a:t>2013</a:t>
            </a: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44" name="Straight Connector 12"/>
          <p:cNvCxnSpPr/>
          <p:nvPr/>
        </p:nvCxnSpPr>
        <p:spPr>
          <a:xfrm>
            <a:off x="1067634" y="4132560"/>
            <a:ext cx="0" cy="1774932"/>
          </a:xfrm>
          <a:prstGeom prst="line">
            <a:avLst/>
          </a:prstGeom>
          <a:noFill/>
          <a:ln w="6350" cap="flat" cmpd="sng" algn="ctr">
            <a:solidFill>
              <a:srgbClr val="AAB2BD">
                <a:lumMod val="75000"/>
              </a:srgbClr>
            </a:solidFill>
            <a:prstDash val="dash"/>
            <a:miter lim="800000"/>
            <a:tailEnd type="oval"/>
          </a:ln>
          <a:effectLst/>
        </p:spPr>
      </p:cxnSp>
      <p:sp>
        <p:nvSpPr>
          <p:cNvPr id="45" name="Freeform 232"/>
          <p:cNvSpPr>
            <a:spLocks noEditPoints="1"/>
          </p:cNvSpPr>
          <p:nvPr/>
        </p:nvSpPr>
        <p:spPr bwMode="auto">
          <a:xfrm>
            <a:off x="1440259" y="5313029"/>
            <a:ext cx="231636" cy="185680"/>
          </a:xfrm>
          <a:custGeom>
            <a:avLst/>
            <a:gdLst>
              <a:gd name="T0" fmla="*/ 382 w 401"/>
              <a:gd name="T1" fmla="*/ 100 h 320"/>
              <a:gd name="T2" fmla="*/ 19 w 401"/>
              <a:gd name="T3" fmla="*/ 100 h 320"/>
              <a:gd name="T4" fmla="*/ 1 w 401"/>
              <a:gd name="T5" fmla="*/ 120 h 320"/>
              <a:gd name="T6" fmla="*/ 18 w 401"/>
              <a:gd name="T7" fmla="*/ 300 h 320"/>
              <a:gd name="T8" fmla="*/ 40 w 401"/>
              <a:gd name="T9" fmla="*/ 320 h 320"/>
              <a:gd name="T10" fmla="*/ 362 w 401"/>
              <a:gd name="T11" fmla="*/ 320 h 320"/>
              <a:gd name="T12" fmla="*/ 384 w 401"/>
              <a:gd name="T13" fmla="*/ 300 h 320"/>
              <a:gd name="T14" fmla="*/ 400 w 401"/>
              <a:gd name="T15" fmla="*/ 120 h 320"/>
              <a:gd name="T16" fmla="*/ 382 w 401"/>
              <a:gd name="T17" fmla="*/ 100 h 320"/>
              <a:gd name="T18" fmla="*/ 369 w 401"/>
              <a:gd name="T19" fmla="*/ 56 h 320"/>
              <a:gd name="T20" fmla="*/ 345 w 401"/>
              <a:gd name="T21" fmla="*/ 40 h 320"/>
              <a:gd name="T22" fmla="*/ 208 w 401"/>
              <a:gd name="T23" fmla="*/ 40 h 320"/>
              <a:gd name="T24" fmla="*/ 174 w 401"/>
              <a:gd name="T25" fmla="*/ 26 h 320"/>
              <a:gd name="T26" fmla="*/ 162 w 401"/>
              <a:gd name="T27" fmla="*/ 14 h 320"/>
              <a:gd name="T28" fmla="*/ 128 w 401"/>
              <a:gd name="T29" fmla="*/ 0 h 320"/>
              <a:gd name="T30" fmla="*/ 62 w 401"/>
              <a:gd name="T31" fmla="*/ 0 h 320"/>
              <a:gd name="T32" fmla="*/ 40 w 401"/>
              <a:gd name="T33" fmla="*/ 20 h 320"/>
              <a:gd name="T34" fmla="*/ 34 w 401"/>
              <a:gd name="T35" fmla="*/ 72 h 320"/>
              <a:gd name="T36" fmla="*/ 373 w 401"/>
              <a:gd name="T37" fmla="*/ 72 h 320"/>
              <a:gd name="T38" fmla="*/ 369 w 401"/>
              <a:gd name="T39" fmla="*/ 56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1" h="320">
                <a:moveTo>
                  <a:pt x="382" y="100"/>
                </a:moveTo>
                <a:cubicBezTo>
                  <a:pt x="19" y="100"/>
                  <a:pt x="19" y="100"/>
                  <a:pt x="19" y="100"/>
                </a:cubicBezTo>
                <a:cubicBezTo>
                  <a:pt x="1" y="100"/>
                  <a:pt x="0" y="109"/>
                  <a:pt x="1" y="120"/>
                </a:cubicBezTo>
                <a:cubicBezTo>
                  <a:pt x="18" y="300"/>
                  <a:pt x="18" y="300"/>
                  <a:pt x="18" y="300"/>
                </a:cubicBezTo>
                <a:cubicBezTo>
                  <a:pt x="19" y="311"/>
                  <a:pt x="21" y="320"/>
                  <a:pt x="40" y="320"/>
                </a:cubicBezTo>
                <a:cubicBezTo>
                  <a:pt x="362" y="320"/>
                  <a:pt x="362" y="320"/>
                  <a:pt x="362" y="320"/>
                </a:cubicBezTo>
                <a:cubicBezTo>
                  <a:pt x="381" y="320"/>
                  <a:pt x="383" y="311"/>
                  <a:pt x="384" y="300"/>
                </a:cubicBezTo>
                <a:cubicBezTo>
                  <a:pt x="400" y="120"/>
                  <a:pt x="400" y="120"/>
                  <a:pt x="400" y="120"/>
                </a:cubicBezTo>
                <a:cubicBezTo>
                  <a:pt x="401" y="109"/>
                  <a:pt x="401" y="100"/>
                  <a:pt x="382" y="100"/>
                </a:cubicBezTo>
                <a:close/>
                <a:moveTo>
                  <a:pt x="369" y="56"/>
                </a:moveTo>
                <a:cubicBezTo>
                  <a:pt x="367" y="47"/>
                  <a:pt x="356" y="40"/>
                  <a:pt x="345" y="40"/>
                </a:cubicBezTo>
                <a:cubicBezTo>
                  <a:pt x="208" y="40"/>
                  <a:pt x="208" y="40"/>
                  <a:pt x="208" y="40"/>
                </a:cubicBezTo>
                <a:cubicBezTo>
                  <a:pt x="197" y="40"/>
                  <a:pt x="182" y="34"/>
                  <a:pt x="174" y="26"/>
                </a:cubicBezTo>
                <a:cubicBezTo>
                  <a:pt x="162" y="14"/>
                  <a:pt x="162" y="14"/>
                  <a:pt x="162" y="14"/>
                </a:cubicBezTo>
                <a:cubicBezTo>
                  <a:pt x="154" y="6"/>
                  <a:pt x="139" y="0"/>
                  <a:pt x="128" y="0"/>
                </a:cubicBezTo>
                <a:cubicBezTo>
                  <a:pt x="62" y="0"/>
                  <a:pt x="62" y="0"/>
                  <a:pt x="62" y="0"/>
                </a:cubicBezTo>
                <a:cubicBezTo>
                  <a:pt x="51" y="0"/>
                  <a:pt x="41" y="9"/>
                  <a:pt x="40" y="20"/>
                </a:cubicBezTo>
                <a:cubicBezTo>
                  <a:pt x="34" y="72"/>
                  <a:pt x="34" y="72"/>
                  <a:pt x="34" y="72"/>
                </a:cubicBezTo>
                <a:cubicBezTo>
                  <a:pt x="373" y="72"/>
                  <a:pt x="373" y="72"/>
                  <a:pt x="373" y="72"/>
                </a:cubicBezTo>
                <a:lnTo>
                  <a:pt x="369" y="56"/>
                </a:lnTo>
                <a:close/>
              </a:path>
            </a:pathLst>
          </a:custGeom>
          <a:solidFill>
            <a:srgbClr val="D70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graphicFrame>
        <p:nvGraphicFramePr>
          <p:cNvPr id="46" name="Chart 14"/>
          <p:cNvGraphicFramePr/>
          <p:nvPr>
            <p:extLst>
              <p:ext uri="{D42A27DB-BD31-4B8C-83A1-F6EECF244321}">
                <p14:modId xmlns:p14="http://schemas.microsoft.com/office/powerpoint/2010/main" val="2687761808"/>
              </p:ext>
            </p:extLst>
          </p:nvPr>
        </p:nvGraphicFramePr>
        <p:xfrm>
          <a:off x="3734213" y="4404148"/>
          <a:ext cx="2176286" cy="2003442"/>
        </p:xfrm>
        <a:graphic>
          <a:graphicData uri="http://schemas.openxmlformats.org/drawingml/2006/chart">
            <c:chart xmlns:c="http://schemas.openxmlformats.org/drawingml/2006/chart" xmlns:r="http://schemas.openxmlformats.org/officeDocument/2006/relationships" r:id="rId2"/>
          </a:graphicData>
        </a:graphic>
      </p:graphicFrame>
      <p:sp>
        <p:nvSpPr>
          <p:cNvPr id="47" name="Rectangle 15"/>
          <p:cNvSpPr/>
          <p:nvPr/>
        </p:nvSpPr>
        <p:spPr>
          <a:xfrm>
            <a:off x="4201560" y="5088148"/>
            <a:ext cx="1241592" cy="635443"/>
          </a:xfrm>
          <a:prstGeom prst="rect">
            <a:avLst/>
          </a:prstGeom>
        </p:spPr>
        <p:txBody>
          <a:bodyPr wrap="square" lIns="86411" tIns="43205" rIns="86411" bIns="43205">
            <a:spAutoFit/>
          </a:bodyPr>
          <a:lstStyle/>
          <a:p>
            <a:pPr algn="ctr" defTabSz="864108" fontAlgn="auto">
              <a:lnSpc>
                <a:spcPct val="130000"/>
              </a:lnSpc>
              <a:spcBef>
                <a:spcPts val="0"/>
              </a:spcBef>
              <a:spcAft>
                <a:spcPts val="0"/>
              </a:spcAft>
            </a:pPr>
            <a:r>
              <a:rPr lang="en-US" sz="1700" dirty="0">
                <a:solidFill>
                  <a:srgbClr val="AAB2BD">
                    <a:lumMod val="50000"/>
                  </a:srgbClr>
                </a:solidFill>
                <a:latin typeface="思源黑体 CN Light" panose="020B0300000000000000" pitchFamily="34" charset="-122"/>
                <a:ea typeface="思源黑体 CN Light" panose="020B0300000000000000" pitchFamily="34" charset="-122"/>
              </a:rPr>
              <a:t>15% / 20%</a:t>
            </a:r>
          </a:p>
          <a:p>
            <a:pPr algn="ctr" defTabSz="864108" fontAlgn="auto">
              <a:lnSpc>
                <a:spcPct val="130000"/>
              </a:lnSpc>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￥18,258,250</a:t>
            </a:r>
          </a:p>
        </p:txBody>
      </p:sp>
      <p:cxnSp>
        <p:nvCxnSpPr>
          <p:cNvPr id="48" name="Straight Connector 20"/>
          <p:cNvCxnSpPr>
            <a:stCxn id="39" idx="2"/>
            <a:endCxn id="46" idx="1"/>
          </p:cNvCxnSpPr>
          <p:nvPr/>
        </p:nvCxnSpPr>
        <p:spPr>
          <a:xfrm rot="16200000" flipH="1">
            <a:off x="2702948" y="4374605"/>
            <a:ext cx="1273310" cy="789218"/>
          </a:xfrm>
          <a:prstGeom prst="bentConnector2">
            <a:avLst/>
          </a:prstGeom>
          <a:noFill/>
          <a:ln w="6350" cap="flat" cmpd="sng" algn="ctr">
            <a:solidFill>
              <a:srgbClr val="AAB2BD">
                <a:lumMod val="75000"/>
              </a:srgbClr>
            </a:solidFill>
            <a:prstDash val="dash"/>
            <a:miter lim="800000"/>
            <a:tailEnd type="oval"/>
          </a:ln>
          <a:effectLst/>
        </p:spPr>
      </p:cxnSp>
      <p:sp>
        <p:nvSpPr>
          <p:cNvPr id="49" name="Rectangle 22"/>
          <p:cNvSpPr/>
          <p:nvPr/>
        </p:nvSpPr>
        <p:spPr>
          <a:xfrm>
            <a:off x="5671437" y="2411157"/>
            <a:ext cx="2052371" cy="1051315"/>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en-US" sz="1700" b="1" dirty="0">
                <a:solidFill>
                  <a:srgbClr val="AAB2BD">
                    <a:lumMod val="50000"/>
                  </a:srgbClr>
                </a:solidFill>
                <a:latin typeface="思源黑体 CN Regular" panose="020B0500000000000000" pitchFamily="34" charset="-122"/>
                <a:ea typeface="思源黑体 CN Regular" panose="020B0500000000000000" pitchFamily="34" charset="-122"/>
              </a:rPr>
              <a:t>2014</a:t>
            </a: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50" name="Straight Connector 25"/>
          <p:cNvCxnSpPr>
            <a:stCxn id="40" idx="0"/>
            <a:endCxn id="49" idx="1"/>
          </p:cNvCxnSpPr>
          <p:nvPr/>
        </p:nvCxnSpPr>
        <p:spPr>
          <a:xfrm rot="5400000" flipH="1" flipV="1">
            <a:off x="4744468" y="3014703"/>
            <a:ext cx="1004856" cy="849081"/>
          </a:xfrm>
          <a:prstGeom prst="bentConnector2">
            <a:avLst/>
          </a:prstGeom>
          <a:noFill/>
          <a:ln w="6350" cap="flat" cmpd="sng" algn="ctr">
            <a:solidFill>
              <a:srgbClr val="AAB2BD">
                <a:lumMod val="75000"/>
              </a:srgbClr>
            </a:solidFill>
            <a:prstDash val="dash"/>
            <a:miter lim="800000"/>
            <a:tailEnd type="oval"/>
          </a:ln>
          <a:effectLst/>
        </p:spPr>
      </p:cxnSp>
      <p:sp>
        <p:nvSpPr>
          <p:cNvPr id="51" name="Freeform 136"/>
          <p:cNvSpPr>
            <a:spLocks noEditPoints="1"/>
          </p:cNvSpPr>
          <p:nvPr/>
        </p:nvSpPr>
        <p:spPr bwMode="auto">
          <a:xfrm>
            <a:off x="5761038" y="2252090"/>
            <a:ext cx="235629" cy="177695"/>
          </a:xfrm>
          <a:custGeom>
            <a:avLst/>
            <a:gdLst>
              <a:gd name="T0" fmla="*/ 69 w 406"/>
              <a:gd name="T1" fmla="*/ 199 h 306"/>
              <a:gd name="T2" fmla="*/ 129 w 406"/>
              <a:gd name="T3" fmla="*/ 270 h 306"/>
              <a:gd name="T4" fmla="*/ 203 w 406"/>
              <a:gd name="T5" fmla="*/ 306 h 306"/>
              <a:gd name="T6" fmla="*/ 275 w 406"/>
              <a:gd name="T7" fmla="*/ 272 h 306"/>
              <a:gd name="T8" fmla="*/ 313 w 406"/>
              <a:gd name="T9" fmla="*/ 212 h 306"/>
              <a:gd name="T10" fmla="*/ 203 w 406"/>
              <a:gd name="T11" fmla="*/ 266 h 306"/>
              <a:gd name="T12" fmla="*/ 69 w 406"/>
              <a:gd name="T13" fmla="*/ 199 h 306"/>
              <a:gd name="T14" fmla="*/ 393 w 406"/>
              <a:gd name="T15" fmla="*/ 101 h 306"/>
              <a:gd name="T16" fmla="*/ 226 w 406"/>
              <a:gd name="T17" fmla="*/ 7 h 306"/>
              <a:gd name="T18" fmla="*/ 179 w 406"/>
              <a:gd name="T19" fmla="*/ 7 h 306"/>
              <a:gd name="T20" fmla="*/ 13 w 406"/>
              <a:gd name="T21" fmla="*/ 101 h 306"/>
              <a:gd name="T22" fmla="*/ 13 w 406"/>
              <a:gd name="T23" fmla="*/ 127 h 306"/>
              <a:gd name="T24" fmla="*/ 179 w 406"/>
              <a:gd name="T25" fmla="*/ 220 h 306"/>
              <a:gd name="T26" fmla="*/ 226 w 406"/>
              <a:gd name="T27" fmla="*/ 220 h 306"/>
              <a:gd name="T28" fmla="*/ 334 w 406"/>
              <a:gd name="T29" fmla="*/ 160 h 306"/>
              <a:gd name="T30" fmla="*/ 217 w 406"/>
              <a:gd name="T31" fmla="*/ 133 h 306"/>
              <a:gd name="T32" fmla="*/ 203 w 406"/>
              <a:gd name="T33" fmla="*/ 135 h 306"/>
              <a:gd name="T34" fmla="*/ 165 w 406"/>
              <a:gd name="T35" fmla="*/ 112 h 306"/>
              <a:gd name="T36" fmla="*/ 203 w 406"/>
              <a:gd name="T37" fmla="*/ 89 h 306"/>
              <a:gd name="T38" fmla="*/ 238 w 406"/>
              <a:gd name="T39" fmla="*/ 104 h 306"/>
              <a:gd name="T40" fmla="*/ 362 w 406"/>
              <a:gd name="T41" fmla="*/ 145 h 306"/>
              <a:gd name="T42" fmla="*/ 393 w 406"/>
              <a:gd name="T43" fmla="*/ 127 h 306"/>
              <a:gd name="T44" fmla="*/ 393 w 406"/>
              <a:gd name="T45" fmla="*/ 101 h 306"/>
              <a:gd name="T46" fmla="*/ 342 w 406"/>
              <a:gd name="T47" fmla="*/ 277 h 306"/>
              <a:gd name="T48" fmla="*/ 370 w 406"/>
              <a:gd name="T49" fmla="*/ 275 h 306"/>
              <a:gd name="T50" fmla="*/ 362 w 406"/>
              <a:gd name="T51" fmla="*/ 145 h 306"/>
              <a:gd name="T52" fmla="*/ 334 w 406"/>
              <a:gd name="T53" fmla="*/ 160 h 306"/>
              <a:gd name="T54" fmla="*/ 342 w 406"/>
              <a:gd name="T55" fmla="*/ 27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306">
                <a:moveTo>
                  <a:pt x="69" y="199"/>
                </a:moveTo>
                <a:cubicBezTo>
                  <a:pt x="78" y="236"/>
                  <a:pt x="90" y="253"/>
                  <a:pt x="129" y="270"/>
                </a:cubicBezTo>
                <a:cubicBezTo>
                  <a:pt x="169" y="287"/>
                  <a:pt x="187" y="306"/>
                  <a:pt x="203" y="306"/>
                </a:cubicBezTo>
                <a:cubicBezTo>
                  <a:pt x="218" y="306"/>
                  <a:pt x="236" y="289"/>
                  <a:pt x="275" y="272"/>
                </a:cubicBezTo>
                <a:cubicBezTo>
                  <a:pt x="314" y="255"/>
                  <a:pt x="304" y="250"/>
                  <a:pt x="313" y="212"/>
                </a:cubicBezTo>
                <a:cubicBezTo>
                  <a:pt x="203" y="266"/>
                  <a:pt x="203" y="266"/>
                  <a:pt x="203" y="266"/>
                </a:cubicBezTo>
                <a:lnTo>
                  <a:pt x="69" y="199"/>
                </a:lnTo>
                <a:close/>
                <a:moveTo>
                  <a:pt x="393" y="101"/>
                </a:moveTo>
                <a:cubicBezTo>
                  <a:pt x="226" y="7"/>
                  <a:pt x="226" y="7"/>
                  <a:pt x="226" y="7"/>
                </a:cubicBezTo>
                <a:cubicBezTo>
                  <a:pt x="213" y="0"/>
                  <a:pt x="192" y="0"/>
                  <a:pt x="179" y="7"/>
                </a:cubicBezTo>
                <a:cubicBezTo>
                  <a:pt x="13" y="101"/>
                  <a:pt x="13" y="101"/>
                  <a:pt x="13" y="101"/>
                </a:cubicBezTo>
                <a:cubicBezTo>
                  <a:pt x="0" y="108"/>
                  <a:pt x="0" y="120"/>
                  <a:pt x="13" y="127"/>
                </a:cubicBezTo>
                <a:cubicBezTo>
                  <a:pt x="179" y="220"/>
                  <a:pt x="179" y="220"/>
                  <a:pt x="179" y="220"/>
                </a:cubicBezTo>
                <a:cubicBezTo>
                  <a:pt x="192" y="228"/>
                  <a:pt x="213" y="228"/>
                  <a:pt x="226" y="220"/>
                </a:cubicBezTo>
                <a:cubicBezTo>
                  <a:pt x="334" y="160"/>
                  <a:pt x="334" y="160"/>
                  <a:pt x="334" y="160"/>
                </a:cubicBezTo>
                <a:cubicBezTo>
                  <a:pt x="217" y="133"/>
                  <a:pt x="217" y="133"/>
                  <a:pt x="217" y="133"/>
                </a:cubicBezTo>
                <a:cubicBezTo>
                  <a:pt x="213" y="134"/>
                  <a:pt x="208" y="135"/>
                  <a:pt x="203" y="135"/>
                </a:cubicBezTo>
                <a:cubicBezTo>
                  <a:pt x="182" y="135"/>
                  <a:pt x="165" y="124"/>
                  <a:pt x="165" y="112"/>
                </a:cubicBezTo>
                <a:cubicBezTo>
                  <a:pt x="165" y="99"/>
                  <a:pt x="182" y="89"/>
                  <a:pt x="203" y="89"/>
                </a:cubicBezTo>
                <a:cubicBezTo>
                  <a:pt x="219" y="89"/>
                  <a:pt x="233" y="95"/>
                  <a:pt x="238" y="104"/>
                </a:cubicBezTo>
                <a:cubicBezTo>
                  <a:pt x="362" y="145"/>
                  <a:pt x="362" y="145"/>
                  <a:pt x="362" y="145"/>
                </a:cubicBezTo>
                <a:cubicBezTo>
                  <a:pt x="393" y="127"/>
                  <a:pt x="393" y="127"/>
                  <a:pt x="393" y="127"/>
                </a:cubicBezTo>
                <a:cubicBezTo>
                  <a:pt x="406" y="120"/>
                  <a:pt x="406" y="108"/>
                  <a:pt x="393" y="101"/>
                </a:cubicBezTo>
                <a:close/>
                <a:moveTo>
                  <a:pt x="342" y="277"/>
                </a:moveTo>
                <a:cubicBezTo>
                  <a:pt x="341" y="285"/>
                  <a:pt x="368" y="298"/>
                  <a:pt x="370" y="275"/>
                </a:cubicBezTo>
                <a:cubicBezTo>
                  <a:pt x="382" y="174"/>
                  <a:pt x="362" y="145"/>
                  <a:pt x="362" y="145"/>
                </a:cubicBezTo>
                <a:cubicBezTo>
                  <a:pt x="334" y="160"/>
                  <a:pt x="334" y="160"/>
                  <a:pt x="334" y="160"/>
                </a:cubicBezTo>
                <a:cubicBezTo>
                  <a:pt x="334" y="160"/>
                  <a:pt x="358" y="183"/>
                  <a:pt x="342" y="277"/>
                </a:cubicBezTo>
                <a:close/>
              </a:path>
            </a:pathLst>
          </a:custGeom>
          <a:solidFill>
            <a:srgbClr val="F896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52" name="Rounded Rectangle 31"/>
          <p:cNvSpPr/>
          <p:nvPr/>
        </p:nvSpPr>
        <p:spPr>
          <a:xfrm>
            <a:off x="7017387" y="5355755"/>
            <a:ext cx="906023" cy="905885"/>
          </a:xfrm>
          <a:prstGeom prst="roundRect">
            <a:avLst>
              <a:gd name="adj" fmla="val 4467"/>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3" name="Rectangle 32"/>
          <p:cNvSpPr/>
          <p:nvPr/>
        </p:nvSpPr>
        <p:spPr>
          <a:xfrm>
            <a:off x="8228521" y="5453170"/>
            <a:ext cx="2538247" cy="72995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100" dirty="0">
                <a:solidFill>
                  <a:srgbClr val="AAB2BD">
                    <a:lumMod val="50000"/>
                  </a:srgbClr>
                </a:solidFill>
                <a:latin typeface="思源黑体 CN Regular" panose="020B0500000000000000" pitchFamily="34" charset="-122"/>
                <a:ea typeface="思源黑体 CN Regular" panose="020B0500000000000000" pitchFamily="34" charset="-122"/>
              </a:rPr>
              <a:t>公司总经理</a:t>
            </a:r>
            <a:endParaRPr lang="en-US" altLang="zh-CN" sz="1100"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54" name="Straight Connector 34"/>
          <p:cNvCxnSpPr>
            <a:stCxn id="52" idx="1"/>
            <a:endCxn id="41" idx="2"/>
          </p:cNvCxnSpPr>
          <p:nvPr/>
        </p:nvCxnSpPr>
        <p:spPr>
          <a:xfrm rot="10800000">
            <a:off x="6699717" y="4132561"/>
            <a:ext cx="317670" cy="1676138"/>
          </a:xfrm>
          <a:prstGeom prst="bentConnector2">
            <a:avLst/>
          </a:prstGeom>
          <a:noFill/>
          <a:ln w="6350" cap="flat" cmpd="sng" algn="ctr">
            <a:solidFill>
              <a:srgbClr val="AAB2BD">
                <a:lumMod val="75000"/>
              </a:srgbClr>
            </a:solidFill>
            <a:prstDash val="dash"/>
            <a:miter lim="800000"/>
          </a:ln>
          <a:effectLst/>
        </p:spPr>
      </p:cxnSp>
      <p:sp>
        <p:nvSpPr>
          <p:cNvPr id="55" name="Rectangle 36"/>
          <p:cNvSpPr/>
          <p:nvPr/>
        </p:nvSpPr>
        <p:spPr>
          <a:xfrm>
            <a:off x="8613081" y="2411157"/>
            <a:ext cx="2052371" cy="1051315"/>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en-US" sz="1700" b="1" dirty="0">
                <a:solidFill>
                  <a:srgbClr val="AAB2BD">
                    <a:lumMod val="50000"/>
                  </a:srgbClr>
                </a:solidFill>
                <a:latin typeface="思源黑体 CN Regular" panose="020B0500000000000000" pitchFamily="34" charset="-122"/>
                <a:ea typeface="思源黑体 CN Regular" panose="020B0500000000000000" pitchFamily="34" charset="-122"/>
              </a:rPr>
              <a:t>2015</a:t>
            </a: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56" name="Straight Connector 39"/>
          <p:cNvCxnSpPr>
            <a:stCxn id="42" idx="0"/>
            <a:endCxn id="55" idx="1"/>
          </p:cNvCxnSpPr>
          <p:nvPr/>
        </p:nvCxnSpPr>
        <p:spPr>
          <a:xfrm rot="5400000" flipH="1" flipV="1">
            <a:off x="7989370" y="3317959"/>
            <a:ext cx="1004856" cy="242567"/>
          </a:xfrm>
          <a:prstGeom prst="bentConnector2">
            <a:avLst/>
          </a:prstGeom>
          <a:noFill/>
          <a:ln w="6350" cap="flat" cmpd="sng" algn="ctr">
            <a:solidFill>
              <a:srgbClr val="AAB2BD">
                <a:lumMod val="75000"/>
              </a:srgbClr>
            </a:solidFill>
            <a:prstDash val="dash"/>
            <a:miter lim="800000"/>
            <a:tailEnd type="oval"/>
          </a:ln>
          <a:effectLst/>
        </p:spPr>
      </p:cxnSp>
      <p:sp>
        <p:nvSpPr>
          <p:cNvPr id="57" name="Freeform 159"/>
          <p:cNvSpPr>
            <a:spLocks noEditPoints="1"/>
          </p:cNvSpPr>
          <p:nvPr/>
        </p:nvSpPr>
        <p:spPr bwMode="auto">
          <a:xfrm>
            <a:off x="8687556" y="2217426"/>
            <a:ext cx="229639" cy="209639"/>
          </a:xfrm>
          <a:custGeom>
            <a:avLst/>
            <a:gdLst>
              <a:gd name="T0" fmla="*/ 360 w 400"/>
              <a:gd name="T1" fmla="*/ 60 h 360"/>
              <a:gd name="T2" fmla="*/ 340 w 400"/>
              <a:gd name="T3" fmla="*/ 60 h 360"/>
              <a:gd name="T4" fmla="*/ 340 w 400"/>
              <a:gd name="T5" fmla="*/ 360 h 360"/>
              <a:gd name="T6" fmla="*/ 360 w 400"/>
              <a:gd name="T7" fmla="*/ 360 h 360"/>
              <a:gd name="T8" fmla="*/ 400 w 400"/>
              <a:gd name="T9" fmla="*/ 320 h 360"/>
              <a:gd name="T10" fmla="*/ 400 w 400"/>
              <a:gd name="T11" fmla="*/ 100 h 360"/>
              <a:gd name="T12" fmla="*/ 360 w 400"/>
              <a:gd name="T13" fmla="*/ 60 h 360"/>
              <a:gd name="T14" fmla="*/ 0 w 400"/>
              <a:gd name="T15" fmla="*/ 100 h 360"/>
              <a:gd name="T16" fmla="*/ 0 w 400"/>
              <a:gd name="T17" fmla="*/ 320 h 360"/>
              <a:gd name="T18" fmla="*/ 40 w 400"/>
              <a:gd name="T19" fmla="*/ 360 h 360"/>
              <a:gd name="T20" fmla="*/ 60 w 400"/>
              <a:gd name="T21" fmla="*/ 360 h 360"/>
              <a:gd name="T22" fmla="*/ 60 w 400"/>
              <a:gd name="T23" fmla="*/ 60 h 360"/>
              <a:gd name="T24" fmla="*/ 40 w 400"/>
              <a:gd name="T25" fmla="*/ 60 h 360"/>
              <a:gd name="T26" fmla="*/ 0 w 400"/>
              <a:gd name="T27" fmla="*/ 100 h 360"/>
              <a:gd name="T28" fmla="*/ 268 w 400"/>
              <a:gd name="T29" fmla="*/ 18 h 360"/>
              <a:gd name="T30" fmla="*/ 200 w 400"/>
              <a:gd name="T31" fmla="*/ 0 h 360"/>
              <a:gd name="T32" fmla="*/ 132 w 400"/>
              <a:gd name="T33" fmla="*/ 18 h 360"/>
              <a:gd name="T34" fmla="*/ 132 w 400"/>
              <a:gd name="T35" fmla="*/ 60 h 360"/>
              <a:gd name="T36" fmla="*/ 88 w 400"/>
              <a:gd name="T37" fmla="*/ 60 h 360"/>
              <a:gd name="T38" fmla="*/ 88 w 400"/>
              <a:gd name="T39" fmla="*/ 360 h 360"/>
              <a:gd name="T40" fmla="*/ 312 w 400"/>
              <a:gd name="T41" fmla="*/ 360 h 360"/>
              <a:gd name="T42" fmla="*/ 312 w 400"/>
              <a:gd name="T43" fmla="*/ 60 h 360"/>
              <a:gd name="T44" fmla="*/ 268 w 400"/>
              <a:gd name="T45" fmla="*/ 60 h 360"/>
              <a:gd name="T46" fmla="*/ 268 w 400"/>
              <a:gd name="T47" fmla="*/ 18 h 360"/>
              <a:gd name="T48" fmla="*/ 244 w 400"/>
              <a:gd name="T49" fmla="*/ 60 h 360"/>
              <a:gd name="T50" fmla="*/ 156 w 400"/>
              <a:gd name="T51" fmla="*/ 60 h 360"/>
              <a:gd name="T52" fmla="*/ 156 w 400"/>
              <a:gd name="T53" fmla="*/ 33 h 360"/>
              <a:gd name="T54" fmla="*/ 200 w 400"/>
              <a:gd name="T55" fmla="*/ 24 h 360"/>
              <a:gd name="T56" fmla="*/ 244 w 400"/>
              <a:gd name="T57" fmla="*/ 33 h 360"/>
              <a:gd name="T58" fmla="*/ 244 w 400"/>
              <a:gd name="T5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0" h="360">
                <a:moveTo>
                  <a:pt x="360" y="60"/>
                </a:moveTo>
                <a:cubicBezTo>
                  <a:pt x="340" y="60"/>
                  <a:pt x="340" y="60"/>
                  <a:pt x="340" y="60"/>
                </a:cubicBezTo>
                <a:cubicBezTo>
                  <a:pt x="340" y="360"/>
                  <a:pt x="340" y="360"/>
                  <a:pt x="340" y="360"/>
                </a:cubicBezTo>
                <a:cubicBezTo>
                  <a:pt x="360" y="360"/>
                  <a:pt x="360" y="360"/>
                  <a:pt x="360" y="360"/>
                </a:cubicBezTo>
                <a:cubicBezTo>
                  <a:pt x="382" y="360"/>
                  <a:pt x="400" y="342"/>
                  <a:pt x="400" y="320"/>
                </a:cubicBezTo>
                <a:cubicBezTo>
                  <a:pt x="400" y="100"/>
                  <a:pt x="400" y="100"/>
                  <a:pt x="400" y="100"/>
                </a:cubicBezTo>
                <a:cubicBezTo>
                  <a:pt x="400" y="78"/>
                  <a:pt x="382" y="60"/>
                  <a:pt x="360" y="60"/>
                </a:cubicBezTo>
                <a:close/>
                <a:moveTo>
                  <a:pt x="0" y="100"/>
                </a:moveTo>
                <a:cubicBezTo>
                  <a:pt x="0" y="320"/>
                  <a:pt x="0" y="320"/>
                  <a:pt x="0" y="320"/>
                </a:cubicBezTo>
                <a:cubicBezTo>
                  <a:pt x="0" y="342"/>
                  <a:pt x="18" y="360"/>
                  <a:pt x="40" y="360"/>
                </a:cubicBezTo>
                <a:cubicBezTo>
                  <a:pt x="60" y="360"/>
                  <a:pt x="60" y="360"/>
                  <a:pt x="60" y="360"/>
                </a:cubicBezTo>
                <a:cubicBezTo>
                  <a:pt x="60" y="60"/>
                  <a:pt x="60" y="60"/>
                  <a:pt x="60" y="60"/>
                </a:cubicBezTo>
                <a:cubicBezTo>
                  <a:pt x="40" y="60"/>
                  <a:pt x="40" y="60"/>
                  <a:pt x="40" y="60"/>
                </a:cubicBezTo>
                <a:cubicBezTo>
                  <a:pt x="18" y="60"/>
                  <a:pt x="0" y="78"/>
                  <a:pt x="0" y="100"/>
                </a:cubicBezTo>
                <a:close/>
                <a:moveTo>
                  <a:pt x="268" y="18"/>
                </a:moveTo>
                <a:cubicBezTo>
                  <a:pt x="254" y="12"/>
                  <a:pt x="232" y="0"/>
                  <a:pt x="200" y="0"/>
                </a:cubicBezTo>
                <a:cubicBezTo>
                  <a:pt x="167" y="0"/>
                  <a:pt x="145" y="12"/>
                  <a:pt x="132" y="18"/>
                </a:cubicBezTo>
                <a:cubicBezTo>
                  <a:pt x="132" y="60"/>
                  <a:pt x="132" y="60"/>
                  <a:pt x="132" y="60"/>
                </a:cubicBezTo>
                <a:cubicBezTo>
                  <a:pt x="88" y="60"/>
                  <a:pt x="88" y="60"/>
                  <a:pt x="88" y="60"/>
                </a:cubicBezTo>
                <a:cubicBezTo>
                  <a:pt x="88" y="360"/>
                  <a:pt x="88" y="360"/>
                  <a:pt x="88" y="360"/>
                </a:cubicBezTo>
                <a:cubicBezTo>
                  <a:pt x="312" y="360"/>
                  <a:pt x="312" y="360"/>
                  <a:pt x="312" y="360"/>
                </a:cubicBezTo>
                <a:cubicBezTo>
                  <a:pt x="312" y="60"/>
                  <a:pt x="312" y="60"/>
                  <a:pt x="312" y="60"/>
                </a:cubicBezTo>
                <a:cubicBezTo>
                  <a:pt x="268" y="60"/>
                  <a:pt x="268" y="60"/>
                  <a:pt x="268" y="60"/>
                </a:cubicBezTo>
                <a:lnTo>
                  <a:pt x="268" y="18"/>
                </a:lnTo>
                <a:close/>
                <a:moveTo>
                  <a:pt x="244" y="60"/>
                </a:moveTo>
                <a:cubicBezTo>
                  <a:pt x="156" y="60"/>
                  <a:pt x="156" y="60"/>
                  <a:pt x="156" y="60"/>
                </a:cubicBezTo>
                <a:cubicBezTo>
                  <a:pt x="156" y="33"/>
                  <a:pt x="156" y="33"/>
                  <a:pt x="156" y="33"/>
                </a:cubicBezTo>
                <a:cubicBezTo>
                  <a:pt x="166" y="29"/>
                  <a:pt x="182" y="24"/>
                  <a:pt x="200" y="24"/>
                </a:cubicBezTo>
                <a:cubicBezTo>
                  <a:pt x="218" y="24"/>
                  <a:pt x="233" y="29"/>
                  <a:pt x="244" y="33"/>
                </a:cubicBezTo>
                <a:lnTo>
                  <a:pt x="244" y="60"/>
                </a:lnTo>
                <a:close/>
              </a:path>
            </a:pathLst>
          </a:custGeom>
          <a:solidFill>
            <a:srgbClr val="00A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58" name="Rounded Rectangle 43"/>
          <p:cNvSpPr/>
          <p:nvPr/>
        </p:nvSpPr>
        <p:spPr>
          <a:xfrm>
            <a:off x="7439657" y="3941671"/>
            <a:ext cx="190918" cy="190888"/>
          </a:xfrm>
          <a:prstGeom prst="roundRect">
            <a:avLst/>
          </a:prstGeom>
          <a:solidFill>
            <a:srgbClr val="D70444"/>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9" name="TextBox 58"/>
          <p:cNvSpPr txBox="1"/>
          <p:nvPr/>
        </p:nvSpPr>
        <p:spPr>
          <a:xfrm>
            <a:off x="7763637" y="4505317"/>
            <a:ext cx="974397" cy="465313"/>
          </a:xfrm>
          <a:prstGeom prst="rect">
            <a:avLst/>
          </a:prstGeom>
          <a:noFill/>
        </p:spPr>
        <p:txBody>
          <a:bodyPr wrap="none" lIns="86411" tIns="43205" rIns="86411" bIns="43205" rtlCol="0">
            <a:spAutoFit/>
          </a:bodyPr>
          <a:lstStyle/>
          <a:p>
            <a:pPr defTabSz="864108" fontAlgn="auto">
              <a:spcBef>
                <a:spcPts val="0"/>
              </a:spcBef>
              <a:spcAft>
                <a:spcPts val="0"/>
              </a:spcAft>
            </a:pPr>
            <a:r>
              <a:rPr lang="en-US" sz="1400" dirty="0">
                <a:solidFill>
                  <a:srgbClr val="AAB2BD">
                    <a:lumMod val="50000"/>
                  </a:srgbClr>
                </a:solidFill>
                <a:latin typeface="思源黑体 CN Light" panose="020B0300000000000000" pitchFamily="34" charset="-122"/>
                <a:ea typeface="思源黑体 CN Light" panose="020B0300000000000000" pitchFamily="34" charset="-122"/>
              </a:rPr>
              <a:t>￥190,980</a:t>
            </a:r>
          </a:p>
          <a:p>
            <a:pPr defTabSz="864108" fontAlgn="auto">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公司销售业绩</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60" name="Straight Connector 46"/>
          <p:cNvCxnSpPr>
            <a:stCxn id="58" idx="2"/>
            <a:endCxn id="59" idx="1"/>
          </p:cNvCxnSpPr>
          <p:nvPr/>
        </p:nvCxnSpPr>
        <p:spPr>
          <a:xfrm rot="16200000" flipH="1">
            <a:off x="7346670" y="4321006"/>
            <a:ext cx="605414" cy="228521"/>
          </a:xfrm>
          <a:prstGeom prst="bentConnector2">
            <a:avLst/>
          </a:prstGeom>
          <a:noFill/>
          <a:ln w="6350" cap="flat" cmpd="sng" algn="ctr">
            <a:solidFill>
              <a:srgbClr val="AAB2BD">
                <a:lumMod val="75000"/>
              </a:srgbClr>
            </a:solidFill>
            <a:prstDash val="dash"/>
            <a:miter lim="800000"/>
            <a:tailEnd type="oval"/>
          </a:ln>
          <a:effectLst/>
        </p:spPr>
      </p:cxnSp>
      <p:sp>
        <p:nvSpPr>
          <p:cNvPr id="61" name="Oval 47"/>
          <p:cNvSpPr/>
          <p:nvPr/>
        </p:nvSpPr>
        <p:spPr>
          <a:xfrm>
            <a:off x="9136620" y="4557488"/>
            <a:ext cx="361025" cy="360970"/>
          </a:xfrm>
          <a:prstGeom prst="ellipse">
            <a:avLst/>
          </a:prstGeom>
          <a:solidFill>
            <a:srgbClr val="D70444"/>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2" name="Oval 48"/>
          <p:cNvSpPr/>
          <p:nvPr/>
        </p:nvSpPr>
        <p:spPr>
          <a:xfrm>
            <a:off x="9656873" y="4557488"/>
            <a:ext cx="361025" cy="360970"/>
          </a:xfrm>
          <a:prstGeom prst="ellipse">
            <a:avLst/>
          </a:prstGeom>
          <a:solidFill>
            <a:srgbClr val="99B433"/>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63" name="Freeform 11"/>
          <p:cNvSpPr>
            <a:spLocks/>
          </p:cNvSpPr>
          <p:nvPr/>
        </p:nvSpPr>
        <p:spPr bwMode="auto">
          <a:xfrm>
            <a:off x="9212297" y="4652724"/>
            <a:ext cx="209671" cy="165714"/>
          </a:xfrm>
          <a:custGeom>
            <a:avLst/>
            <a:gdLst>
              <a:gd name="T0" fmla="*/ 326 w 363"/>
              <a:gd name="T1" fmla="*/ 31 h 288"/>
              <a:gd name="T2" fmla="*/ 204 w 363"/>
              <a:gd name="T3" fmla="*/ 31 h 288"/>
              <a:gd name="T4" fmla="*/ 182 w 363"/>
              <a:gd name="T5" fmla="*/ 52 h 288"/>
              <a:gd name="T6" fmla="*/ 159 w 363"/>
              <a:gd name="T7" fmla="*/ 31 h 288"/>
              <a:gd name="T8" fmla="*/ 38 w 363"/>
              <a:gd name="T9" fmla="*/ 31 h 288"/>
              <a:gd name="T10" fmla="*/ 38 w 363"/>
              <a:gd name="T11" fmla="*/ 156 h 288"/>
              <a:gd name="T12" fmla="*/ 182 w 363"/>
              <a:gd name="T13" fmla="*/ 288 h 288"/>
              <a:gd name="T14" fmla="*/ 326 w 363"/>
              <a:gd name="T15" fmla="*/ 156 h 288"/>
              <a:gd name="T16" fmla="*/ 326 w 363"/>
              <a:gd name="T17" fmla="*/ 3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3" h="288">
                <a:moveTo>
                  <a:pt x="326" y="31"/>
                </a:moveTo>
                <a:cubicBezTo>
                  <a:pt x="292" y="0"/>
                  <a:pt x="238" y="0"/>
                  <a:pt x="204" y="31"/>
                </a:cubicBezTo>
                <a:cubicBezTo>
                  <a:pt x="182" y="52"/>
                  <a:pt x="182" y="52"/>
                  <a:pt x="182" y="52"/>
                </a:cubicBezTo>
                <a:cubicBezTo>
                  <a:pt x="159" y="31"/>
                  <a:pt x="159" y="31"/>
                  <a:pt x="159" y="31"/>
                </a:cubicBezTo>
                <a:cubicBezTo>
                  <a:pt x="126" y="0"/>
                  <a:pt x="71" y="0"/>
                  <a:pt x="38" y="31"/>
                </a:cubicBezTo>
                <a:cubicBezTo>
                  <a:pt x="0" y="65"/>
                  <a:pt x="0" y="121"/>
                  <a:pt x="38" y="156"/>
                </a:cubicBezTo>
                <a:cubicBezTo>
                  <a:pt x="182" y="288"/>
                  <a:pt x="182" y="288"/>
                  <a:pt x="182" y="288"/>
                </a:cubicBezTo>
                <a:cubicBezTo>
                  <a:pt x="326" y="156"/>
                  <a:pt x="326" y="156"/>
                  <a:pt x="326" y="156"/>
                </a:cubicBezTo>
                <a:cubicBezTo>
                  <a:pt x="363" y="121"/>
                  <a:pt x="363" y="65"/>
                  <a:pt x="326" y="31"/>
                </a:cubicBez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64" name="Freeform 33"/>
          <p:cNvSpPr>
            <a:spLocks noEditPoints="1"/>
          </p:cNvSpPr>
          <p:nvPr/>
        </p:nvSpPr>
        <p:spPr bwMode="auto">
          <a:xfrm>
            <a:off x="9736543" y="4637750"/>
            <a:ext cx="201684" cy="195663"/>
          </a:xfrm>
          <a:custGeom>
            <a:avLst/>
            <a:gdLst>
              <a:gd name="T0" fmla="*/ 336 w 347"/>
              <a:gd name="T1" fmla="*/ 41 h 336"/>
              <a:gd name="T2" fmla="*/ 292 w 347"/>
              <a:gd name="T3" fmla="*/ 7 h 336"/>
              <a:gd name="T4" fmla="*/ 270 w 347"/>
              <a:gd name="T5" fmla="*/ 0 h 336"/>
              <a:gd name="T6" fmla="*/ 78 w 347"/>
              <a:gd name="T7" fmla="*/ 0 h 336"/>
              <a:gd name="T8" fmla="*/ 55 w 347"/>
              <a:gd name="T9" fmla="*/ 7 h 336"/>
              <a:gd name="T10" fmla="*/ 11 w 347"/>
              <a:gd name="T11" fmla="*/ 41 h 336"/>
              <a:gd name="T12" fmla="*/ 2 w 347"/>
              <a:gd name="T13" fmla="*/ 65 h 336"/>
              <a:gd name="T14" fmla="*/ 41 w 347"/>
              <a:gd name="T15" fmla="*/ 325 h 336"/>
              <a:gd name="T16" fmla="*/ 57 w 347"/>
              <a:gd name="T17" fmla="*/ 336 h 336"/>
              <a:gd name="T18" fmla="*/ 291 w 347"/>
              <a:gd name="T19" fmla="*/ 336 h 336"/>
              <a:gd name="T20" fmla="*/ 307 w 347"/>
              <a:gd name="T21" fmla="*/ 325 h 336"/>
              <a:gd name="T22" fmla="*/ 345 w 347"/>
              <a:gd name="T23" fmla="*/ 65 h 336"/>
              <a:gd name="T24" fmla="*/ 336 w 347"/>
              <a:gd name="T25" fmla="*/ 41 h 336"/>
              <a:gd name="T26" fmla="*/ 174 w 347"/>
              <a:gd name="T27" fmla="*/ 215 h 336"/>
              <a:gd name="T28" fmla="*/ 92 w 347"/>
              <a:gd name="T29" fmla="*/ 104 h 336"/>
              <a:gd name="T30" fmla="*/ 129 w 347"/>
              <a:gd name="T31" fmla="*/ 104 h 336"/>
              <a:gd name="T32" fmla="*/ 174 w 347"/>
              <a:gd name="T33" fmla="*/ 179 h 336"/>
              <a:gd name="T34" fmla="*/ 219 w 347"/>
              <a:gd name="T35" fmla="*/ 104 h 336"/>
              <a:gd name="T36" fmla="*/ 256 w 347"/>
              <a:gd name="T37" fmla="*/ 104 h 336"/>
              <a:gd name="T38" fmla="*/ 174 w 347"/>
              <a:gd name="T39" fmla="*/ 215 h 336"/>
              <a:gd name="T40" fmla="*/ 33 w 347"/>
              <a:gd name="T41" fmla="*/ 68 h 336"/>
              <a:gd name="T42" fmla="*/ 77 w 347"/>
              <a:gd name="T43" fmla="*/ 22 h 336"/>
              <a:gd name="T44" fmla="*/ 270 w 347"/>
              <a:gd name="T45" fmla="*/ 22 h 336"/>
              <a:gd name="T46" fmla="*/ 315 w 347"/>
              <a:gd name="T47" fmla="*/ 68 h 336"/>
              <a:gd name="T48" fmla="*/ 33 w 347"/>
              <a:gd name="T49" fmla="*/ 68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7" h="336">
                <a:moveTo>
                  <a:pt x="336" y="41"/>
                </a:moveTo>
                <a:cubicBezTo>
                  <a:pt x="330" y="36"/>
                  <a:pt x="298" y="12"/>
                  <a:pt x="292" y="7"/>
                </a:cubicBezTo>
                <a:cubicBezTo>
                  <a:pt x="286" y="1"/>
                  <a:pt x="277" y="0"/>
                  <a:pt x="270" y="0"/>
                </a:cubicBezTo>
                <a:cubicBezTo>
                  <a:pt x="78" y="0"/>
                  <a:pt x="78" y="0"/>
                  <a:pt x="78" y="0"/>
                </a:cubicBezTo>
                <a:cubicBezTo>
                  <a:pt x="71" y="0"/>
                  <a:pt x="61" y="1"/>
                  <a:pt x="55" y="7"/>
                </a:cubicBezTo>
                <a:cubicBezTo>
                  <a:pt x="49" y="12"/>
                  <a:pt x="17" y="36"/>
                  <a:pt x="11" y="41"/>
                </a:cubicBezTo>
                <a:cubicBezTo>
                  <a:pt x="5" y="46"/>
                  <a:pt x="0" y="54"/>
                  <a:pt x="2" y="65"/>
                </a:cubicBezTo>
                <a:cubicBezTo>
                  <a:pt x="4" y="76"/>
                  <a:pt x="41" y="325"/>
                  <a:pt x="41" y="325"/>
                </a:cubicBezTo>
                <a:cubicBezTo>
                  <a:pt x="43" y="331"/>
                  <a:pt x="50" y="336"/>
                  <a:pt x="57" y="336"/>
                </a:cubicBezTo>
                <a:cubicBezTo>
                  <a:pt x="291" y="336"/>
                  <a:pt x="291" y="336"/>
                  <a:pt x="291" y="336"/>
                </a:cubicBezTo>
                <a:cubicBezTo>
                  <a:pt x="298" y="336"/>
                  <a:pt x="305" y="331"/>
                  <a:pt x="307" y="325"/>
                </a:cubicBezTo>
                <a:cubicBezTo>
                  <a:pt x="307" y="325"/>
                  <a:pt x="344" y="76"/>
                  <a:pt x="345" y="65"/>
                </a:cubicBezTo>
                <a:cubicBezTo>
                  <a:pt x="347" y="54"/>
                  <a:pt x="342" y="46"/>
                  <a:pt x="336" y="41"/>
                </a:cubicBezTo>
                <a:close/>
                <a:moveTo>
                  <a:pt x="174" y="215"/>
                </a:moveTo>
                <a:cubicBezTo>
                  <a:pt x="109" y="215"/>
                  <a:pt x="95" y="123"/>
                  <a:pt x="92" y="104"/>
                </a:cubicBezTo>
                <a:cubicBezTo>
                  <a:pt x="129" y="104"/>
                  <a:pt x="129" y="104"/>
                  <a:pt x="129" y="104"/>
                </a:cubicBezTo>
                <a:cubicBezTo>
                  <a:pt x="134" y="132"/>
                  <a:pt x="147" y="179"/>
                  <a:pt x="174" y="179"/>
                </a:cubicBezTo>
                <a:cubicBezTo>
                  <a:pt x="201" y="179"/>
                  <a:pt x="213" y="132"/>
                  <a:pt x="219" y="104"/>
                </a:cubicBezTo>
                <a:cubicBezTo>
                  <a:pt x="256" y="104"/>
                  <a:pt x="256" y="104"/>
                  <a:pt x="256" y="104"/>
                </a:cubicBezTo>
                <a:cubicBezTo>
                  <a:pt x="253" y="123"/>
                  <a:pt x="239" y="215"/>
                  <a:pt x="174" y="215"/>
                </a:cubicBezTo>
                <a:close/>
                <a:moveTo>
                  <a:pt x="33" y="68"/>
                </a:moveTo>
                <a:cubicBezTo>
                  <a:pt x="77" y="22"/>
                  <a:pt x="77" y="22"/>
                  <a:pt x="77" y="22"/>
                </a:cubicBezTo>
                <a:cubicBezTo>
                  <a:pt x="270" y="22"/>
                  <a:pt x="270" y="22"/>
                  <a:pt x="270" y="22"/>
                </a:cubicBezTo>
                <a:cubicBezTo>
                  <a:pt x="315" y="68"/>
                  <a:pt x="315" y="68"/>
                  <a:pt x="315" y="68"/>
                </a:cubicBezTo>
                <a:lnTo>
                  <a:pt x="33" y="68"/>
                </a:ln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AU"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65" name="Freeform 9"/>
          <p:cNvSpPr>
            <a:spLocks noEditPoints="1"/>
          </p:cNvSpPr>
          <p:nvPr/>
        </p:nvSpPr>
        <p:spPr bwMode="auto">
          <a:xfrm>
            <a:off x="7259612" y="5674444"/>
            <a:ext cx="421575" cy="268508"/>
          </a:xfrm>
          <a:custGeom>
            <a:avLst/>
            <a:gdLst>
              <a:gd name="T0" fmla="*/ 104 w 176"/>
              <a:gd name="T1" fmla="*/ 0 h 112"/>
              <a:gd name="T2" fmla="*/ 16 w 176"/>
              <a:gd name="T3" fmla="*/ 0 h 112"/>
              <a:gd name="T4" fmla="*/ 0 w 176"/>
              <a:gd name="T5" fmla="*/ 16 h 112"/>
              <a:gd name="T6" fmla="*/ 0 w 176"/>
              <a:gd name="T7" fmla="*/ 96 h 112"/>
              <a:gd name="T8" fmla="*/ 16 w 176"/>
              <a:gd name="T9" fmla="*/ 112 h 112"/>
              <a:gd name="T10" fmla="*/ 104 w 176"/>
              <a:gd name="T11" fmla="*/ 112 h 112"/>
              <a:gd name="T12" fmla="*/ 120 w 176"/>
              <a:gd name="T13" fmla="*/ 96 h 112"/>
              <a:gd name="T14" fmla="*/ 120 w 176"/>
              <a:gd name="T15" fmla="*/ 16 h 112"/>
              <a:gd name="T16" fmla="*/ 104 w 176"/>
              <a:gd name="T17" fmla="*/ 0 h 112"/>
              <a:gd name="T18" fmla="*/ 112 w 176"/>
              <a:gd name="T19" fmla="*/ 96 h 112"/>
              <a:gd name="T20" fmla="*/ 104 w 176"/>
              <a:gd name="T21" fmla="*/ 104 h 112"/>
              <a:gd name="T22" fmla="*/ 16 w 176"/>
              <a:gd name="T23" fmla="*/ 104 h 112"/>
              <a:gd name="T24" fmla="*/ 8 w 176"/>
              <a:gd name="T25" fmla="*/ 96 h 112"/>
              <a:gd name="T26" fmla="*/ 8 w 176"/>
              <a:gd name="T27" fmla="*/ 16 h 112"/>
              <a:gd name="T28" fmla="*/ 16 w 176"/>
              <a:gd name="T29" fmla="*/ 8 h 112"/>
              <a:gd name="T30" fmla="*/ 104 w 176"/>
              <a:gd name="T31" fmla="*/ 8 h 112"/>
              <a:gd name="T32" fmla="*/ 112 w 176"/>
              <a:gd name="T33" fmla="*/ 16 h 112"/>
              <a:gd name="T34" fmla="*/ 112 w 176"/>
              <a:gd name="T35" fmla="*/ 96 h 112"/>
              <a:gd name="T36" fmla="*/ 172 w 176"/>
              <a:gd name="T37" fmla="*/ 16 h 112"/>
              <a:gd name="T38" fmla="*/ 170 w 176"/>
              <a:gd name="T39" fmla="*/ 16 h 112"/>
              <a:gd name="T40" fmla="*/ 170 w 176"/>
              <a:gd name="T41" fmla="*/ 16 h 112"/>
              <a:gd name="T42" fmla="*/ 131 w 176"/>
              <a:gd name="T43" fmla="*/ 32 h 112"/>
              <a:gd name="T44" fmla="*/ 130 w 176"/>
              <a:gd name="T45" fmla="*/ 32 h 112"/>
              <a:gd name="T46" fmla="*/ 130 w 176"/>
              <a:gd name="T47" fmla="*/ 32 h 112"/>
              <a:gd name="T48" fmla="*/ 130 w 176"/>
              <a:gd name="T49" fmla="*/ 32 h 112"/>
              <a:gd name="T50" fmla="*/ 128 w 176"/>
              <a:gd name="T51" fmla="*/ 36 h 112"/>
              <a:gd name="T52" fmla="*/ 128 w 176"/>
              <a:gd name="T53" fmla="*/ 76 h 112"/>
              <a:gd name="T54" fmla="*/ 130 w 176"/>
              <a:gd name="T55" fmla="*/ 80 h 112"/>
              <a:gd name="T56" fmla="*/ 130 w 176"/>
              <a:gd name="T57" fmla="*/ 80 h 112"/>
              <a:gd name="T58" fmla="*/ 130 w 176"/>
              <a:gd name="T59" fmla="*/ 80 h 112"/>
              <a:gd name="T60" fmla="*/ 131 w 176"/>
              <a:gd name="T61" fmla="*/ 80 h 112"/>
              <a:gd name="T62" fmla="*/ 170 w 176"/>
              <a:gd name="T63" fmla="*/ 96 h 112"/>
              <a:gd name="T64" fmla="*/ 170 w 176"/>
              <a:gd name="T65" fmla="*/ 96 h 112"/>
              <a:gd name="T66" fmla="*/ 172 w 176"/>
              <a:gd name="T67" fmla="*/ 96 h 112"/>
              <a:gd name="T68" fmla="*/ 176 w 176"/>
              <a:gd name="T69" fmla="*/ 92 h 112"/>
              <a:gd name="T70" fmla="*/ 176 w 176"/>
              <a:gd name="T71" fmla="*/ 20 h 112"/>
              <a:gd name="T72" fmla="*/ 172 w 176"/>
              <a:gd name="T73" fmla="*/ 16 h 112"/>
              <a:gd name="T74" fmla="*/ 168 w 176"/>
              <a:gd name="T75" fmla="*/ 86 h 112"/>
              <a:gd name="T76" fmla="*/ 136 w 176"/>
              <a:gd name="T77" fmla="*/ 73 h 112"/>
              <a:gd name="T78" fmla="*/ 136 w 176"/>
              <a:gd name="T79" fmla="*/ 39 h 112"/>
              <a:gd name="T80" fmla="*/ 168 w 176"/>
              <a:gd name="T81" fmla="*/ 26 h 112"/>
              <a:gd name="T82" fmla="*/ 168 w 176"/>
              <a:gd name="T83"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6" h="112">
                <a:moveTo>
                  <a:pt x="104" y="0"/>
                </a:moveTo>
                <a:cubicBezTo>
                  <a:pt x="16" y="0"/>
                  <a:pt x="16" y="0"/>
                  <a:pt x="16" y="0"/>
                </a:cubicBezTo>
                <a:cubicBezTo>
                  <a:pt x="7" y="0"/>
                  <a:pt x="0" y="7"/>
                  <a:pt x="0" y="16"/>
                </a:cubicBezTo>
                <a:cubicBezTo>
                  <a:pt x="0" y="96"/>
                  <a:pt x="0" y="96"/>
                  <a:pt x="0" y="96"/>
                </a:cubicBezTo>
                <a:cubicBezTo>
                  <a:pt x="0" y="105"/>
                  <a:pt x="7" y="112"/>
                  <a:pt x="16" y="112"/>
                </a:cubicBezTo>
                <a:cubicBezTo>
                  <a:pt x="104" y="112"/>
                  <a:pt x="104" y="112"/>
                  <a:pt x="104" y="112"/>
                </a:cubicBezTo>
                <a:cubicBezTo>
                  <a:pt x="113" y="112"/>
                  <a:pt x="120" y="105"/>
                  <a:pt x="120" y="96"/>
                </a:cubicBezTo>
                <a:cubicBezTo>
                  <a:pt x="120" y="16"/>
                  <a:pt x="120" y="16"/>
                  <a:pt x="120" y="16"/>
                </a:cubicBezTo>
                <a:cubicBezTo>
                  <a:pt x="120" y="7"/>
                  <a:pt x="113" y="0"/>
                  <a:pt x="104" y="0"/>
                </a:cubicBezTo>
                <a:moveTo>
                  <a:pt x="112" y="96"/>
                </a:moveTo>
                <a:cubicBezTo>
                  <a:pt x="112" y="100"/>
                  <a:pt x="108" y="104"/>
                  <a:pt x="104" y="104"/>
                </a:cubicBezTo>
                <a:cubicBezTo>
                  <a:pt x="16" y="104"/>
                  <a:pt x="16" y="104"/>
                  <a:pt x="16" y="104"/>
                </a:cubicBezTo>
                <a:cubicBezTo>
                  <a:pt x="12" y="104"/>
                  <a:pt x="8" y="100"/>
                  <a:pt x="8" y="96"/>
                </a:cubicBezTo>
                <a:cubicBezTo>
                  <a:pt x="8" y="16"/>
                  <a:pt x="8" y="16"/>
                  <a:pt x="8" y="16"/>
                </a:cubicBezTo>
                <a:cubicBezTo>
                  <a:pt x="8" y="12"/>
                  <a:pt x="12" y="8"/>
                  <a:pt x="16" y="8"/>
                </a:cubicBezTo>
                <a:cubicBezTo>
                  <a:pt x="104" y="8"/>
                  <a:pt x="104" y="8"/>
                  <a:pt x="104" y="8"/>
                </a:cubicBezTo>
                <a:cubicBezTo>
                  <a:pt x="108" y="8"/>
                  <a:pt x="112" y="12"/>
                  <a:pt x="112" y="16"/>
                </a:cubicBezTo>
                <a:lnTo>
                  <a:pt x="112" y="96"/>
                </a:lnTo>
                <a:close/>
                <a:moveTo>
                  <a:pt x="172" y="16"/>
                </a:moveTo>
                <a:cubicBezTo>
                  <a:pt x="171" y="16"/>
                  <a:pt x="171" y="16"/>
                  <a:pt x="170" y="16"/>
                </a:cubicBezTo>
                <a:cubicBezTo>
                  <a:pt x="170" y="16"/>
                  <a:pt x="170" y="16"/>
                  <a:pt x="170" y="16"/>
                </a:cubicBezTo>
                <a:cubicBezTo>
                  <a:pt x="131" y="32"/>
                  <a:pt x="131" y="32"/>
                  <a:pt x="131" y="32"/>
                </a:cubicBezTo>
                <a:cubicBezTo>
                  <a:pt x="130" y="32"/>
                  <a:pt x="130" y="32"/>
                  <a:pt x="130" y="32"/>
                </a:cubicBezTo>
                <a:cubicBezTo>
                  <a:pt x="130" y="32"/>
                  <a:pt x="130" y="32"/>
                  <a:pt x="130" y="32"/>
                </a:cubicBezTo>
                <a:cubicBezTo>
                  <a:pt x="130" y="32"/>
                  <a:pt x="130" y="32"/>
                  <a:pt x="130" y="32"/>
                </a:cubicBezTo>
                <a:cubicBezTo>
                  <a:pt x="129" y="33"/>
                  <a:pt x="128" y="34"/>
                  <a:pt x="128" y="36"/>
                </a:cubicBezTo>
                <a:cubicBezTo>
                  <a:pt x="128" y="76"/>
                  <a:pt x="128" y="76"/>
                  <a:pt x="128" y="76"/>
                </a:cubicBezTo>
                <a:cubicBezTo>
                  <a:pt x="128" y="78"/>
                  <a:pt x="129" y="79"/>
                  <a:pt x="130" y="80"/>
                </a:cubicBezTo>
                <a:cubicBezTo>
                  <a:pt x="130" y="80"/>
                  <a:pt x="130" y="80"/>
                  <a:pt x="130" y="80"/>
                </a:cubicBezTo>
                <a:cubicBezTo>
                  <a:pt x="130" y="80"/>
                  <a:pt x="130" y="80"/>
                  <a:pt x="130" y="80"/>
                </a:cubicBezTo>
                <a:cubicBezTo>
                  <a:pt x="130" y="80"/>
                  <a:pt x="130" y="80"/>
                  <a:pt x="131" y="80"/>
                </a:cubicBezTo>
                <a:cubicBezTo>
                  <a:pt x="170" y="96"/>
                  <a:pt x="170" y="96"/>
                  <a:pt x="170" y="96"/>
                </a:cubicBezTo>
                <a:cubicBezTo>
                  <a:pt x="170" y="96"/>
                  <a:pt x="170" y="96"/>
                  <a:pt x="170" y="96"/>
                </a:cubicBezTo>
                <a:cubicBezTo>
                  <a:pt x="171" y="96"/>
                  <a:pt x="171" y="96"/>
                  <a:pt x="172" y="96"/>
                </a:cubicBezTo>
                <a:cubicBezTo>
                  <a:pt x="174" y="96"/>
                  <a:pt x="176" y="94"/>
                  <a:pt x="176" y="92"/>
                </a:cubicBezTo>
                <a:cubicBezTo>
                  <a:pt x="176" y="20"/>
                  <a:pt x="176" y="20"/>
                  <a:pt x="176" y="20"/>
                </a:cubicBezTo>
                <a:cubicBezTo>
                  <a:pt x="176" y="18"/>
                  <a:pt x="174" y="16"/>
                  <a:pt x="172" y="16"/>
                </a:cubicBezTo>
                <a:moveTo>
                  <a:pt x="168" y="86"/>
                </a:moveTo>
                <a:cubicBezTo>
                  <a:pt x="136" y="73"/>
                  <a:pt x="136" y="73"/>
                  <a:pt x="136" y="73"/>
                </a:cubicBezTo>
                <a:cubicBezTo>
                  <a:pt x="136" y="39"/>
                  <a:pt x="136" y="39"/>
                  <a:pt x="136" y="39"/>
                </a:cubicBezTo>
                <a:cubicBezTo>
                  <a:pt x="168" y="26"/>
                  <a:pt x="168" y="26"/>
                  <a:pt x="168" y="26"/>
                </a:cubicBezTo>
                <a:lnTo>
                  <a:pt x="168" y="86"/>
                </a:lnTo>
                <a:close/>
              </a:path>
            </a:pathLst>
          </a:custGeom>
          <a:solidFill>
            <a:srgbClr val="F4F5F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Tree>
    <p:extLst>
      <p:ext uri="{BB962C8B-B14F-4D97-AF65-F5344CB8AC3E}">
        <p14:creationId xmlns:p14="http://schemas.microsoft.com/office/powerpoint/2010/main" val="12786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23076</TotalTime>
  <Words>513</Words>
  <Application>Microsoft Office PowerPoint</Application>
  <PresentationFormat>自定义</PresentationFormat>
  <Paragraphs>46</Paragraphs>
  <Slides>3</Slides>
  <Notes>0</Notes>
  <HiddenSlides>0</HiddenSlides>
  <MMClips>0</MMClips>
  <ScaleCrop>false</ScaleCrop>
  <HeadingPairs>
    <vt:vector size="4" baseType="variant">
      <vt:variant>
        <vt:lpstr>主题</vt:lpstr>
      </vt:variant>
      <vt:variant>
        <vt:i4>2</vt:i4>
      </vt:variant>
      <vt:variant>
        <vt:lpstr>幻灯片标题</vt:lpstr>
      </vt:variant>
      <vt:variant>
        <vt:i4>3</vt:i4>
      </vt:variant>
    </vt:vector>
  </HeadingPairs>
  <TitlesOfParts>
    <vt:vector size="5" baseType="lpstr">
      <vt:lpstr>第一PPT模板网：www.1ppt.com</vt:lpstr>
      <vt:lpstr>第一PPT：www.1ppt.com</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2019-09-07T11:52:57Z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