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3" r:id="rId3"/>
    <p:sldId id="462" r:id="rId4"/>
    <p:sldId id="461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564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220891" y="1152029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933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</a:t>
            </a:r>
            <a:r>
              <a:rPr lang="zh-CN" altLang="en-US" sz="2933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思路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4597095" y="1206821"/>
            <a:ext cx="263341" cy="395013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30" name="Freeform 19"/>
          <p:cNvSpPr>
            <a:spLocks/>
          </p:cNvSpPr>
          <p:nvPr/>
        </p:nvSpPr>
        <p:spPr bwMode="auto">
          <a:xfrm>
            <a:off x="3515922" y="5821769"/>
            <a:ext cx="2566154" cy="1942659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1" name="Freeform 20"/>
          <p:cNvSpPr>
            <a:spLocks/>
          </p:cNvSpPr>
          <p:nvPr/>
        </p:nvSpPr>
        <p:spPr bwMode="auto">
          <a:xfrm>
            <a:off x="5925701" y="5883917"/>
            <a:ext cx="1866477" cy="73376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2" name="Freeform 21"/>
          <p:cNvSpPr>
            <a:spLocks/>
          </p:cNvSpPr>
          <p:nvPr/>
        </p:nvSpPr>
        <p:spPr bwMode="auto">
          <a:xfrm>
            <a:off x="6168283" y="3426023"/>
            <a:ext cx="1704087" cy="695669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3" name="Freeform 22"/>
          <p:cNvSpPr>
            <a:spLocks/>
          </p:cNvSpPr>
          <p:nvPr/>
        </p:nvSpPr>
        <p:spPr bwMode="auto">
          <a:xfrm>
            <a:off x="4945351" y="4278067"/>
            <a:ext cx="739775" cy="1710102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6505091" y="4865475"/>
            <a:ext cx="2072971" cy="1657977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5" name="Freeform 24"/>
          <p:cNvSpPr>
            <a:spLocks/>
          </p:cNvSpPr>
          <p:nvPr/>
        </p:nvSpPr>
        <p:spPr bwMode="auto">
          <a:xfrm>
            <a:off x="4287774" y="2862673"/>
            <a:ext cx="1794303" cy="695669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6" name="Freeform 25"/>
          <p:cNvSpPr>
            <a:spLocks/>
          </p:cNvSpPr>
          <p:nvPr/>
        </p:nvSpPr>
        <p:spPr bwMode="auto">
          <a:xfrm>
            <a:off x="4127389" y="4656975"/>
            <a:ext cx="1405371" cy="715717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5532759" y="3592423"/>
            <a:ext cx="715717" cy="1405371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8" name="Freeform 27"/>
          <p:cNvSpPr>
            <a:spLocks/>
          </p:cNvSpPr>
          <p:nvPr/>
        </p:nvSpPr>
        <p:spPr bwMode="auto">
          <a:xfrm>
            <a:off x="5997874" y="2247196"/>
            <a:ext cx="719727" cy="1405371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313708" y="5773655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05BAC8">
                  <a:shade val="30000"/>
                  <a:satMod val="115000"/>
                </a:srgbClr>
              </a:gs>
              <a:gs pos="50000">
                <a:srgbClr val="05BAC8">
                  <a:shade val="67500"/>
                  <a:satMod val="115000"/>
                </a:srgbClr>
              </a:gs>
              <a:gs pos="100000">
                <a:srgbClr val="05BAC8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035832" y="4338447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8351248" y="4783280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552264" y="3139711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21AB82">
                  <a:shade val="30000"/>
                  <a:satMod val="115000"/>
                </a:srgbClr>
              </a:gs>
              <a:gs pos="50000">
                <a:srgbClr val="21AB82">
                  <a:shade val="67500"/>
                  <a:satMod val="115000"/>
                </a:srgbClr>
              </a:gs>
              <a:gs pos="100000">
                <a:srgbClr val="21AB82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175783" y="2530313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21AB82">
                  <a:shade val="30000"/>
                  <a:satMod val="115000"/>
                </a:srgbClr>
              </a:gs>
              <a:gs pos="50000">
                <a:srgbClr val="21AB82">
                  <a:shade val="67500"/>
                  <a:satMod val="115000"/>
                </a:srgbClr>
              </a:gs>
              <a:gs pos="100000">
                <a:srgbClr val="21AB82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TextBox 22"/>
          <p:cNvSpPr txBox="1"/>
          <p:nvPr/>
        </p:nvSpPr>
        <p:spPr>
          <a:xfrm>
            <a:off x="1569208" y="5540873"/>
            <a:ext cx="16640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400" b="0" i="0" u="none" strike="noStrike" kern="0" cap="none" spc="0" normalizeH="0" baseline="0" noProof="1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22"/>
          <p:cNvSpPr txBox="1"/>
          <p:nvPr/>
        </p:nvSpPr>
        <p:spPr>
          <a:xfrm>
            <a:off x="1569207" y="4040386"/>
            <a:ext cx="240218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400" b="0" i="0" u="none" strike="noStrike" kern="0" cap="none" spc="0" normalizeH="0" baseline="0" noProof="1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22"/>
          <p:cNvSpPr txBox="1"/>
          <p:nvPr/>
        </p:nvSpPr>
        <p:spPr>
          <a:xfrm>
            <a:off x="8920619" y="4555967"/>
            <a:ext cx="16238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400" b="0" i="0" u="none" strike="noStrike" kern="0" cap="none" spc="0" normalizeH="0" baseline="0" noProof="1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22"/>
          <p:cNvSpPr txBox="1"/>
          <p:nvPr/>
        </p:nvSpPr>
        <p:spPr>
          <a:xfrm>
            <a:off x="8156863" y="2790994"/>
            <a:ext cx="2387571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kumimoji="0" lang="en-US" altLang="zh-CN" sz="1400" b="0" i="0" u="none" strike="noStrike" kern="0" cap="none" spc="0" normalizeH="0" baseline="0" noProof="1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22"/>
          <p:cNvSpPr txBox="1"/>
          <p:nvPr/>
        </p:nvSpPr>
        <p:spPr>
          <a:xfrm>
            <a:off x="1569207" y="2378714"/>
            <a:ext cx="252028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noProof="1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483334" y="2131831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F14124">
                  <a:shade val="30000"/>
                  <a:satMod val="115000"/>
                </a:srgbClr>
              </a:gs>
              <a:gs pos="50000">
                <a:srgbClr val="F14124">
                  <a:shade val="67500"/>
                  <a:satMod val="115000"/>
                </a:srgbClr>
              </a:gs>
              <a:gs pos="100000">
                <a:srgbClr val="F14124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398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00"/>
                            </p:stCondLst>
                            <p:childTnLst>
                              <p:par>
                                <p:cTn id="7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 bwMode="auto">
          <a:xfrm>
            <a:off x="4039666" y="2531788"/>
            <a:ext cx="3654425" cy="3948833"/>
            <a:chOff x="4230688" y="1801813"/>
            <a:chExt cx="3654425" cy="3948112"/>
          </a:xfrm>
          <a:effectLst>
            <a:outerShdw blurRad="63500" dist="508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1" name="MH_Other_6"/>
            <p:cNvSpPr/>
            <p:nvPr/>
          </p:nvSpPr>
          <p:spPr>
            <a:xfrm>
              <a:off x="5943600" y="1801813"/>
              <a:ext cx="1941513" cy="1219200"/>
            </a:xfrm>
            <a:prstGeom prst="bentArrow">
              <a:avLst>
                <a:gd name="adj1" fmla="val 18510"/>
                <a:gd name="adj2" fmla="val 25000"/>
                <a:gd name="adj3" fmla="val 25000"/>
                <a:gd name="adj4" fmla="val 27631"/>
              </a:avLst>
            </a:prstGeom>
            <a:solidFill>
              <a:srgbClr val="A3A94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MH_Other_7"/>
            <p:cNvSpPr/>
            <p:nvPr/>
          </p:nvSpPr>
          <p:spPr>
            <a:xfrm flipH="1">
              <a:off x="4230688" y="2484438"/>
              <a:ext cx="1941512" cy="1219200"/>
            </a:xfrm>
            <a:prstGeom prst="bentArrow">
              <a:avLst>
                <a:gd name="adj1" fmla="val 18510"/>
                <a:gd name="adj2" fmla="val 25000"/>
                <a:gd name="adj3" fmla="val 25000"/>
                <a:gd name="adj4" fmla="val 27631"/>
              </a:avLst>
            </a:prstGeom>
            <a:solidFill>
              <a:srgbClr val="EDB9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MH_Other_8"/>
            <p:cNvSpPr/>
            <p:nvPr/>
          </p:nvSpPr>
          <p:spPr>
            <a:xfrm>
              <a:off x="5943600" y="3167063"/>
              <a:ext cx="1941513" cy="1217612"/>
            </a:xfrm>
            <a:prstGeom prst="bentArrow">
              <a:avLst>
                <a:gd name="adj1" fmla="val 18510"/>
                <a:gd name="adj2" fmla="val 25000"/>
                <a:gd name="adj3" fmla="val 25000"/>
                <a:gd name="adj4" fmla="val 27631"/>
              </a:avLst>
            </a:prstGeom>
            <a:solidFill>
              <a:srgbClr val="F859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MH_Other_9"/>
            <p:cNvSpPr/>
            <p:nvPr/>
          </p:nvSpPr>
          <p:spPr>
            <a:xfrm flipH="1">
              <a:off x="4230688" y="3848100"/>
              <a:ext cx="1941512" cy="1219200"/>
            </a:xfrm>
            <a:prstGeom prst="bentArrow">
              <a:avLst>
                <a:gd name="adj1" fmla="val 18510"/>
                <a:gd name="adj2" fmla="val 25000"/>
                <a:gd name="adj3" fmla="val 25000"/>
                <a:gd name="adj4" fmla="val 27631"/>
              </a:avLst>
            </a:prstGeom>
            <a:solidFill>
              <a:srgbClr val="CE183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MH_Other_10"/>
            <p:cNvSpPr/>
            <p:nvPr/>
          </p:nvSpPr>
          <p:spPr>
            <a:xfrm>
              <a:off x="5943600" y="4530725"/>
              <a:ext cx="1941513" cy="1219200"/>
            </a:xfrm>
            <a:prstGeom prst="bentArrow">
              <a:avLst>
                <a:gd name="adj1" fmla="val 18510"/>
                <a:gd name="adj2" fmla="val 25000"/>
                <a:gd name="adj3" fmla="val 25000"/>
                <a:gd name="adj4" fmla="val 27631"/>
              </a:avLst>
            </a:prstGeom>
            <a:solidFill>
              <a:srgbClr val="00998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6" name="矩形 25"/>
          <p:cNvSpPr/>
          <p:nvPr/>
        </p:nvSpPr>
        <p:spPr bwMode="auto">
          <a:xfrm>
            <a:off x="7930628" y="2610296"/>
            <a:ext cx="3375025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文字此处添加文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此处添加文字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7930628" y="2229296"/>
            <a:ext cx="1127125" cy="452437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 dirty="0" smtClean="0">
                <a:ln>
                  <a:noFill/>
                </a:ln>
                <a:solidFill>
                  <a:srgbClr val="A3A9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28" name="矩形 27"/>
          <p:cNvSpPr/>
          <p:nvPr/>
        </p:nvSpPr>
        <p:spPr bwMode="auto">
          <a:xfrm>
            <a:off x="7930628" y="4021583"/>
            <a:ext cx="3375025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此处添加文字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930628" y="3640583"/>
            <a:ext cx="1127125" cy="417513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 dirty="0" smtClean="0">
                <a:ln>
                  <a:noFill/>
                </a:ln>
                <a:solidFill>
                  <a:srgbClr val="F8593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30" name="矩形 29"/>
          <p:cNvSpPr/>
          <p:nvPr/>
        </p:nvSpPr>
        <p:spPr bwMode="auto">
          <a:xfrm>
            <a:off x="7930628" y="5399533"/>
            <a:ext cx="3375025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此处添加文字</a:t>
            </a:r>
          </a:p>
        </p:txBody>
      </p:sp>
      <p:sp>
        <p:nvSpPr>
          <p:cNvPr id="31" name="TextBox 30"/>
          <p:cNvSpPr txBox="1"/>
          <p:nvPr/>
        </p:nvSpPr>
        <p:spPr bwMode="auto">
          <a:xfrm>
            <a:off x="7930628" y="5020121"/>
            <a:ext cx="1127125" cy="41592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 dirty="0" smtClean="0">
                <a:ln>
                  <a:noFill/>
                </a:ln>
                <a:solidFill>
                  <a:srgbClr val="00998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32" name="矩形 31"/>
          <p:cNvSpPr/>
          <p:nvPr/>
        </p:nvSpPr>
        <p:spPr bwMode="auto">
          <a:xfrm>
            <a:off x="443978" y="3316733"/>
            <a:ext cx="3414712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此处添加文字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2731565" y="2935733"/>
            <a:ext cx="1127125" cy="417513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 dirty="0" smtClean="0">
                <a:ln>
                  <a:noFill/>
                </a:ln>
                <a:solidFill>
                  <a:srgbClr val="EDB92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34" name="矩形 33"/>
          <p:cNvSpPr/>
          <p:nvPr/>
        </p:nvSpPr>
        <p:spPr bwMode="auto">
          <a:xfrm>
            <a:off x="443978" y="4713733"/>
            <a:ext cx="3414712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此处添加文</a:t>
            </a:r>
            <a:r>
              <a:rPr kumimoji="0" lang="zh-CN" altLang="en-US" sz="1600" b="0" i="0" u="none" strike="noStrike" kern="0" cap="none" spc="30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endParaRPr kumimoji="0" lang="zh-CN" altLang="en-US" sz="1600" b="0" i="0" u="none" strike="noStrike" kern="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2731565" y="4332733"/>
            <a:ext cx="1127125" cy="417513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300" normalizeH="0" baseline="0" noProof="0" dirty="0" smtClean="0">
                <a:ln>
                  <a:noFill/>
                </a:ln>
                <a:solidFill>
                  <a:srgbClr val="CE1836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6408215" y="5699571"/>
            <a:ext cx="6858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01</a:t>
            </a:r>
            <a:endParaRPr kumimoji="0" lang="zh-CN" altLang="en-US" sz="1800" b="1" i="0" u="none" strike="noStrike" kern="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6408215" y="4343846"/>
            <a:ext cx="6858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03</a:t>
            </a:r>
            <a:endParaRPr kumimoji="0" lang="zh-CN" altLang="en-US" sz="1800" b="1" i="0" u="none" strike="noStrike" kern="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6408215" y="2935733"/>
            <a:ext cx="685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05</a:t>
            </a:r>
            <a:endParaRPr kumimoji="0" lang="zh-CN" altLang="en-US" sz="1800" b="1" i="0" u="none" strike="noStrike" kern="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4668315" y="5010596"/>
            <a:ext cx="6858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02</a:t>
            </a:r>
            <a:endParaRPr kumimoji="0" lang="zh-CN" altLang="en-US" sz="1800" b="1" i="0" u="none" strike="noStrike" kern="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4668315" y="3638996"/>
            <a:ext cx="6858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04</a:t>
            </a:r>
            <a:endParaRPr kumimoji="0" lang="zh-CN" altLang="en-US" sz="1800" b="1" i="0" u="none" strike="noStrike" kern="0" cap="none" spc="3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458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6"/>
          <p:cNvSpPr>
            <a:spLocks/>
          </p:cNvSpPr>
          <p:nvPr/>
        </p:nvSpPr>
        <p:spPr bwMode="auto">
          <a:xfrm>
            <a:off x="5953125" y="3021632"/>
            <a:ext cx="1590675" cy="4683125"/>
          </a:xfrm>
          <a:custGeom>
            <a:avLst/>
            <a:gdLst>
              <a:gd name="T0" fmla="*/ 327492 w 2278"/>
              <a:gd name="T1" fmla="*/ 92141 h 6709"/>
              <a:gd name="T2" fmla="*/ 1256899 w 2278"/>
              <a:gd name="T3" fmla="*/ 92141 h 6709"/>
              <a:gd name="T4" fmla="*/ 1256899 w 2278"/>
              <a:gd name="T5" fmla="*/ 0 h 6709"/>
              <a:gd name="T6" fmla="*/ 1423787 w 2278"/>
              <a:gd name="T7" fmla="*/ 132627 h 6709"/>
              <a:gd name="T8" fmla="*/ 1590675 w 2278"/>
              <a:gd name="T9" fmla="*/ 264556 h 6709"/>
              <a:gd name="T10" fmla="*/ 1423787 w 2278"/>
              <a:gd name="T11" fmla="*/ 397183 h 6709"/>
              <a:gd name="T12" fmla="*/ 1256899 w 2278"/>
              <a:gd name="T13" fmla="*/ 529111 h 6709"/>
              <a:gd name="T14" fmla="*/ 1256899 w 2278"/>
              <a:gd name="T15" fmla="*/ 433480 h 6709"/>
              <a:gd name="T16" fmla="*/ 556527 w 2278"/>
              <a:gd name="T17" fmla="*/ 433480 h 6709"/>
              <a:gd name="T18" fmla="*/ 341457 w 2278"/>
              <a:gd name="T19" fmla="*/ 605895 h 6709"/>
              <a:gd name="T20" fmla="*/ 341457 w 2278"/>
              <a:gd name="T21" fmla="*/ 4683125 h 6709"/>
              <a:gd name="T22" fmla="*/ 0 w 2278"/>
              <a:gd name="T23" fmla="*/ 4683125 h 6709"/>
              <a:gd name="T24" fmla="*/ 0 w 2278"/>
              <a:gd name="T25" fmla="*/ 419520 h 6709"/>
              <a:gd name="T26" fmla="*/ 327492 w 2278"/>
              <a:gd name="T27" fmla="*/ 92141 h 67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278" h="6709">
                <a:moveTo>
                  <a:pt x="469" y="132"/>
                </a:moveTo>
                <a:lnTo>
                  <a:pt x="1800" y="132"/>
                </a:lnTo>
                <a:lnTo>
                  <a:pt x="1800" y="0"/>
                </a:lnTo>
                <a:lnTo>
                  <a:pt x="2039" y="190"/>
                </a:lnTo>
                <a:lnTo>
                  <a:pt x="2278" y="379"/>
                </a:lnTo>
                <a:lnTo>
                  <a:pt x="2039" y="569"/>
                </a:lnTo>
                <a:lnTo>
                  <a:pt x="1800" y="758"/>
                </a:lnTo>
                <a:lnTo>
                  <a:pt x="1800" y="621"/>
                </a:lnTo>
                <a:lnTo>
                  <a:pt x="797" y="621"/>
                </a:lnTo>
                <a:cubicBezTo>
                  <a:pt x="600" y="621"/>
                  <a:pt x="489" y="670"/>
                  <a:pt x="489" y="868"/>
                </a:cubicBezTo>
                <a:lnTo>
                  <a:pt x="489" y="6709"/>
                </a:lnTo>
                <a:lnTo>
                  <a:pt x="0" y="6709"/>
                </a:lnTo>
                <a:lnTo>
                  <a:pt x="0" y="601"/>
                </a:lnTo>
                <a:cubicBezTo>
                  <a:pt x="0" y="343"/>
                  <a:pt x="211" y="132"/>
                  <a:pt x="469" y="132"/>
                </a:cubicBezTo>
                <a:close/>
              </a:path>
            </a:pathLst>
          </a:custGeom>
          <a:solidFill>
            <a:srgbClr val="00AA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39" name="Freeform 7"/>
          <p:cNvSpPr>
            <a:spLocks/>
          </p:cNvSpPr>
          <p:nvPr/>
        </p:nvSpPr>
        <p:spPr bwMode="auto">
          <a:xfrm>
            <a:off x="6402388" y="4428157"/>
            <a:ext cx="1120775" cy="3276600"/>
          </a:xfrm>
          <a:custGeom>
            <a:avLst/>
            <a:gdLst>
              <a:gd name="T0" fmla="*/ 326805 w 1605"/>
              <a:gd name="T1" fmla="*/ 92161 h 4693"/>
              <a:gd name="T2" fmla="*/ 786987 w 1605"/>
              <a:gd name="T3" fmla="*/ 92161 h 4693"/>
              <a:gd name="T4" fmla="*/ 786987 w 1605"/>
              <a:gd name="T5" fmla="*/ 0 h 4693"/>
              <a:gd name="T6" fmla="*/ 953881 w 1605"/>
              <a:gd name="T7" fmla="*/ 131958 h 4693"/>
              <a:gd name="T8" fmla="*/ 1120775 w 1605"/>
              <a:gd name="T9" fmla="*/ 264614 h 4693"/>
              <a:gd name="T10" fmla="*/ 953881 w 1605"/>
              <a:gd name="T11" fmla="*/ 396571 h 4693"/>
              <a:gd name="T12" fmla="*/ 786987 w 1605"/>
              <a:gd name="T13" fmla="*/ 529227 h 4693"/>
              <a:gd name="T14" fmla="*/ 786987 w 1605"/>
              <a:gd name="T15" fmla="*/ 432877 h 4693"/>
              <a:gd name="T16" fmla="*/ 555849 w 1605"/>
              <a:gd name="T17" fmla="*/ 432877 h 4693"/>
              <a:gd name="T18" fmla="*/ 340771 w 1605"/>
              <a:gd name="T19" fmla="*/ 605330 h 4693"/>
              <a:gd name="T20" fmla="*/ 340771 w 1605"/>
              <a:gd name="T21" fmla="*/ 3276600 h 4693"/>
              <a:gd name="T22" fmla="*/ 0 w 1605"/>
              <a:gd name="T23" fmla="*/ 3276600 h 4693"/>
              <a:gd name="T24" fmla="*/ 0 w 1605"/>
              <a:gd name="T25" fmla="*/ 418913 h 4693"/>
              <a:gd name="T26" fmla="*/ 326805 w 1605"/>
              <a:gd name="T27" fmla="*/ 92161 h 469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605" h="4693">
                <a:moveTo>
                  <a:pt x="468" y="132"/>
                </a:moveTo>
                <a:lnTo>
                  <a:pt x="1127" y="132"/>
                </a:lnTo>
                <a:lnTo>
                  <a:pt x="1127" y="0"/>
                </a:lnTo>
                <a:lnTo>
                  <a:pt x="1366" y="189"/>
                </a:lnTo>
                <a:lnTo>
                  <a:pt x="1605" y="379"/>
                </a:lnTo>
                <a:lnTo>
                  <a:pt x="1366" y="568"/>
                </a:lnTo>
                <a:lnTo>
                  <a:pt x="1127" y="758"/>
                </a:lnTo>
                <a:lnTo>
                  <a:pt x="1127" y="620"/>
                </a:lnTo>
                <a:lnTo>
                  <a:pt x="796" y="620"/>
                </a:lnTo>
                <a:cubicBezTo>
                  <a:pt x="599" y="620"/>
                  <a:pt x="488" y="670"/>
                  <a:pt x="488" y="867"/>
                </a:cubicBezTo>
                <a:lnTo>
                  <a:pt x="488" y="4693"/>
                </a:lnTo>
                <a:lnTo>
                  <a:pt x="0" y="4693"/>
                </a:lnTo>
                <a:lnTo>
                  <a:pt x="0" y="600"/>
                </a:lnTo>
                <a:cubicBezTo>
                  <a:pt x="0" y="343"/>
                  <a:pt x="210" y="132"/>
                  <a:pt x="468" y="132"/>
                </a:cubicBezTo>
                <a:close/>
              </a:path>
            </a:pathLst>
          </a:custGeom>
          <a:solidFill>
            <a:srgbClr val="ED5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40" name="Freeform 8"/>
          <p:cNvSpPr>
            <a:spLocks/>
          </p:cNvSpPr>
          <p:nvPr/>
        </p:nvSpPr>
        <p:spPr bwMode="auto">
          <a:xfrm>
            <a:off x="4240213" y="3974132"/>
            <a:ext cx="1590675" cy="3730625"/>
          </a:xfrm>
          <a:custGeom>
            <a:avLst/>
            <a:gdLst>
              <a:gd name="T0" fmla="*/ 1263183 w 2278"/>
              <a:gd name="T1" fmla="*/ 92131 h 5345"/>
              <a:gd name="T2" fmla="*/ 333776 w 2278"/>
              <a:gd name="T3" fmla="*/ 92131 h 5345"/>
              <a:gd name="T4" fmla="*/ 333776 w 2278"/>
              <a:gd name="T5" fmla="*/ 0 h 5345"/>
              <a:gd name="T6" fmla="*/ 166888 w 2278"/>
              <a:gd name="T7" fmla="*/ 132613 h 5345"/>
              <a:gd name="T8" fmla="*/ 0 w 2278"/>
              <a:gd name="T9" fmla="*/ 264529 h 5345"/>
              <a:gd name="T10" fmla="*/ 166888 w 2278"/>
              <a:gd name="T11" fmla="*/ 397142 h 5345"/>
              <a:gd name="T12" fmla="*/ 333776 w 2278"/>
              <a:gd name="T13" fmla="*/ 529058 h 5345"/>
              <a:gd name="T14" fmla="*/ 333776 w 2278"/>
              <a:gd name="T15" fmla="*/ 433437 h 5345"/>
              <a:gd name="T16" fmla="*/ 1034148 w 2278"/>
              <a:gd name="T17" fmla="*/ 433437 h 5345"/>
              <a:gd name="T18" fmla="*/ 1249218 w 2278"/>
              <a:gd name="T19" fmla="*/ 605834 h 5345"/>
              <a:gd name="T20" fmla="*/ 1249218 w 2278"/>
              <a:gd name="T21" fmla="*/ 3730625 h 5345"/>
              <a:gd name="T22" fmla="*/ 1590675 w 2278"/>
              <a:gd name="T23" fmla="*/ 3730625 h 5345"/>
              <a:gd name="T24" fmla="*/ 1590675 w 2278"/>
              <a:gd name="T25" fmla="*/ 419477 h 5345"/>
              <a:gd name="T26" fmla="*/ 1263183 w 2278"/>
              <a:gd name="T27" fmla="*/ 92131 h 534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278" h="5345">
                <a:moveTo>
                  <a:pt x="1809" y="132"/>
                </a:moveTo>
                <a:lnTo>
                  <a:pt x="478" y="132"/>
                </a:lnTo>
                <a:lnTo>
                  <a:pt x="478" y="0"/>
                </a:lnTo>
                <a:lnTo>
                  <a:pt x="239" y="190"/>
                </a:lnTo>
                <a:lnTo>
                  <a:pt x="0" y="379"/>
                </a:lnTo>
                <a:lnTo>
                  <a:pt x="239" y="569"/>
                </a:lnTo>
                <a:lnTo>
                  <a:pt x="478" y="758"/>
                </a:lnTo>
                <a:lnTo>
                  <a:pt x="478" y="621"/>
                </a:lnTo>
                <a:lnTo>
                  <a:pt x="1481" y="621"/>
                </a:lnTo>
                <a:cubicBezTo>
                  <a:pt x="1678" y="621"/>
                  <a:pt x="1789" y="670"/>
                  <a:pt x="1789" y="868"/>
                </a:cubicBezTo>
                <a:lnTo>
                  <a:pt x="1789" y="5345"/>
                </a:lnTo>
                <a:lnTo>
                  <a:pt x="2278" y="5345"/>
                </a:lnTo>
                <a:lnTo>
                  <a:pt x="2278" y="601"/>
                </a:lnTo>
                <a:cubicBezTo>
                  <a:pt x="2278" y="343"/>
                  <a:pt x="2067" y="132"/>
                  <a:pt x="1809" y="132"/>
                </a:cubicBezTo>
                <a:close/>
              </a:path>
            </a:pathLst>
          </a:custGeom>
          <a:solidFill>
            <a:srgbClr val="294A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41" name="Freeform 9"/>
          <p:cNvSpPr>
            <a:spLocks/>
          </p:cNvSpPr>
          <p:nvPr/>
        </p:nvSpPr>
        <p:spPr bwMode="auto">
          <a:xfrm>
            <a:off x="4262438" y="5352082"/>
            <a:ext cx="1120775" cy="2352675"/>
          </a:xfrm>
          <a:custGeom>
            <a:avLst/>
            <a:gdLst>
              <a:gd name="T0" fmla="*/ 793970 w 1605"/>
              <a:gd name="T1" fmla="*/ 92152 h 3370"/>
              <a:gd name="T2" fmla="*/ 333788 w 1605"/>
              <a:gd name="T3" fmla="*/ 92152 h 3370"/>
              <a:gd name="T4" fmla="*/ 333788 w 1605"/>
              <a:gd name="T5" fmla="*/ 0 h 3370"/>
              <a:gd name="T6" fmla="*/ 166894 w 1605"/>
              <a:gd name="T7" fmla="*/ 132643 h 3370"/>
              <a:gd name="T8" fmla="*/ 0 w 1605"/>
              <a:gd name="T9" fmla="*/ 264589 h 3370"/>
              <a:gd name="T10" fmla="*/ 166894 w 1605"/>
              <a:gd name="T11" fmla="*/ 397232 h 3370"/>
              <a:gd name="T12" fmla="*/ 333788 w 1605"/>
              <a:gd name="T13" fmla="*/ 529177 h 3370"/>
              <a:gd name="T14" fmla="*/ 333788 w 1605"/>
              <a:gd name="T15" fmla="*/ 433534 h 3370"/>
              <a:gd name="T16" fmla="*/ 564926 w 1605"/>
              <a:gd name="T17" fmla="*/ 433534 h 3370"/>
              <a:gd name="T18" fmla="*/ 780004 w 1605"/>
              <a:gd name="T19" fmla="*/ 605971 h 3370"/>
              <a:gd name="T20" fmla="*/ 780004 w 1605"/>
              <a:gd name="T21" fmla="*/ 2352675 h 3370"/>
              <a:gd name="T22" fmla="*/ 1120775 w 1605"/>
              <a:gd name="T23" fmla="*/ 2352675 h 3370"/>
              <a:gd name="T24" fmla="*/ 1120775 w 1605"/>
              <a:gd name="T25" fmla="*/ 419572 h 3370"/>
              <a:gd name="T26" fmla="*/ 793970 w 1605"/>
              <a:gd name="T27" fmla="*/ 92152 h 337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605" h="3370">
                <a:moveTo>
                  <a:pt x="1137" y="132"/>
                </a:moveTo>
                <a:lnTo>
                  <a:pt x="478" y="132"/>
                </a:lnTo>
                <a:lnTo>
                  <a:pt x="478" y="0"/>
                </a:lnTo>
                <a:lnTo>
                  <a:pt x="239" y="190"/>
                </a:lnTo>
                <a:lnTo>
                  <a:pt x="0" y="379"/>
                </a:lnTo>
                <a:lnTo>
                  <a:pt x="239" y="569"/>
                </a:lnTo>
                <a:lnTo>
                  <a:pt x="478" y="758"/>
                </a:lnTo>
                <a:lnTo>
                  <a:pt x="478" y="621"/>
                </a:lnTo>
                <a:lnTo>
                  <a:pt x="809" y="621"/>
                </a:lnTo>
                <a:cubicBezTo>
                  <a:pt x="1006" y="621"/>
                  <a:pt x="1117" y="670"/>
                  <a:pt x="1117" y="868"/>
                </a:cubicBezTo>
                <a:lnTo>
                  <a:pt x="1117" y="3370"/>
                </a:lnTo>
                <a:lnTo>
                  <a:pt x="1605" y="3370"/>
                </a:lnTo>
                <a:lnTo>
                  <a:pt x="1605" y="601"/>
                </a:lnTo>
                <a:cubicBezTo>
                  <a:pt x="1605" y="343"/>
                  <a:pt x="1395" y="132"/>
                  <a:pt x="1137" y="132"/>
                </a:cubicBezTo>
                <a:close/>
              </a:path>
            </a:pathLst>
          </a:custGeom>
          <a:solidFill>
            <a:srgbClr val="99C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42" name="TextBox 11"/>
          <p:cNvSpPr txBox="1">
            <a:spLocks noChangeArrowheads="1"/>
          </p:cNvSpPr>
          <p:nvPr/>
        </p:nvSpPr>
        <p:spPr bwMode="auto">
          <a:xfrm>
            <a:off x="7820025" y="4115420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市场认识较低</a:t>
            </a:r>
          </a:p>
        </p:txBody>
      </p:sp>
      <p:sp>
        <p:nvSpPr>
          <p:cNvPr id="43" name="TextBox 12"/>
          <p:cNvSpPr txBox="1">
            <a:spLocks noChangeArrowheads="1"/>
          </p:cNvSpPr>
          <p:nvPr/>
        </p:nvSpPr>
        <p:spPr bwMode="auto">
          <a:xfrm>
            <a:off x="7802563" y="4507532"/>
            <a:ext cx="34083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44" name="TextBox 13"/>
          <p:cNvSpPr txBox="1">
            <a:spLocks noChangeArrowheads="1"/>
          </p:cNvSpPr>
          <p:nvPr/>
        </p:nvSpPr>
        <p:spPr bwMode="auto">
          <a:xfrm>
            <a:off x="7820025" y="2743820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市场占有率低</a:t>
            </a:r>
          </a:p>
        </p:txBody>
      </p:sp>
      <p:sp>
        <p:nvSpPr>
          <p:cNvPr id="45" name="TextBox 14"/>
          <p:cNvSpPr txBox="1">
            <a:spLocks noChangeArrowheads="1"/>
          </p:cNvSpPr>
          <p:nvPr/>
        </p:nvSpPr>
        <p:spPr bwMode="auto">
          <a:xfrm>
            <a:off x="7802563" y="3135932"/>
            <a:ext cx="34083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46" name="TextBox 15"/>
          <p:cNvSpPr txBox="1">
            <a:spLocks noChangeArrowheads="1"/>
          </p:cNvSpPr>
          <p:nvPr/>
        </p:nvSpPr>
        <p:spPr bwMode="auto">
          <a:xfrm>
            <a:off x="2219325" y="3580432"/>
            <a:ext cx="19970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处于起步阶段</a:t>
            </a:r>
          </a:p>
        </p:txBody>
      </p:sp>
      <p:sp>
        <p:nvSpPr>
          <p:cNvPr id="47" name="TextBox 16"/>
          <p:cNvSpPr txBox="1">
            <a:spLocks noChangeArrowheads="1"/>
          </p:cNvSpPr>
          <p:nvPr/>
        </p:nvSpPr>
        <p:spPr bwMode="auto">
          <a:xfrm>
            <a:off x="808038" y="3974132"/>
            <a:ext cx="34083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48" name="TextBox 17"/>
          <p:cNvSpPr txBox="1">
            <a:spLocks noChangeArrowheads="1"/>
          </p:cNvSpPr>
          <p:nvPr/>
        </p:nvSpPr>
        <p:spPr bwMode="auto">
          <a:xfrm>
            <a:off x="2219325" y="5188570"/>
            <a:ext cx="199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484849"/>
                </a:solidFill>
                <a:latin typeface="微软雅黑" panose="020B0503020204020204" pitchFamily="34" charset="-122"/>
              </a:rPr>
              <a:t>整体规模小</a:t>
            </a:r>
          </a:p>
        </p:txBody>
      </p:sp>
      <p:sp>
        <p:nvSpPr>
          <p:cNvPr id="49" name="TextBox 18"/>
          <p:cNvSpPr txBox="1">
            <a:spLocks noChangeArrowheads="1"/>
          </p:cNvSpPr>
          <p:nvPr/>
        </p:nvSpPr>
        <p:spPr bwMode="auto">
          <a:xfrm>
            <a:off x="808038" y="5582270"/>
            <a:ext cx="34083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</p:spTree>
    <p:extLst>
      <p:ext uri="{BB962C8B-B14F-4D97-AF65-F5344CB8AC3E}">
        <p14:creationId xmlns:p14="http://schemas.microsoft.com/office/powerpoint/2010/main" val="326591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  <p:bldP spid="48" grpId="0" autoUpdateAnimBg="0"/>
      <p:bldP spid="4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664</Words>
  <Application>Microsoft Office PowerPoint</Application>
  <PresentationFormat>自定义</PresentationFormat>
  <Paragraphs>46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2019-08-31T02:16:50Z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