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5"/>
          <p:cNvSpPr>
            <a:spLocks noChangeArrowheads="1"/>
          </p:cNvSpPr>
          <p:nvPr/>
        </p:nvSpPr>
        <p:spPr bwMode="auto">
          <a:xfrm>
            <a:off x="2395538" y="1787202"/>
            <a:ext cx="5095875" cy="5110163"/>
          </a:xfrm>
          <a:prstGeom prst="ellipse">
            <a:avLst/>
          </a:prstGeom>
          <a:noFill/>
          <a:ln w="12700">
            <a:solidFill>
              <a:srgbClr val="4848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Line 11"/>
          <p:cNvSpPr>
            <a:spLocks noChangeShapeType="1"/>
          </p:cNvSpPr>
          <p:nvPr/>
        </p:nvSpPr>
        <p:spPr bwMode="auto">
          <a:xfrm flipH="1" flipV="1">
            <a:off x="4011613" y="2471415"/>
            <a:ext cx="619125" cy="612775"/>
          </a:xfrm>
          <a:prstGeom prst="line">
            <a:avLst/>
          </a:prstGeom>
          <a:noFill/>
          <a:ln w="12700">
            <a:solidFill>
              <a:srgbClr val="48484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0" name="Line 12"/>
          <p:cNvSpPr>
            <a:spLocks noChangeShapeType="1"/>
          </p:cNvSpPr>
          <p:nvPr/>
        </p:nvSpPr>
        <p:spPr bwMode="auto">
          <a:xfrm flipH="1">
            <a:off x="4030663" y="5632127"/>
            <a:ext cx="619125" cy="611188"/>
          </a:xfrm>
          <a:prstGeom prst="line">
            <a:avLst/>
          </a:prstGeom>
          <a:noFill/>
          <a:ln w="12700">
            <a:solidFill>
              <a:srgbClr val="48484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1" name="Line 13"/>
          <p:cNvSpPr>
            <a:spLocks noChangeShapeType="1"/>
          </p:cNvSpPr>
          <p:nvPr/>
        </p:nvSpPr>
        <p:spPr bwMode="auto">
          <a:xfrm>
            <a:off x="2894013" y="4341490"/>
            <a:ext cx="1241425" cy="0"/>
          </a:xfrm>
          <a:prstGeom prst="line">
            <a:avLst/>
          </a:prstGeom>
          <a:noFill/>
          <a:ln w="12700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2" name="Line 14"/>
          <p:cNvSpPr>
            <a:spLocks noChangeShapeType="1"/>
          </p:cNvSpPr>
          <p:nvPr/>
        </p:nvSpPr>
        <p:spPr bwMode="auto">
          <a:xfrm>
            <a:off x="3168650" y="3292152"/>
            <a:ext cx="1116013" cy="400050"/>
          </a:xfrm>
          <a:prstGeom prst="line">
            <a:avLst/>
          </a:prstGeom>
          <a:noFill/>
          <a:ln w="12700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3" name="Line 15"/>
          <p:cNvSpPr>
            <a:spLocks noChangeShapeType="1"/>
          </p:cNvSpPr>
          <p:nvPr/>
        </p:nvSpPr>
        <p:spPr bwMode="auto">
          <a:xfrm flipV="1">
            <a:off x="3160713" y="5013002"/>
            <a:ext cx="1114425" cy="400050"/>
          </a:xfrm>
          <a:prstGeom prst="line">
            <a:avLst/>
          </a:prstGeom>
          <a:noFill/>
          <a:ln w="12700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4" name="Oval 16"/>
          <p:cNvSpPr>
            <a:spLocks noChangeArrowheads="1"/>
          </p:cNvSpPr>
          <p:nvPr/>
        </p:nvSpPr>
        <p:spPr bwMode="auto">
          <a:xfrm>
            <a:off x="4518025" y="1787202"/>
            <a:ext cx="5094288" cy="5110163"/>
          </a:xfrm>
          <a:prstGeom prst="ellipse">
            <a:avLst/>
          </a:prstGeom>
          <a:noFill/>
          <a:ln w="12700">
            <a:solidFill>
              <a:srgbClr val="48484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 flipV="1">
            <a:off x="7378700" y="2471415"/>
            <a:ext cx="619125" cy="612775"/>
          </a:xfrm>
          <a:prstGeom prst="line">
            <a:avLst/>
          </a:prstGeom>
          <a:noFill/>
          <a:ln w="11">
            <a:solidFill>
              <a:srgbClr val="48484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6" name="Line 23"/>
          <p:cNvSpPr>
            <a:spLocks noChangeShapeType="1"/>
          </p:cNvSpPr>
          <p:nvPr/>
        </p:nvSpPr>
        <p:spPr bwMode="auto">
          <a:xfrm>
            <a:off x="7358063" y="5632127"/>
            <a:ext cx="619125" cy="611188"/>
          </a:xfrm>
          <a:prstGeom prst="line">
            <a:avLst/>
          </a:prstGeom>
          <a:noFill/>
          <a:ln w="11">
            <a:solidFill>
              <a:srgbClr val="48484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 flipH="1">
            <a:off x="7872413" y="4341490"/>
            <a:ext cx="1241425" cy="0"/>
          </a:xfrm>
          <a:prstGeom prst="line">
            <a:avLst/>
          </a:prstGeom>
          <a:noFill/>
          <a:ln w="11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8" name="Line 25"/>
          <p:cNvSpPr>
            <a:spLocks noChangeShapeType="1"/>
          </p:cNvSpPr>
          <p:nvPr/>
        </p:nvSpPr>
        <p:spPr bwMode="auto">
          <a:xfrm flipH="1">
            <a:off x="7724775" y="3292152"/>
            <a:ext cx="1114425" cy="400050"/>
          </a:xfrm>
          <a:prstGeom prst="line">
            <a:avLst/>
          </a:prstGeom>
          <a:noFill/>
          <a:ln w="11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59" name="Line 26"/>
          <p:cNvSpPr>
            <a:spLocks noChangeShapeType="1"/>
          </p:cNvSpPr>
          <p:nvPr/>
        </p:nvSpPr>
        <p:spPr bwMode="auto">
          <a:xfrm flipH="1" flipV="1">
            <a:off x="7732713" y="5013002"/>
            <a:ext cx="1116012" cy="400050"/>
          </a:xfrm>
          <a:prstGeom prst="line">
            <a:avLst/>
          </a:prstGeom>
          <a:noFill/>
          <a:ln w="11">
            <a:solidFill>
              <a:srgbClr val="48484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60" name="Oval 27"/>
          <p:cNvSpPr>
            <a:spLocks noChangeArrowheads="1"/>
          </p:cNvSpPr>
          <p:nvPr/>
        </p:nvSpPr>
        <p:spPr bwMode="auto">
          <a:xfrm>
            <a:off x="4195763" y="2528565"/>
            <a:ext cx="3616325" cy="3625850"/>
          </a:xfrm>
          <a:prstGeom prst="ellipse">
            <a:avLst/>
          </a:prstGeom>
          <a:solidFill>
            <a:srgbClr val="484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TextBox 35"/>
          <p:cNvSpPr txBox="1">
            <a:spLocks noChangeArrowheads="1"/>
          </p:cNvSpPr>
          <p:nvPr/>
        </p:nvSpPr>
        <p:spPr bwMode="auto">
          <a:xfrm>
            <a:off x="4630738" y="4522465"/>
            <a:ext cx="27051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资金主要用作营销推广和人力成本两大用途，</a:t>
            </a:r>
            <a:r>
              <a:rPr lang="en-US" altLang="zh-CN" sz="1800">
                <a:solidFill>
                  <a:srgbClr val="FFFFFF"/>
                </a:solidFill>
                <a:latin typeface="微软雅黑" panose="020B0503020204020204" pitchFamily="34" charset="-122"/>
              </a:rPr>
              <a:t>10</a:t>
            </a: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项具体用途。</a:t>
            </a:r>
          </a:p>
        </p:txBody>
      </p:sp>
      <p:sp>
        <p:nvSpPr>
          <p:cNvPr id="62" name="TextBox 36"/>
          <p:cNvSpPr txBox="1">
            <a:spLocks noChangeArrowheads="1"/>
          </p:cNvSpPr>
          <p:nvPr/>
        </p:nvSpPr>
        <p:spPr bwMode="auto">
          <a:xfrm>
            <a:off x="4408488" y="3920802"/>
            <a:ext cx="3149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</a:rPr>
              <a:t>资金主要用途</a:t>
            </a:r>
          </a:p>
        </p:txBody>
      </p:sp>
      <p:grpSp>
        <p:nvGrpSpPr>
          <p:cNvPr id="63" name="组合 37"/>
          <p:cNvGrpSpPr>
            <a:grpSpLocks/>
          </p:cNvGrpSpPr>
          <p:nvPr/>
        </p:nvGrpSpPr>
        <p:grpSpPr bwMode="auto">
          <a:xfrm>
            <a:off x="3279775" y="1698302"/>
            <a:ext cx="836613" cy="838200"/>
            <a:chOff x="0" y="0"/>
            <a:chExt cx="836613" cy="838200"/>
          </a:xfrm>
        </p:grpSpPr>
        <p:sp>
          <p:nvSpPr>
            <p:cNvPr id="64" name="Oval 9"/>
            <p:cNvSpPr>
              <a:spLocks noChangeArrowheads="1"/>
            </p:cNvSpPr>
            <p:nvPr/>
          </p:nvSpPr>
          <p:spPr bwMode="auto">
            <a:xfrm>
              <a:off x="0" y="0"/>
              <a:ext cx="836613" cy="838200"/>
            </a:xfrm>
            <a:prstGeom prst="ellipse">
              <a:avLst/>
            </a:prstGeom>
            <a:solidFill>
              <a:srgbClr val="294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矩形 39"/>
            <p:cNvSpPr>
              <a:spLocks noChangeArrowheads="1"/>
            </p:cNvSpPr>
            <p:nvPr/>
          </p:nvSpPr>
          <p:spPr bwMode="auto">
            <a:xfrm>
              <a:off x="58266" y="65151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用途一</a:t>
              </a:r>
            </a:p>
          </p:txBody>
        </p:sp>
      </p:grpSp>
      <p:grpSp>
        <p:nvGrpSpPr>
          <p:cNvPr id="66" name="组合 40"/>
          <p:cNvGrpSpPr>
            <a:grpSpLocks/>
          </p:cNvGrpSpPr>
          <p:nvPr/>
        </p:nvGrpSpPr>
        <p:grpSpPr bwMode="auto">
          <a:xfrm>
            <a:off x="2314575" y="2677790"/>
            <a:ext cx="836613" cy="838200"/>
            <a:chOff x="0" y="0"/>
            <a:chExt cx="836613" cy="838200"/>
          </a:xfrm>
        </p:grpSpPr>
        <p:sp>
          <p:nvSpPr>
            <p:cNvPr id="67" name="Oval 7"/>
            <p:cNvSpPr>
              <a:spLocks noChangeArrowheads="1"/>
            </p:cNvSpPr>
            <p:nvPr/>
          </p:nvSpPr>
          <p:spPr bwMode="auto">
            <a:xfrm>
              <a:off x="0" y="0"/>
              <a:ext cx="836613" cy="838200"/>
            </a:xfrm>
            <a:prstGeom prst="ellipse">
              <a:avLst/>
            </a:prstGeom>
            <a:solidFill>
              <a:srgbClr val="99C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矩形 42"/>
            <p:cNvSpPr>
              <a:spLocks noChangeArrowheads="1"/>
            </p:cNvSpPr>
            <p:nvPr/>
          </p:nvSpPr>
          <p:spPr bwMode="auto">
            <a:xfrm>
              <a:off x="40827" y="68302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用途二</a:t>
              </a:r>
            </a:p>
          </p:txBody>
        </p:sp>
      </p:grpSp>
      <p:grpSp>
        <p:nvGrpSpPr>
          <p:cNvPr id="69" name="组合 43"/>
          <p:cNvGrpSpPr>
            <a:grpSpLocks/>
          </p:cNvGrpSpPr>
          <p:nvPr/>
        </p:nvGrpSpPr>
        <p:grpSpPr bwMode="auto">
          <a:xfrm>
            <a:off x="1993900" y="3922390"/>
            <a:ext cx="835025" cy="838200"/>
            <a:chOff x="0" y="0"/>
            <a:chExt cx="835025" cy="838200"/>
          </a:xfrm>
        </p:grpSpPr>
        <p:sp>
          <p:nvSpPr>
            <p:cNvPr id="70" name="Oval 6"/>
            <p:cNvSpPr>
              <a:spLocks noChangeArrowheads="1"/>
            </p:cNvSpPr>
            <p:nvPr/>
          </p:nvSpPr>
          <p:spPr bwMode="auto">
            <a:xfrm>
              <a:off x="0" y="0"/>
              <a:ext cx="835025" cy="838200"/>
            </a:xfrm>
            <a:prstGeom prst="ellipse">
              <a:avLst/>
            </a:prstGeom>
            <a:solidFill>
              <a:srgbClr val="00A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71" name="矩形 45"/>
            <p:cNvSpPr>
              <a:spLocks noChangeArrowheads="1"/>
            </p:cNvSpPr>
            <p:nvPr/>
          </p:nvSpPr>
          <p:spPr bwMode="auto">
            <a:xfrm>
              <a:off x="33955" y="65648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用途三</a:t>
              </a:r>
            </a:p>
          </p:txBody>
        </p:sp>
      </p:grpSp>
      <p:grpSp>
        <p:nvGrpSpPr>
          <p:cNvPr id="72" name="组合 46"/>
          <p:cNvGrpSpPr>
            <a:grpSpLocks/>
          </p:cNvGrpSpPr>
          <p:nvPr/>
        </p:nvGrpSpPr>
        <p:grpSpPr bwMode="auto">
          <a:xfrm>
            <a:off x="2314575" y="5168577"/>
            <a:ext cx="836613" cy="836613"/>
            <a:chOff x="0" y="0"/>
            <a:chExt cx="836613" cy="836613"/>
          </a:xfrm>
        </p:grpSpPr>
        <p:sp>
          <p:nvSpPr>
            <p:cNvPr id="73" name="Oval 8"/>
            <p:cNvSpPr>
              <a:spLocks noChangeArrowheads="1"/>
            </p:cNvSpPr>
            <p:nvPr/>
          </p:nvSpPr>
          <p:spPr bwMode="auto">
            <a:xfrm>
              <a:off x="0" y="0"/>
              <a:ext cx="836613" cy="836613"/>
            </a:xfrm>
            <a:prstGeom prst="ellipse">
              <a:avLst/>
            </a:prstGeom>
            <a:solidFill>
              <a:srgbClr val="F9C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矩形 48"/>
            <p:cNvSpPr>
              <a:spLocks noChangeArrowheads="1"/>
            </p:cNvSpPr>
            <p:nvPr/>
          </p:nvSpPr>
          <p:spPr bwMode="auto">
            <a:xfrm>
              <a:off x="40827" y="88703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用途四</a:t>
              </a:r>
            </a:p>
          </p:txBody>
        </p:sp>
      </p:grpSp>
      <p:grpSp>
        <p:nvGrpSpPr>
          <p:cNvPr id="75" name="组合 49"/>
          <p:cNvGrpSpPr>
            <a:grpSpLocks/>
          </p:cNvGrpSpPr>
          <p:nvPr/>
        </p:nvGrpSpPr>
        <p:grpSpPr bwMode="auto">
          <a:xfrm>
            <a:off x="3279775" y="6148065"/>
            <a:ext cx="836613" cy="836612"/>
            <a:chOff x="0" y="0"/>
            <a:chExt cx="836613" cy="836613"/>
          </a:xfrm>
        </p:grpSpPr>
        <p:sp>
          <p:nvSpPr>
            <p:cNvPr id="76" name="Oval 10"/>
            <p:cNvSpPr>
              <a:spLocks noChangeArrowheads="1"/>
            </p:cNvSpPr>
            <p:nvPr/>
          </p:nvSpPr>
          <p:spPr bwMode="auto">
            <a:xfrm>
              <a:off x="0" y="0"/>
              <a:ext cx="836613" cy="836613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矩形 51"/>
            <p:cNvSpPr>
              <a:spLocks noChangeArrowheads="1"/>
            </p:cNvSpPr>
            <p:nvPr/>
          </p:nvSpPr>
          <p:spPr bwMode="auto">
            <a:xfrm>
              <a:off x="44618" y="64559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用途五</a:t>
              </a:r>
            </a:p>
          </p:txBody>
        </p:sp>
      </p:grpSp>
      <p:grpSp>
        <p:nvGrpSpPr>
          <p:cNvPr id="78" name="组合 52"/>
          <p:cNvGrpSpPr>
            <a:grpSpLocks/>
          </p:cNvGrpSpPr>
          <p:nvPr/>
        </p:nvGrpSpPr>
        <p:grpSpPr bwMode="auto">
          <a:xfrm>
            <a:off x="7893050" y="6148065"/>
            <a:ext cx="836613" cy="836612"/>
            <a:chOff x="0" y="0"/>
            <a:chExt cx="836613" cy="836613"/>
          </a:xfrm>
        </p:grpSpPr>
        <p:sp>
          <p:nvSpPr>
            <p:cNvPr id="79" name="Oval 21"/>
            <p:cNvSpPr>
              <a:spLocks noChangeArrowheads="1"/>
            </p:cNvSpPr>
            <p:nvPr/>
          </p:nvSpPr>
          <p:spPr bwMode="auto">
            <a:xfrm>
              <a:off x="0" y="0"/>
              <a:ext cx="836613" cy="836613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矩形 54"/>
            <p:cNvSpPr>
              <a:spLocks noChangeArrowheads="1"/>
            </p:cNvSpPr>
            <p:nvPr/>
          </p:nvSpPr>
          <p:spPr bwMode="auto">
            <a:xfrm>
              <a:off x="57934" y="64559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用途十</a:t>
              </a:r>
              <a:r>
                <a:rPr kumimoji="0" lang="en-US" altLang="zh-CN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1" name="组合 55"/>
          <p:cNvGrpSpPr>
            <a:grpSpLocks/>
          </p:cNvGrpSpPr>
          <p:nvPr/>
        </p:nvGrpSpPr>
        <p:grpSpPr bwMode="auto">
          <a:xfrm>
            <a:off x="8856663" y="5168577"/>
            <a:ext cx="836612" cy="836613"/>
            <a:chOff x="0" y="0"/>
            <a:chExt cx="836613" cy="836613"/>
          </a:xfrm>
        </p:grpSpPr>
        <p:sp>
          <p:nvSpPr>
            <p:cNvPr id="82" name="Oval 19"/>
            <p:cNvSpPr>
              <a:spLocks noChangeArrowheads="1"/>
            </p:cNvSpPr>
            <p:nvPr/>
          </p:nvSpPr>
          <p:spPr bwMode="auto">
            <a:xfrm>
              <a:off x="0" y="0"/>
              <a:ext cx="836613" cy="836613"/>
            </a:xfrm>
            <a:prstGeom prst="ellipse">
              <a:avLst/>
            </a:prstGeom>
            <a:solidFill>
              <a:srgbClr val="F9C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3" name="矩形 57"/>
            <p:cNvSpPr>
              <a:spLocks noChangeArrowheads="1"/>
            </p:cNvSpPr>
            <p:nvPr/>
          </p:nvSpPr>
          <p:spPr bwMode="auto">
            <a:xfrm>
              <a:off x="63312" y="88703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用途九</a:t>
              </a:r>
            </a:p>
          </p:txBody>
        </p:sp>
      </p:grpSp>
      <p:grpSp>
        <p:nvGrpSpPr>
          <p:cNvPr id="84" name="组合 58"/>
          <p:cNvGrpSpPr>
            <a:grpSpLocks/>
          </p:cNvGrpSpPr>
          <p:nvPr/>
        </p:nvGrpSpPr>
        <p:grpSpPr bwMode="auto">
          <a:xfrm>
            <a:off x="9178925" y="3922390"/>
            <a:ext cx="836613" cy="838200"/>
            <a:chOff x="0" y="0"/>
            <a:chExt cx="836613" cy="838200"/>
          </a:xfrm>
        </p:grpSpPr>
        <p:sp>
          <p:nvSpPr>
            <p:cNvPr id="85" name="Oval 17"/>
            <p:cNvSpPr>
              <a:spLocks noChangeArrowheads="1"/>
            </p:cNvSpPr>
            <p:nvPr/>
          </p:nvSpPr>
          <p:spPr bwMode="auto">
            <a:xfrm>
              <a:off x="0" y="0"/>
              <a:ext cx="836613" cy="838200"/>
            </a:xfrm>
            <a:prstGeom prst="ellipse">
              <a:avLst/>
            </a:prstGeom>
            <a:solidFill>
              <a:srgbClr val="00AA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86" name="矩形 60"/>
            <p:cNvSpPr>
              <a:spLocks noChangeArrowheads="1"/>
            </p:cNvSpPr>
            <p:nvPr/>
          </p:nvSpPr>
          <p:spPr bwMode="auto">
            <a:xfrm>
              <a:off x="54948" y="65648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用途八</a:t>
              </a:r>
            </a:p>
          </p:txBody>
        </p:sp>
      </p:grpSp>
      <p:grpSp>
        <p:nvGrpSpPr>
          <p:cNvPr id="87" name="组合 61"/>
          <p:cNvGrpSpPr>
            <a:grpSpLocks/>
          </p:cNvGrpSpPr>
          <p:nvPr/>
        </p:nvGrpSpPr>
        <p:grpSpPr bwMode="auto">
          <a:xfrm>
            <a:off x="8856663" y="2677790"/>
            <a:ext cx="836612" cy="838200"/>
            <a:chOff x="0" y="0"/>
            <a:chExt cx="836613" cy="838200"/>
          </a:xfrm>
        </p:grpSpPr>
        <p:sp>
          <p:nvSpPr>
            <p:cNvPr id="88" name="Oval 18"/>
            <p:cNvSpPr>
              <a:spLocks noChangeArrowheads="1"/>
            </p:cNvSpPr>
            <p:nvPr/>
          </p:nvSpPr>
          <p:spPr bwMode="auto">
            <a:xfrm>
              <a:off x="0" y="0"/>
              <a:ext cx="836613" cy="838200"/>
            </a:xfrm>
            <a:prstGeom prst="ellipse">
              <a:avLst/>
            </a:prstGeom>
            <a:solidFill>
              <a:srgbClr val="99CC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" name="矩形 63"/>
            <p:cNvSpPr>
              <a:spLocks noChangeArrowheads="1"/>
            </p:cNvSpPr>
            <p:nvPr/>
          </p:nvSpPr>
          <p:spPr bwMode="auto">
            <a:xfrm>
              <a:off x="36017" y="68302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用途七</a:t>
              </a:r>
            </a:p>
          </p:txBody>
        </p:sp>
      </p:grpSp>
      <p:grpSp>
        <p:nvGrpSpPr>
          <p:cNvPr id="90" name="组合 64"/>
          <p:cNvGrpSpPr>
            <a:grpSpLocks/>
          </p:cNvGrpSpPr>
          <p:nvPr/>
        </p:nvGrpSpPr>
        <p:grpSpPr bwMode="auto">
          <a:xfrm>
            <a:off x="7893050" y="1698302"/>
            <a:ext cx="836613" cy="838200"/>
            <a:chOff x="0" y="0"/>
            <a:chExt cx="836613" cy="838200"/>
          </a:xfrm>
        </p:grpSpPr>
        <p:sp>
          <p:nvSpPr>
            <p:cNvPr id="91" name="Oval 20"/>
            <p:cNvSpPr>
              <a:spLocks noChangeArrowheads="1"/>
            </p:cNvSpPr>
            <p:nvPr/>
          </p:nvSpPr>
          <p:spPr bwMode="auto">
            <a:xfrm>
              <a:off x="0" y="0"/>
              <a:ext cx="836613" cy="838200"/>
            </a:xfrm>
            <a:prstGeom prst="ellipse">
              <a:avLst/>
            </a:prstGeom>
            <a:solidFill>
              <a:srgbClr val="294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矩形 66"/>
            <p:cNvSpPr>
              <a:spLocks noChangeArrowheads="1"/>
            </p:cNvSpPr>
            <p:nvPr/>
          </p:nvSpPr>
          <p:spPr bwMode="auto">
            <a:xfrm>
              <a:off x="57934" y="65151"/>
              <a:ext cx="72008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用途六</a:t>
              </a:r>
            </a:p>
          </p:txBody>
        </p:sp>
      </p:grpSp>
      <p:sp>
        <p:nvSpPr>
          <p:cNvPr id="93" name="Freeform 16"/>
          <p:cNvSpPr>
            <a:spLocks noEditPoints="1"/>
          </p:cNvSpPr>
          <p:nvPr/>
        </p:nvSpPr>
        <p:spPr bwMode="auto">
          <a:xfrm>
            <a:off x="5513388" y="2942902"/>
            <a:ext cx="800100" cy="1044575"/>
          </a:xfrm>
          <a:custGeom>
            <a:avLst/>
            <a:gdLst>
              <a:gd name="T0" fmla="*/ 541180 w 1097"/>
              <a:gd name="T1" fmla="*/ 152137 h 1435"/>
              <a:gd name="T2" fmla="*/ 771655 w 1097"/>
              <a:gd name="T3" fmla="*/ 192173 h 1435"/>
              <a:gd name="T4" fmla="*/ 753421 w 1097"/>
              <a:gd name="T5" fmla="*/ 224201 h 1435"/>
              <a:gd name="T6" fmla="*/ 614844 w 1097"/>
              <a:gd name="T7" fmla="*/ 184893 h 1435"/>
              <a:gd name="T8" fmla="*/ 689238 w 1097"/>
              <a:gd name="T9" fmla="*/ 249679 h 1435"/>
              <a:gd name="T10" fmla="*/ 651312 w 1097"/>
              <a:gd name="T11" fmla="*/ 264237 h 1435"/>
              <a:gd name="T12" fmla="*/ 540450 w 1097"/>
              <a:gd name="T13" fmla="*/ 195812 h 1435"/>
              <a:gd name="T14" fmla="*/ 503983 w 1097"/>
              <a:gd name="T15" fmla="*/ 173247 h 1435"/>
              <a:gd name="T16" fmla="*/ 541180 w 1097"/>
              <a:gd name="T17" fmla="*/ 152137 h 1435"/>
              <a:gd name="T18" fmla="*/ 404791 w 1097"/>
              <a:gd name="T19" fmla="*/ 697354 h 1435"/>
              <a:gd name="T20" fmla="*/ 404791 w 1097"/>
              <a:gd name="T21" fmla="*/ 697354 h 1435"/>
              <a:gd name="T22" fmla="*/ 426671 w 1097"/>
              <a:gd name="T23" fmla="*/ 686435 h 1435"/>
              <a:gd name="T24" fmla="*/ 433236 w 1097"/>
              <a:gd name="T25" fmla="*/ 668965 h 1435"/>
              <a:gd name="T26" fmla="*/ 427401 w 1097"/>
              <a:gd name="T27" fmla="*/ 653678 h 1435"/>
              <a:gd name="T28" fmla="*/ 404791 w 1097"/>
              <a:gd name="T29" fmla="*/ 641304 h 1435"/>
              <a:gd name="T30" fmla="*/ 404791 w 1097"/>
              <a:gd name="T31" fmla="*/ 697354 h 1435"/>
              <a:gd name="T32" fmla="*/ 378534 w 1097"/>
              <a:gd name="T33" fmla="*/ 524835 h 1435"/>
              <a:gd name="T34" fmla="*/ 378534 w 1097"/>
              <a:gd name="T35" fmla="*/ 524835 h 1435"/>
              <a:gd name="T36" fmla="*/ 363218 w 1097"/>
              <a:gd name="T37" fmla="*/ 559776 h 1435"/>
              <a:gd name="T38" fmla="*/ 378534 w 1097"/>
              <a:gd name="T39" fmla="*/ 569239 h 1435"/>
              <a:gd name="T40" fmla="*/ 378534 w 1097"/>
              <a:gd name="T41" fmla="*/ 524835 h 1435"/>
              <a:gd name="T42" fmla="*/ 491584 w 1097"/>
              <a:gd name="T43" fmla="*/ 542305 h 1435"/>
              <a:gd name="T44" fmla="*/ 491584 w 1097"/>
              <a:gd name="T45" fmla="*/ 542305 h 1435"/>
              <a:gd name="T46" fmla="*/ 426671 w 1097"/>
              <a:gd name="T47" fmla="*/ 552496 h 1435"/>
              <a:gd name="T48" fmla="*/ 404791 w 1097"/>
              <a:gd name="T49" fmla="*/ 525563 h 1435"/>
              <a:gd name="T50" fmla="*/ 404791 w 1097"/>
              <a:gd name="T51" fmla="*/ 575790 h 1435"/>
              <a:gd name="T52" fmla="*/ 476267 w 1097"/>
              <a:gd name="T53" fmla="*/ 606363 h 1435"/>
              <a:gd name="T54" fmla="*/ 461680 w 1097"/>
              <a:gd name="T55" fmla="*/ 727199 h 1435"/>
              <a:gd name="T56" fmla="*/ 404791 w 1097"/>
              <a:gd name="T57" fmla="*/ 742485 h 1435"/>
              <a:gd name="T58" fmla="*/ 404791 w 1097"/>
              <a:gd name="T59" fmla="*/ 775970 h 1435"/>
              <a:gd name="T60" fmla="*/ 378534 w 1097"/>
              <a:gd name="T61" fmla="*/ 775970 h 1435"/>
              <a:gd name="T62" fmla="*/ 378534 w 1097"/>
              <a:gd name="T63" fmla="*/ 742485 h 1435"/>
              <a:gd name="T64" fmla="*/ 281530 w 1097"/>
              <a:gd name="T65" fmla="*/ 664597 h 1435"/>
              <a:gd name="T66" fmla="*/ 353007 w 1097"/>
              <a:gd name="T67" fmla="*/ 656590 h 1435"/>
              <a:gd name="T68" fmla="*/ 378534 w 1097"/>
              <a:gd name="T69" fmla="*/ 695170 h 1435"/>
              <a:gd name="T70" fmla="*/ 378534 w 1097"/>
              <a:gd name="T71" fmla="*/ 633296 h 1435"/>
              <a:gd name="T72" fmla="*/ 328209 w 1097"/>
              <a:gd name="T73" fmla="*/ 616554 h 1435"/>
              <a:gd name="T74" fmla="*/ 313622 w 1097"/>
              <a:gd name="T75" fmla="*/ 502270 h 1435"/>
              <a:gd name="T76" fmla="*/ 378534 w 1097"/>
              <a:gd name="T77" fmla="*/ 478976 h 1435"/>
              <a:gd name="T78" fmla="*/ 378534 w 1097"/>
              <a:gd name="T79" fmla="*/ 462234 h 1435"/>
              <a:gd name="T80" fmla="*/ 404791 w 1097"/>
              <a:gd name="T81" fmla="*/ 462234 h 1435"/>
              <a:gd name="T82" fmla="*/ 404791 w 1097"/>
              <a:gd name="T83" fmla="*/ 478976 h 1435"/>
              <a:gd name="T84" fmla="*/ 491584 w 1097"/>
              <a:gd name="T85" fmla="*/ 542305 h 1435"/>
              <a:gd name="T86" fmla="*/ 13858 w 1097"/>
              <a:gd name="T87" fmla="*/ 735206 h 1435"/>
              <a:gd name="T88" fmla="*/ 13858 w 1097"/>
              <a:gd name="T89" fmla="*/ 735206 h 1435"/>
              <a:gd name="T90" fmla="*/ 757798 w 1097"/>
              <a:gd name="T91" fmla="*/ 749765 h 1435"/>
              <a:gd name="T92" fmla="*/ 470433 w 1097"/>
              <a:gd name="T93" fmla="*/ 171791 h 1435"/>
              <a:gd name="T94" fmla="*/ 576189 w 1097"/>
              <a:gd name="T95" fmla="*/ 42948 h 1435"/>
              <a:gd name="T96" fmla="*/ 398956 w 1097"/>
              <a:gd name="T97" fmla="*/ 42220 h 1435"/>
              <a:gd name="T98" fmla="*/ 257462 w 1097"/>
              <a:gd name="T99" fmla="*/ 88079 h 1435"/>
              <a:gd name="T100" fmla="*/ 323833 w 1097"/>
              <a:gd name="T101" fmla="*/ 165967 h 1435"/>
              <a:gd name="T102" fmla="*/ 13858 w 1097"/>
              <a:gd name="T103" fmla="*/ 735206 h 14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097" h="1435">
                <a:moveTo>
                  <a:pt x="742" y="209"/>
                </a:moveTo>
                <a:cubicBezTo>
                  <a:pt x="861" y="197"/>
                  <a:pt x="958" y="200"/>
                  <a:pt x="1058" y="264"/>
                </a:cubicBezTo>
                <a:cubicBezTo>
                  <a:pt x="1097" y="288"/>
                  <a:pt x="1065" y="329"/>
                  <a:pt x="1033" y="308"/>
                </a:cubicBezTo>
                <a:cubicBezTo>
                  <a:pt x="974" y="271"/>
                  <a:pt x="914" y="256"/>
                  <a:pt x="843" y="254"/>
                </a:cubicBezTo>
                <a:cubicBezTo>
                  <a:pt x="878" y="274"/>
                  <a:pt x="922" y="306"/>
                  <a:pt x="945" y="343"/>
                </a:cubicBezTo>
                <a:cubicBezTo>
                  <a:pt x="967" y="377"/>
                  <a:pt x="916" y="401"/>
                  <a:pt x="893" y="363"/>
                </a:cubicBezTo>
                <a:cubicBezTo>
                  <a:pt x="865" y="316"/>
                  <a:pt x="781" y="273"/>
                  <a:pt x="741" y="269"/>
                </a:cubicBezTo>
                <a:cubicBezTo>
                  <a:pt x="724" y="259"/>
                  <a:pt x="708" y="247"/>
                  <a:pt x="691" y="238"/>
                </a:cubicBezTo>
                <a:cubicBezTo>
                  <a:pt x="708" y="230"/>
                  <a:pt x="726" y="220"/>
                  <a:pt x="742" y="209"/>
                </a:cubicBezTo>
                <a:close/>
                <a:moveTo>
                  <a:pt x="555" y="958"/>
                </a:moveTo>
                <a:lnTo>
                  <a:pt x="555" y="958"/>
                </a:lnTo>
                <a:cubicBezTo>
                  <a:pt x="568" y="955"/>
                  <a:pt x="578" y="950"/>
                  <a:pt x="585" y="943"/>
                </a:cubicBezTo>
                <a:cubicBezTo>
                  <a:pt x="591" y="936"/>
                  <a:pt x="594" y="928"/>
                  <a:pt x="594" y="919"/>
                </a:cubicBezTo>
                <a:cubicBezTo>
                  <a:pt x="594" y="912"/>
                  <a:pt x="592" y="905"/>
                  <a:pt x="586" y="898"/>
                </a:cubicBezTo>
                <a:cubicBezTo>
                  <a:pt x="581" y="892"/>
                  <a:pt x="570" y="886"/>
                  <a:pt x="555" y="881"/>
                </a:cubicBezTo>
                <a:lnTo>
                  <a:pt x="555" y="958"/>
                </a:lnTo>
                <a:close/>
                <a:moveTo>
                  <a:pt x="519" y="721"/>
                </a:moveTo>
                <a:lnTo>
                  <a:pt x="519" y="721"/>
                </a:lnTo>
                <a:cubicBezTo>
                  <a:pt x="497" y="728"/>
                  <a:pt x="481" y="748"/>
                  <a:pt x="498" y="769"/>
                </a:cubicBezTo>
                <a:cubicBezTo>
                  <a:pt x="502" y="774"/>
                  <a:pt x="509" y="779"/>
                  <a:pt x="519" y="782"/>
                </a:cubicBezTo>
                <a:lnTo>
                  <a:pt x="519" y="721"/>
                </a:lnTo>
                <a:close/>
                <a:moveTo>
                  <a:pt x="674" y="745"/>
                </a:moveTo>
                <a:lnTo>
                  <a:pt x="674" y="745"/>
                </a:lnTo>
                <a:lnTo>
                  <a:pt x="585" y="759"/>
                </a:lnTo>
                <a:cubicBezTo>
                  <a:pt x="577" y="740"/>
                  <a:pt x="573" y="732"/>
                  <a:pt x="555" y="722"/>
                </a:cubicBezTo>
                <a:lnTo>
                  <a:pt x="555" y="791"/>
                </a:lnTo>
                <a:cubicBezTo>
                  <a:pt x="604" y="804"/>
                  <a:pt x="636" y="818"/>
                  <a:pt x="653" y="833"/>
                </a:cubicBezTo>
                <a:cubicBezTo>
                  <a:pt x="706" y="880"/>
                  <a:pt x="690" y="962"/>
                  <a:pt x="633" y="999"/>
                </a:cubicBezTo>
                <a:cubicBezTo>
                  <a:pt x="611" y="1013"/>
                  <a:pt x="584" y="1019"/>
                  <a:pt x="555" y="1020"/>
                </a:cubicBezTo>
                <a:lnTo>
                  <a:pt x="555" y="1066"/>
                </a:lnTo>
                <a:lnTo>
                  <a:pt x="519" y="1066"/>
                </a:lnTo>
                <a:lnTo>
                  <a:pt x="519" y="1020"/>
                </a:lnTo>
                <a:cubicBezTo>
                  <a:pt x="447" y="1014"/>
                  <a:pt x="399" y="987"/>
                  <a:pt x="386" y="913"/>
                </a:cubicBezTo>
                <a:lnTo>
                  <a:pt x="484" y="902"/>
                </a:lnTo>
                <a:cubicBezTo>
                  <a:pt x="489" y="929"/>
                  <a:pt x="494" y="943"/>
                  <a:pt x="519" y="955"/>
                </a:cubicBezTo>
                <a:lnTo>
                  <a:pt x="519" y="870"/>
                </a:lnTo>
                <a:cubicBezTo>
                  <a:pt x="487" y="861"/>
                  <a:pt x="464" y="853"/>
                  <a:pt x="450" y="847"/>
                </a:cubicBezTo>
                <a:cubicBezTo>
                  <a:pt x="391" y="818"/>
                  <a:pt x="384" y="735"/>
                  <a:pt x="430" y="690"/>
                </a:cubicBezTo>
                <a:cubicBezTo>
                  <a:pt x="450" y="671"/>
                  <a:pt x="480" y="660"/>
                  <a:pt x="519" y="658"/>
                </a:cubicBezTo>
                <a:lnTo>
                  <a:pt x="519" y="635"/>
                </a:lnTo>
                <a:lnTo>
                  <a:pt x="555" y="635"/>
                </a:lnTo>
                <a:lnTo>
                  <a:pt x="555" y="658"/>
                </a:lnTo>
                <a:cubicBezTo>
                  <a:pt x="613" y="662"/>
                  <a:pt x="661" y="683"/>
                  <a:pt x="674" y="745"/>
                </a:cubicBezTo>
                <a:close/>
                <a:moveTo>
                  <a:pt x="19" y="1010"/>
                </a:moveTo>
                <a:lnTo>
                  <a:pt x="19" y="1010"/>
                </a:lnTo>
                <a:cubicBezTo>
                  <a:pt x="47" y="1410"/>
                  <a:pt x="970" y="1435"/>
                  <a:pt x="1039" y="1030"/>
                </a:cubicBezTo>
                <a:cubicBezTo>
                  <a:pt x="1094" y="711"/>
                  <a:pt x="844" y="315"/>
                  <a:pt x="645" y="236"/>
                </a:cubicBezTo>
                <a:cubicBezTo>
                  <a:pt x="739" y="209"/>
                  <a:pt x="782" y="158"/>
                  <a:pt x="790" y="59"/>
                </a:cubicBezTo>
                <a:cubicBezTo>
                  <a:pt x="691" y="118"/>
                  <a:pt x="643" y="121"/>
                  <a:pt x="547" y="58"/>
                </a:cubicBezTo>
                <a:cubicBezTo>
                  <a:pt x="461" y="0"/>
                  <a:pt x="308" y="2"/>
                  <a:pt x="353" y="121"/>
                </a:cubicBezTo>
                <a:cubicBezTo>
                  <a:pt x="367" y="157"/>
                  <a:pt x="400" y="197"/>
                  <a:pt x="444" y="228"/>
                </a:cubicBezTo>
                <a:cubicBezTo>
                  <a:pt x="118" y="385"/>
                  <a:pt x="0" y="750"/>
                  <a:pt x="19" y="10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672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8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3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 autoUpdateAnimBg="0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 autoUpdateAnimBg="0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 autoUpdateAnimBg="0"/>
      <p:bldP spid="61" grpId="0" autoUpdateAnimBg="0"/>
      <p:bldP spid="62" grpId="0" autoUpdateAnimBg="0"/>
      <p:bldP spid="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299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2019-08-30T06:55:33Z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