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Oval 6"/>
          <p:cNvSpPr>
            <a:spLocks noChangeArrowheads="1"/>
          </p:cNvSpPr>
          <p:nvPr/>
        </p:nvSpPr>
        <p:spPr bwMode="auto">
          <a:xfrm>
            <a:off x="4105597" y="3565326"/>
            <a:ext cx="1965325" cy="1965325"/>
          </a:xfrm>
          <a:prstGeom prst="ellipse">
            <a:avLst/>
          </a:prstGeom>
          <a:solidFill>
            <a:srgbClr val="007D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DA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80" name="组合 5"/>
          <p:cNvGrpSpPr>
            <a:grpSpLocks/>
          </p:cNvGrpSpPr>
          <p:nvPr/>
        </p:nvGrpSpPr>
        <p:grpSpPr bwMode="auto">
          <a:xfrm>
            <a:off x="4650110" y="3868539"/>
            <a:ext cx="927100" cy="814387"/>
            <a:chOff x="0" y="0"/>
            <a:chExt cx="1063625" cy="933450"/>
          </a:xfrm>
        </p:grpSpPr>
        <p:sp>
          <p:nvSpPr>
            <p:cNvPr id="81" name="Freeform 7"/>
            <p:cNvSpPr>
              <a:spLocks noEditPoints="1"/>
            </p:cNvSpPr>
            <p:nvPr/>
          </p:nvSpPr>
          <p:spPr bwMode="auto">
            <a:xfrm>
              <a:off x="0" y="0"/>
              <a:ext cx="1063625" cy="773112"/>
            </a:xfrm>
            <a:custGeom>
              <a:avLst/>
              <a:gdLst>
                <a:gd name="T0" fmla="*/ 816849507 w 1321"/>
                <a:gd name="T1" fmla="*/ 0 h 961"/>
                <a:gd name="T2" fmla="*/ 39545755 w 1321"/>
                <a:gd name="T3" fmla="*/ 0 h 961"/>
                <a:gd name="T4" fmla="*/ 0 w 1321"/>
                <a:gd name="T5" fmla="*/ 39479395 h 961"/>
                <a:gd name="T6" fmla="*/ 0 w 1321"/>
                <a:gd name="T7" fmla="*/ 582479153 h 961"/>
                <a:gd name="T8" fmla="*/ 39545755 w 1321"/>
                <a:gd name="T9" fmla="*/ 621958548 h 961"/>
                <a:gd name="T10" fmla="*/ 816849507 w 1321"/>
                <a:gd name="T11" fmla="*/ 621958548 h 961"/>
                <a:gd name="T12" fmla="*/ 856395262 w 1321"/>
                <a:gd name="T13" fmla="*/ 582479153 h 961"/>
                <a:gd name="T14" fmla="*/ 856395262 w 1321"/>
                <a:gd name="T15" fmla="*/ 39479395 h 961"/>
                <a:gd name="T16" fmla="*/ 816849507 w 1321"/>
                <a:gd name="T17" fmla="*/ 0 h 961"/>
                <a:gd name="T18" fmla="*/ 816849507 w 1321"/>
                <a:gd name="T19" fmla="*/ 464041774 h 961"/>
                <a:gd name="T20" fmla="*/ 816849507 w 1321"/>
                <a:gd name="T21" fmla="*/ 464041774 h 961"/>
                <a:gd name="T22" fmla="*/ 777303752 w 1321"/>
                <a:gd name="T23" fmla="*/ 503521168 h 961"/>
                <a:gd name="T24" fmla="*/ 79091509 w 1321"/>
                <a:gd name="T25" fmla="*/ 503521168 h 961"/>
                <a:gd name="T26" fmla="*/ 39545755 w 1321"/>
                <a:gd name="T27" fmla="*/ 464041774 h 961"/>
                <a:gd name="T28" fmla="*/ 39545755 w 1321"/>
                <a:gd name="T29" fmla="*/ 78957985 h 961"/>
                <a:gd name="T30" fmla="*/ 79091509 w 1321"/>
                <a:gd name="T31" fmla="*/ 39479395 h 961"/>
                <a:gd name="T32" fmla="*/ 777303752 w 1321"/>
                <a:gd name="T33" fmla="*/ 39479395 h 961"/>
                <a:gd name="T34" fmla="*/ 816849507 w 1321"/>
                <a:gd name="T35" fmla="*/ 78957985 h 961"/>
                <a:gd name="T36" fmla="*/ 816849507 w 1321"/>
                <a:gd name="T37" fmla="*/ 464041774 h 961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321" h="961">
                  <a:moveTo>
                    <a:pt x="1260" y="0"/>
                  </a:moveTo>
                  <a:lnTo>
                    <a:pt x="61" y="0"/>
                  </a:lnTo>
                  <a:cubicBezTo>
                    <a:pt x="27" y="0"/>
                    <a:pt x="0" y="27"/>
                    <a:pt x="0" y="61"/>
                  </a:cubicBezTo>
                  <a:lnTo>
                    <a:pt x="0" y="900"/>
                  </a:lnTo>
                  <a:cubicBezTo>
                    <a:pt x="0" y="934"/>
                    <a:pt x="27" y="961"/>
                    <a:pt x="61" y="961"/>
                  </a:cubicBezTo>
                  <a:lnTo>
                    <a:pt x="1260" y="961"/>
                  </a:lnTo>
                  <a:cubicBezTo>
                    <a:pt x="1293" y="961"/>
                    <a:pt x="1321" y="934"/>
                    <a:pt x="1321" y="900"/>
                  </a:cubicBezTo>
                  <a:lnTo>
                    <a:pt x="1321" y="61"/>
                  </a:lnTo>
                  <a:cubicBezTo>
                    <a:pt x="1321" y="27"/>
                    <a:pt x="1293" y="0"/>
                    <a:pt x="1260" y="0"/>
                  </a:cubicBezTo>
                  <a:close/>
                  <a:moveTo>
                    <a:pt x="1260" y="717"/>
                  </a:moveTo>
                  <a:lnTo>
                    <a:pt x="1260" y="717"/>
                  </a:lnTo>
                  <a:cubicBezTo>
                    <a:pt x="1260" y="751"/>
                    <a:pt x="1232" y="778"/>
                    <a:pt x="1199" y="778"/>
                  </a:cubicBezTo>
                  <a:lnTo>
                    <a:pt x="122" y="778"/>
                  </a:lnTo>
                  <a:cubicBezTo>
                    <a:pt x="88" y="778"/>
                    <a:pt x="61" y="751"/>
                    <a:pt x="61" y="717"/>
                  </a:cubicBezTo>
                  <a:lnTo>
                    <a:pt x="61" y="122"/>
                  </a:lnTo>
                  <a:cubicBezTo>
                    <a:pt x="61" y="89"/>
                    <a:pt x="88" y="61"/>
                    <a:pt x="122" y="61"/>
                  </a:cubicBezTo>
                  <a:lnTo>
                    <a:pt x="1199" y="61"/>
                  </a:lnTo>
                  <a:cubicBezTo>
                    <a:pt x="1232" y="61"/>
                    <a:pt x="1260" y="89"/>
                    <a:pt x="1260" y="122"/>
                  </a:cubicBezTo>
                  <a:lnTo>
                    <a:pt x="1260" y="7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</a:endParaRPr>
            </a:p>
          </p:txBody>
        </p:sp>
        <p:sp>
          <p:nvSpPr>
            <p:cNvPr id="82" name="Freeform 8"/>
            <p:cNvSpPr>
              <a:spLocks/>
            </p:cNvSpPr>
            <p:nvPr/>
          </p:nvSpPr>
          <p:spPr bwMode="auto">
            <a:xfrm>
              <a:off x="350837" y="746125"/>
              <a:ext cx="360363" cy="187325"/>
            </a:xfrm>
            <a:custGeom>
              <a:avLst/>
              <a:gdLst>
                <a:gd name="T0" fmla="*/ 271752312 w 448"/>
                <a:gd name="T1" fmla="*/ 111175378 h 233"/>
                <a:gd name="T2" fmla="*/ 254282751 w 448"/>
                <a:gd name="T3" fmla="*/ 111175378 h 233"/>
                <a:gd name="T4" fmla="*/ 234872216 w 448"/>
                <a:gd name="T5" fmla="*/ 91138034 h 233"/>
                <a:gd name="T6" fmla="*/ 234872216 w 448"/>
                <a:gd name="T7" fmla="*/ 0 h 233"/>
                <a:gd name="T8" fmla="*/ 55644713 w 448"/>
                <a:gd name="T9" fmla="*/ 0 h 233"/>
                <a:gd name="T10" fmla="*/ 55644713 w 448"/>
                <a:gd name="T11" fmla="*/ 91138034 h 233"/>
                <a:gd name="T12" fmla="*/ 35586651 w 448"/>
                <a:gd name="T13" fmla="*/ 111175378 h 233"/>
                <a:gd name="T14" fmla="*/ 18117089 w 448"/>
                <a:gd name="T15" fmla="*/ 111175378 h 233"/>
                <a:gd name="T16" fmla="*/ 0 w 448"/>
                <a:gd name="T17" fmla="*/ 131212721 h 233"/>
                <a:gd name="T18" fmla="*/ 18117089 w 448"/>
                <a:gd name="T19" fmla="*/ 150603672 h 233"/>
                <a:gd name="T20" fmla="*/ 271752312 w 448"/>
                <a:gd name="T21" fmla="*/ 150603672 h 233"/>
                <a:gd name="T22" fmla="*/ 289869401 w 448"/>
                <a:gd name="T23" fmla="*/ 131212721 h 233"/>
                <a:gd name="T24" fmla="*/ 271752312 w 448"/>
                <a:gd name="T25" fmla="*/ 111175378 h 2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48" h="233">
                  <a:moveTo>
                    <a:pt x="420" y="172"/>
                  </a:moveTo>
                  <a:lnTo>
                    <a:pt x="393" y="172"/>
                  </a:lnTo>
                  <a:cubicBezTo>
                    <a:pt x="376" y="172"/>
                    <a:pt x="363" y="158"/>
                    <a:pt x="363" y="141"/>
                  </a:cubicBezTo>
                  <a:lnTo>
                    <a:pt x="363" y="0"/>
                  </a:lnTo>
                  <a:lnTo>
                    <a:pt x="86" y="0"/>
                  </a:lnTo>
                  <a:lnTo>
                    <a:pt x="86" y="141"/>
                  </a:lnTo>
                  <a:cubicBezTo>
                    <a:pt x="86" y="158"/>
                    <a:pt x="72" y="172"/>
                    <a:pt x="55" y="172"/>
                  </a:cubicBezTo>
                  <a:lnTo>
                    <a:pt x="28" y="172"/>
                  </a:lnTo>
                  <a:cubicBezTo>
                    <a:pt x="13" y="172"/>
                    <a:pt x="0" y="186"/>
                    <a:pt x="0" y="203"/>
                  </a:cubicBezTo>
                  <a:cubicBezTo>
                    <a:pt x="0" y="219"/>
                    <a:pt x="13" y="233"/>
                    <a:pt x="28" y="233"/>
                  </a:cubicBezTo>
                  <a:lnTo>
                    <a:pt x="420" y="233"/>
                  </a:lnTo>
                  <a:cubicBezTo>
                    <a:pt x="436" y="233"/>
                    <a:pt x="448" y="219"/>
                    <a:pt x="448" y="203"/>
                  </a:cubicBezTo>
                  <a:cubicBezTo>
                    <a:pt x="448" y="186"/>
                    <a:pt x="436" y="172"/>
                    <a:pt x="420" y="17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3" name="Line 20"/>
          <p:cNvSpPr>
            <a:spLocks noChangeShapeType="1"/>
          </p:cNvSpPr>
          <p:nvPr/>
        </p:nvSpPr>
        <p:spPr bwMode="auto">
          <a:xfrm>
            <a:off x="5997897" y="4932164"/>
            <a:ext cx="3411538" cy="720725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84" name="Line 23"/>
          <p:cNvSpPr>
            <a:spLocks noChangeShapeType="1"/>
          </p:cNvSpPr>
          <p:nvPr/>
        </p:nvSpPr>
        <p:spPr bwMode="auto">
          <a:xfrm>
            <a:off x="5839147" y="5178226"/>
            <a:ext cx="1408113" cy="781050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85" name="Line 24"/>
          <p:cNvSpPr>
            <a:spLocks noChangeShapeType="1"/>
          </p:cNvSpPr>
          <p:nvPr/>
        </p:nvSpPr>
        <p:spPr bwMode="auto">
          <a:xfrm>
            <a:off x="5610547" y="5383014"/>
            <a:ext cx="679450" cy="1022350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86" name="Line 25"/>
          <p:cNvSpPr>
            <a:spLocks noChangeShapeType="1"/>
          </p:cNvSpPr>
          <p:nvPr/>
        </p:nvSpPr>
        <p:spPr bwMode="auto">
          <a:xfrm>
            <a:off x="5113660" y="5537001"/>
            <a:ext cx="0" cy="531813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87" name="Line 26"/>
          <p:cNvSpPr>
            <a:spLocks noChangeShapeType="1"/>
          </p:cNvSpPr>
          <p:nvPr/>
        </p:nvSpPr>
        <p:spPr bwMode="auto">
          <a:xfrm>
            <a:off x="2765747" y="3093839"/>
            <a:ext cx="1476375" cy="966787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88" name="Line 27"/>
          <p:cNvSpPr>
            <a:spLocks noChangeShapeType="1"/>
          </p:cNvSpPr>
          <p:nvPr/>
        </p:nvSpPr>
        <p:spPr bwMode="auto">
          <a:xfrm>
            <a:off x="4469135" y="2671564"/>
            <a:ext cx="347662" cy="950912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89" name="Line 28"/>
          <p:cNvSpPr>
            <a:spLocks noChangeShapeType="1"/>
          </p:cNvSpPr>
          <p:nvPr/>
        </p:nvSpPr>
        <p:spPr bwMode="auto">
          <a:xfrm flipH="1">
            <a:off x="5799460" y="2801739"/>
            <a:ext cx="979487" cy="1066800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90" name="Line 29"/>
          <p:cNvSpPr>
            <a:spLocks noChangeShapeType="1"/>
          </p:cNvSpPr>
          <p:nvPr/>
        </p:nvSpPr>
        <p:spPr bwMode="auto">
          <a:xfrm flipH="1">
            <a:off x="6066160" y="4060626"/>
            <a:ext cx="1724025" cy="406400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91" name="Line 30"/>
          <p:cNvSpPr>
            <a:spLocks noChangeShapeType="1"/>
          </p:cNvSpPr>
          <p:nvPr/>
        </p:nvSpPr>
        <p:spPr bwMode="auto">
          <a:xfrm flipH="1">
            <a:off x="6005835" y="2771576"/>
            <a:ext cx="2400300" cy="1395413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92" name="Line 31"/>
          <p:cNvSpPr>
            <a:spLocks noChangeShapeType="1"/>
          </p:cNvSpPr>
          <p:nvPr/>
        </p:nvSpPr>
        <p:spPr bwMode="auto">
          <a:xfrm flipH="1">
            <a:off x="5415285" y="3039864"/>
            <a:ext cx="231775" cy="590550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93" name="Line 32"/>
          <p:cNvSpPr>
            <a:spLocks noChangeShapeType="1"/>
          </p:cNvSpPr>
          <p:nvPr/>
        </p:nvSpPr>
        <p:spPr bwMode="auto">
          <a:xfrm flipH="1">
            <a:off x="3292797" y="4955976"/>
            <a:ext cx="904875" cy="403225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94" name="Line 33"/>
          <p:cNvSpPr>
            <a:spLocks noChangeShapeType="1"/>
          </p:cNvSpPr>
          <p:nvPr/>
        </p:nvSpPr>
        <p:spPr bwMode="auto">
          <a:xfrm flipH="1" flipV="1">
            <a:off x="3278510" y="4298751"/>
            <a:ext cx="827087" cy="146050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95" name="Line 34"/>
          <p:cNvSpPr>
            <a:spLocks noChangeShapeType="1"/>
          </p:cNvSpPr>
          <p:nvPr/>
        </p:nvSpPr>
        <p:spPr bwMode="auto">
          <a:xfrm flipH="1">
            <a:off x="3823022" y="5341739"/>
            <a:ext cx="700088" cy="974725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96" name="Oval 35"/>
          <p:cNvSpPr>
            <a:spLocks noChangeArrowheads="1"/>
          </p:cNvSpPr>
          <p:nvPr/>
        </p:nvSpPr>
        <p:spPr bwMode="auto">
          <a:xfrm>
            <a:off x="4997772" y="1646039"/>
            <a:ext cx="488950" cy="492125"/>
          </a:xfrm>
          <a:prstGeom prst="ellipse">
            <a:avLst/>
          </a:prstGeom>
          <a:solidFill>
            <a:srgbClr val="EA5F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DA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7" name="Oval 37"/>
          <p:cNvSpPr>
            <a:spLocks noChangeArrowheads="1"/>
          </p:cNvSpPr>
          <p:nvPr/>
        </p:nvSpPr>
        <p:spPr bwMode="auto">
          <a:xfrm>
            <a:off x="2187897" y="6405364"/>
            <a:ext cx="492125" cy="490537"/>
          </a:xfrm>
          <a:prstGeom prst="ellipse">
            <a:avLst/>
          </a:prstGeom>
          <a:solidFill>
            <a:srgbClr val="EA5F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DA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8" name="Oval 39"/>
          <p:cNvSpPr>
            <a:spLocks noChangeArrowheads="1"/>
          </p:cNvSpPr>
          <p:nvPr/>
        </p:nvSpPr>
        <p:spPr bwMode="auto">
          <a:xfrm>
            <a:off x="9530085" y="2801739"/>
            <a:ext cx="430212" cy="428625"/>
          </a:xfrm>
          <a:prstGeom prst="ellipse">
            <a:avLst/>
          </a:prstGeom>
          <a:solidFill>
            <a:srgbClr val="77777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DA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9" name="Oval 40"/>
          <p:cNvSpPr>
            <a:spLocks noChangeArrowheads="1"/>
          </p:cNvSpPr>
          <p:nvPr/>
        </p:nvSpPr>
        <p:spPr bwMode="auto">
          <a:xfrm>
            <a:off x="8772847" y="6292651"/>
            <a:ext cx="434975" cy="434975"/>
          </a:xfrm>
          <a:prstGeom prst="ellipse">
            <a:avLst/>
          </a:prstGeom>
          <a:solidFill>
            <a:srgbClr val="00A7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DA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0" name="Oval 41"/>
          <p:cNvSpPr>
            <a:spLocks noChangeArrowheads="1"/>
          </p:cNvSpPr>
          <p:nvPr/>
        </p:nvSpPr>
        <p:spPr bwMode="auto">
          <a:xfrm>
            <a:off x="9047485" y="4792464"/>
            <a:ext cx="522287" cy="523875"/>
          </a:xfrm>
          <a:prstGeom prst="ellipse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007DA7"/>
              </a:solidFill>
              <a:ea typeface="宋体" panose="02010600030101010101" pitchFamily="2" charset="-122"/>
            </a:endParaRPr>
          </a:p>
        </p:txBody>
      </p:sp>
      <p:sp>
        <p:nvSpPr>
          <p:cNvPr id="101" name="Oval 43"/>
          <p:cNvSpPr>
            <a:spLocks noChangeArrowheads="1"/>
          </p:cNvSpPr>
          <p:nvPr/>
        </p:nvSpPr>
        <p:spPr bwMode="auto">
          <a:xfrm>
            <a:off x="822647" y="5390951"/>
            <a:ext cx="490538" cy="492125"/>
          </a:xfrm>
          <a:prstGeom prst="ellipse">
            <a:avLst/>
          </a:prstGeom>
          <a:solidFill>
            <a:srgbClr val="B7D7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007DA7"/>
              </a:solidFill>
              <a:ea typeface="宋体" panose="02010600030101010101" pitchFamily="2" charset="-122"/>
            </a:endParaRPr>
          </a:p>
        </p:txBody>
      </p:sp>
      <p:sp>
        <p:nvSpPr>
          <p:cNvPr id="102" name="Oval 44"/>
          <p:cNvSpPr>
            <a:spLocks noChangeArrowheads="1"/>
          </p:cNvSpPr>
          <p:nvPr/>
        </p:nvSpPr>
        <p:spPr bwMode="auto">
          <a:xfrm>
            <a:off x="792485" y="2460426"/>
            <a:ext cx="460375" cy="461963"/>
          </a:xfrm>
          <a:prstGeom prst="ellipse">
            <a:avLst/>
          </a:prstGeom>
          <a:solidFill>
            <a:srgbClr val="B7D72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zh-CN" altLang="en-US" sz="1800">
              <a:solidFill>
                <a:srgbClr val="007DA7"/>
              </a:solidFill>
              <a:ea typeface="宋体" panose="02010600030101010101" pitchFamily="2" charset="-122"/>
            </a:endParaRPr>
          </a:p>
        </p:txBody>
      </p:sp>
      <p:sp>
        <p:nvSpPr>
          <p:cNvPr id="103" name="Oval 45"/>
          <p:cNvSpPr>
            <a:spLocks noChangeArrowheads="1"/>
          </p:cNvSpPr>
          <p:nvPr/>
        </p:nvSpPr>
        <p:spPr bwMode="auto">
          <a:xfrm>
            <a:off x="9677722" y="3690739"/>
            <a:ext cx="492125" cy="492125"/>
          </a:xfrm>
          <a:prstGeom prst="ellipse">
            <a:avLst/>
          </a:prstGeom>
          <a:solidFill>
            <a:srgbClr val="00A7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007DA7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4" name="TextBox 29"/>
          <p:cNvSpPr txBox="1">
            <a:spLocks noChangeArrowheads="1"/>
          </p:cNvSpPr>
          <p:nvPr/>
        </p:nvSpPr>
        <p:spPr bwMode="auto">
          <a:xfrm>
            <a:off x="4307210" y="4698801"/>
            <a:ext cx="14906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FFFFFF"/>
                </a:solidFill>
                <a:latin typeface="微软雅黑" panose="020B0503020204020204" pitchFamily="34" charset="-122"/>
              </a:rPr>
              <a:t>某系统可扩展性强</a:t>
            </a:r>
          </a:p>
        </p:txBody>
      </p:sp>
      <p:grpSp>
        <p:nvGrpSpPr>
          <p:cNvPr id="105" name="组合 30"/>
          <p:cNvGrpSpPr>
            <a:grpSpLocks/>
          </p:cNvGrpSpPr>
          <p:nvPr/>
        </p:nvGrpSpPr>
        <p:grpSpPr bwMode="auto">
          <a:xfrm>
            <a:off x="7785422" y="3252589"/>
            <a:ext cx="1290638" cy="1290637"/>
            <a:chOff x="0" y="0"/>
            <a:chExt cx="1291004" cy="1291004"/>
          </a:xfrm>
        </p:grpSpPr>
        <p:sp>
          <p:nvSpPr>
            <p:cNvPr id="106" name="Oval 10"/>
            <p:cNvSpPr>
              <a:spLocks noChangeArrowheads="1"/>
            </p:cNvSpPr>
            <p:nvPr/>
          </p:nvSpPr>
          <p:spPr bwMode="auto">
            <a:xfrm>
              <a:off x="0" y="0"/>
              <a:ext cx="1291004" cy="1291004"/>
            </a:xfrm>
            <a:prstGeom prst="ellipse">
              <a:avLst/>
            </a:prstGeom>
            <a:solidFill>
              <a:srgbClr val="EA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7" name="TextBox 32"/>
            <p:cNvSpPr txBox="1">
              <a:spLocks noChangeArrowheads="1"/>
            </p:cNvSpPr>
            <p:nvPr/>
          </p:nvSpPr>
          <p:spPr bwMode="auto">
            <a:xfrm>
              <a:off x="4522" y="248381"/>
              <a:ext cx="124788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国内任意品牌门锁接口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8" name="组合 33"/>
          <p:cNvGrpSpPr>
            <a:grpSpLocks/>
          </p:cNvGrpSpPr>
          <p:nvPr/>
        </p:nvGrpSpPr>
        <p:grpSpPr bwMode="auto">
          <a:xfrm>
            <a:off x="9401497" y="5100439"/>
            <a:ext cx="1319213" cy="1319212"/>
            <a:chOff x="0" y="0"/>
            <a:chExt cx="1319218" cy="1319217"/>
          </a:xfrm>
        </p:grpSpPr>
        <p:sp>
          <p:nvSpPr>
            <p:cNvPr id="109" name="Oval 19"/>
            <p:cNvSpPr>
              <a:spLocks noChangeArrowheads="1"/>
            </p:cNvSpPr>
            <p:nvPr/>
          </p:nvSpPr>
          <p:spPr bwMode="auto">
            <a:xfrm>
              <a:off x="0" y="0"/>
              <a:ext cx="1319218" cy="1319217"/>
            </a:xfrm>
            <a:prstGeom prst="ellipse">
              <a:avLst/>
            </a:prstGeom>
            <a:solidFill>
              <a:srgbClr val="F2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0" name="TextBox 35"/>
            <p:cNvSpPr txBox="1">
              <a:spLocks noChangeArrowheads="1"/>
            </p:cNvSpPr>
            <p:nvPr/>
          </p:nvSpPr>
          <p:spPr bwMode="auto">
            <a:xfrm>
              <a:off x="22695" y="239376"/>
              <a:ext cx="124788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任意地区身份证阅读器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1" name="组合 36"/>
          <p:cNvGrpSpPr>
            <a:grpSpLocks/>
          </p:cNvGrpSpPr>
          <p:nvPr/>
        </p:nvGrpSpPr>
        <p:grpSpPr bwMode="auto">
          <a:xfrm>
            <a:off x="2035497" y="4946451"/>
            <a:ext cx="1319213" cy="1319213"/>
            <a:chOff x="0" y="0"/>
            <a:chExt cx="1319218" cy="1319217"/>
          </a:xfrm>
        </p:grpSpPr>
        <p:sp>
          <p:nvSpPr>
            <p:cNvPr id="112" name="Oval 12"/>
            <p:cNvSpPr>
              <a:spLocks noChangeArrowheads="1"/>
            </p:cNvSpPr>
            <p:nvPr/>
          </p:nvSpPr>
          <p:spPr bwMode="auto">
            <a:xfrm>
              <a:off x="0" y="0"/>
              <a:ext cx="1319218" cy="1319217"/>
            </a:xfrm>
            <a:prstGeom prst="ellipse">
              <a:avLst/>
            </a:prstGeom>
            <a:solidFill>
              <a:srgbClr val="00A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3" name="TextBox 41"/>
            <p:cNvSpPr txBox="1">
              <a:spLocks noChangeArrowheads="1"/>
            </p:cNvSpPr>
            <p:nvPr/>
          </p:nvSpPr>
          <p:spPr bwMode="auto">
            <a:xfrm>
              <a:off x="17353" y="197943"/>
              <a:ext cx="124788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任意类型电话计费系统接口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4" name="组合 42"/>
          <p:cNvGrpSpPr>
            <a:grpSpLocks/>
          </p:cNvGrpSpPr>
          <p:nvPr/>
        </p:nvGrpSpPr>
        <p:grpSpPr bwMode="auto">
          <a:xfrm>
            <a:off x="3723010" y="1601589"/>
            <a:ext cx="1104900" cy="1104900"/>
            <a:chOff x="0" y="0"/>
            <a:chExt cx="1105128" cy="1105127"/>
          </a:xfrm>
        </p:grpSpPr>
        <p:sp>
          <p:nvSpPr>
            <p:cNvPr id="115" name="Oval 14"/>
            <p:cNvSpPr>
              <a:spLocks noChangeArrowheads="1"/>
            </p:cNvSpPr>
            <p:nvPr/>
          </p:nvSpPr>
          <p:spPr bwMode="auto">
            <a:xfrm>
              <a:off x="0" y="0"/>
              <a:ext cx="1105128" cy="1105127"/>
            </a:xfrm>
            <a:prstGeom prst="ellipse">
              <a:avLst/>
            </a:prstGeom>
            <a:solidFill>
              <a:srgbClr val="00A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6" name="TextBox 44"/>
            <p:cNvSpPr txBox="1">
              <a:spLocks noChangeArrowheads="1"/>
            </p:cNvSpPr>
            <p:nvPr/>
          </p:nvSpPr>
          <p:spPr bwMode="auto">
            <a:xfrm>
              <a:off x="109325" y="229397"/>
              <a:ext cx="8086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VOD点播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7" name="组合 45"/>
          <p:cNvGrpSpPr>
            <a:grpSpLocks/>
          </p:cNvGrpSpPr>
          <p:nvPr/>
        </p:nvGrpSpPr>
        <p:grpSpPr bwMode="auto">
          <a:xfrm>
            <a:off x="6577335" y="1785739"/>
            <a:ext cx="1135062" cy="1136650"/>
            <a:chOff x="0" y="0"/>
            <a:chExt cx="1135282" cy="1136789"/>
          </a:xfrm>
        </p:grpSpPr>
        <p:sp>
          <p:nvSpPr>
            <p:cNvPr id="118" name="Oval 9"/>
            <p:cNvSpPr>
              <a:spLocks noChangeArrowheads="1"/>
            </p:cNvSpPr>
            <p:nvPr/>
          </p:nvSpPr>
          <p:spPr bwMode="auto">
            <a:xfrm>
              <a:off x="0" y="0"/>
              <a:ext cx="1135282" cy="1136789"/>
            </a:xfrm>
            <a:prstGeom prst="ellipse">
              <a:avLst/>
            </a:prstGeom>
            <a:solidFill>
              <a:srgbClr val="F2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9" name="TextBox 47"/>
            <p:cNvSpPr txBox="1">
              <a:spLocks noChangeArrowheads="1"/>
            </p:cNvSpPr>
            <p:nvPr/>
          </p:nvSpPr>
          <p:spPr bwMode="auto">
            <a:xfrm>
              <a:off x="81795" y="274859"/>
              <a:ext cx="99825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智能房控系统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0" name="组合 48"/>
          <p:cNvGrpSpPr>
            <a:grpSpLocks/>
          </p:cNvGrpSpPr>
          <p:nvPr/>
        </p:nvGrpSpPr>
        <p:grpSpPr bwMode="auto">
          <a:xfrm>
            <a:off x="5372422" y="2184201"/>
            <a:ext cx="890588" cy="890588"/>
            <a:chOff x="0" y="0"/>
            <a:chExt cx="891038" cy="889530"/>
          </a:xfrm>
        </p:grpSpPr>
        <p:sp>
          <p:nvSpPr>
            <p:cNvPr id="121" name="Oval 16"/>
            <p:cNvSpPr>
              <a:spLocks noChangeArrowheads="1"/>
            </p:cNvSpPr>
            <p:nvPr/>
          </p:nvSpPr>
          <p:spPr bwMode="auto">
            <a:xfrm>
              <a:off x="0" y="0"/>
              <a:ext cx="891038" cy="889530"/>
            </a:xfrm>
            <a:prstGeom prst="ellipse">
              <a:avLst/>
            </a:prstGeom>
            <a:solidFill>
              <a:srgbClr val="00A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2" name="TextBox 50"/>
            <p:cNvSpPr txBox="1">
              <a:spLocks noChangeArrowheads="1"/>
            </p:cNvSpPr>
            <p:nvPr/>
          </p:nvSpPr>
          <p:spPr bwMode="auto">
            <a:xfrm>
              <a:off x="43065" y="123597"/>
              <a:ext cx="8086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KTV</a:t>
              </a: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计费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3" name="组合 51"/>
          <p:cNvGrpSpPr>
            <a:grpSpLocks/>
          </p:cNvGrpSpPr>
          <p:nvPr/>
        </p:nvGrpSpPr>
        <p:grpSpPr bwMode="auto">
          <a:xfrm>
            <a:off x="8320410" y="2054026"/>
            <a:ext cx="935037" cy="935038"/>
            <a:chOff x="0" y="0"/>
            <a:chExt cx="934760" cy="936267"/>
          </a:xfrm>
        </p:grpSpPr>
        <p:sp>
          <p:nvSpPr>
            <p:cNvPr id="124" name="Oval 21"/>
            <p:cNvSpPr>
              <a:spLocks noChangeArrowheads="1"/>
            </p:cNvSpPr>
            <p:nvPr/>
          </p:nvSpPr>
          <p:spPr bwMode="auto">
            <a:xfrm>
              <a:off x="0" y="0"/>
              <a:ext cx="934760" cy="936267"/>
            </a:xfrm>
            <a:prstGeom prst="ellipse">
              <a:avLst/>
            </a:prstGeom>
            <a:solidFill>
              <a:srgbClr val="B7D7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7DA7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25" name="TextBox 53"/>
            <p:cNvSpPr txBox="1">
              <a:spLocks noChangeArrowheads="1"/>
            </p:cNvSpPr>
            <p:nvPr/>
          </p:nvSpPr>
          <p:spPr bwMode="auto">
            <a:xfrm>
              <a:off x="57120" y="159231"/>
              <a:ext cx="8086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短信群发</a:t>
              </a:r>
              <a:endParaRPr lang="zh-CN" altLang="en-US" sz="1800">
                <a:solidFill>
                  <a:srgbClr val="FFFFFF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26" name="组合 54"/>
          <p:cNvGrpSpPr>
            <a:grpSpLocks/>
          </p:cNvGrpSpPr>
          <p:nvPr/>
        </p:nvGrpSpPr>
        <p:grpSpPr bwMode="auto">
          <a:xfrm>
            <a:off x="7191697" y="5705276"/>
            <a:ext cx="1025525" cy="1027113"/>
            <a:chOff x="0" y="0"/>
            <a:chExt cx="1025758" cy="1025756"/>
          </a:xfrm>
        </p:grpSpPr>
        <p:sp>
          <p:nvSpPr>
            <p:cNvPr id="127" name="Oval 22"/>
            <p:cNvSpPr>
              <a:spLocks noChangeArrowheads="1"/>
            </p:cNvSpPr>
            <p:nvPr/>
          </p:nvSpPr>
          <p:spPr bwMode="auto">
            <a:xfrm>
              <a:off x="0" y="0"/>
              <a:ext cx="1025758" cy="1025756"/>
            </a:xfrm>
            <a:prstGeom prst="ellipse">
              <a:avLst/>
            </a:prstGeom>
            <a:solidFill>
              <a:srgbClr val="00A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8" name="TextBox 56"/>
            <p:cNvSpPr txBox="1">
              <a:spLocks noChangeArrowheads="1"/>
            </p:cNvSpPr>
            <p:nvPr/>
          </p:nvSpPr>
          <p:spPr bwMode="auto">
            <a:xfrm>
              <a:off x="94065" y="205430"/>
              <a:ext cx="8086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财务系统</a:t>
              </a:r>
            </a:p>
          </p:txBody>
        </p:sp>
      </p:grpSp>
      <p:grpSp>
        <p:nvGrpSpPr>
          <p:cNvPr id="129" name="组合 57"/>
          <p:cNvGrpSpPr>
            <a:grpSpLocks/>
          </p:cNvGrpSpPr>
          <p:nvPr/>
        </p:nvGrpSpPr>
        <p:grpSpPr bwMode="auto">
          <a:xfrm>
            <a:off x="4643760" y="6114851"/>
            <a:ext cx="950912" cy="949325"/>
            <a:chOff x="0" y="0"/>
            <a:chExt cx="949594" cy="948508"/>
          </a:xfrm>
        </p:grpSpPr>
        <p:sp>
          <p:nvSpPr>
            <p:cNvPr id="130" name="Oval 11"/>
            <p:cNvSpPr>
              <a:spLocks noChangeArrowheads="1"/>
            </p:cNvSpPr>
            <p:nvPr/>
          </p:nvSpPr>
          <p:spPr bwMode="auto">
            <a:xfrm>
              <a:off x="0" y="0"/>
              <a:ext cx="949594" cy="948508"/>
            </a:xfrm>
            <a:prstGeom prst="ellipse">
              <a:avLst/>
            </a:prstGeom>
            <a:solidFill>
              <a:srgbClr val="00A7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1" name="TextBox 59"/>
            <p:cNvSpPr txBox="1">
              <a:spLocks noChangeArrowheads="1"/>
            </p:cNvSpPr>
            <p:nvPr/>
          </p:nvSpPr>
          <p:spPr bwMode="auto">
            <a:xfrm>
              <a:off x="77697" y="151088"/>
              <a:ext cx="8086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康乐系统</a:t>
              </a: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2" name="组合 60"/>
          <p:cNvGrpSpPr>
            <a:grpSpLocks/>
          </p:cNvGrpSpPr>
          <p:nvPr/>
        </p:nvGrpSpPr>
        <p:grpSpPr bwMode="auto">
          <a:xfrm>
            <a:off x="1683072" y="2154039"/>
            <a:ext cx="1206500" cy="1206500"/>
            <a:chOff x="0" y="0"/>
            <a:chExt cx="1207866" cy="1206518"/>
          </a:xfrm>
        </p:grpSpPr>
        <p:sp>
          <p:nvSpPr>
            <p:cNvPr id="133" name="Oval 15"/>
            <p:cNvSpPr>
              <a:spLocks noChangeArrowheads="1"/>
            </p:cNvSpPr>
            <p:nvPr/>
          </p:nvSpPr>
          <p:spPr bwMode="auto">
            <a:xfrm>
              <a:off x="0" y="0"/>
              <a:ext cx="1207866" cy="1206518"/>
            </a:xfrm>
            <a:prstGeom prst="ellipse">
              <a:avLst/>
            </a:prstGeom>
            <a:solidFill>
              <a:srgbClr val="F2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4" name="TextBox 62"/>
            <p:cNvSpPr txBox="1">
              <a:spLocks noChangeArrowheads="1"/>
            </p:cNvSpPr>
            <p:nvPr/>
          </p:nvSpPr>
          <p:spPr bwMode="auto">
            <a:xfrm>
              <a:off x="186313" y="317069"/>
              <a:ext cx="80869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餐饮系统</a:t>
              </a:r>
            </a:p>
          </p:txBody>
        </p:sp>
      </p:grpSp>
      <p:grpSp>
        <p:nvGrpSpPr>
          <p:cNvPr id="135" name="组合 63"/>
          <p:cNvGrpSpPr>
            <a:grpSpLocks/>
          </p:cNvGrpSpPr>
          <p:nvPr/>
        </p:nvGrpSpPr>
        <p:grpSpPr bwMode="auto">
          <a:xfrm>
            <a:off x="2364110" y="3649464"/>
            <a:ext cx="952500" cy="952500"/>
            <a:chOff x="0" y="0"/>
            <a:chExt cx="951345" cy="951344"/>
          </a:xfrm>
        </p:grpSpPr>
        <p:sp>
          <p:nvSpPr>
            <p:cNvPr id="136" name="Oval 13"/>
            <p:cNvSpPr>
              <a:spLocks noChangeArrowheads="1"/>
            </p:cNvSpPr>
            <p:nvPr/>
          </p:nvSpPr>
          <p:spPr bwMode="auto">
            <a:xfrm>
              <a:off x="0" y="0"/>
              <a:ext cx="951345" cy="951344"/>
            </a:xfrm>
            <a:prstGeom prst="ellipse">
              <a:avLst/>
            </a:prstGeom>
            <a:solidFill>
              <a:srgbClr val="B7D7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7DA7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37" name="TextBox 65"/>
            <p:cNvSpPr txBox="1">
              <a:spLocks noChangeArrowheads="1"/>
            </p:cNvSpPr>
            <p:nvPr/>
          </p:nvSpPr>
          <p:spPr bwMode="auto">
            <a:xfrm>
              <a:off x="62023" y="159389"/>
              <a:ext cx="8086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rgbClr val="FFFFFF"/>
                  </a:solidFill>
                  <a:latin typeface="微软雅黑" panose="020B0503020204020204" pitchFamily="34" charset="-122"/>
                </a:rPr>
                <a:t>来电预订</a:t>
              </a:r>
            </a:p>
          </p:txBody>
        </p:sp>
      </p:grpSp>
      <p:grpSp>
        <p:nvGrpSpPr>
          <p:cNvPr id="138" name="组合 66"/>
          <p:cNvGrpSpPr>
            <a:grpSpLocks/>
          </p:cNvGrpSpPr>
          <p:nvPr/>
        </p:nvGrpSpPr>
        <p:grpSpPr bwMode="auto">
          <a:xfrm>
            <a:off x="3140397" y="6251376"/>
            <a:ext cx="890588" cy="890588"/>
            <a:chOff x="0" y="0"/>
            <a:chExt cx="891038" cy="891037"/>
          </a:xfrm>
        </p:grpSpPr>
        <p:sp>
          <p:nvSpPr>
            <p:cNvPr id="139" name="Oval 18"/>
            <p:cNvSpPr>
              <a:spLocks noChangeArrowheads="1"/>
            </p:cNvSpPr>
            <p:nvPr/>
          </p:nvSpPr>
          <p:spPr bwMode="auto">
            <a:xfrm>
              <a:off x="0" y="0"/>
              <a:ext cx="891038" cy="891037"/>
            </a:xfrm>
            <a:prstGeom prst="ellipse">
              <a:avLst/>
            </a:prstGeom>
            <a:solidFill>
              <a:srgbClr val="B7D7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7DA7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40" name="TextBox 68"/>
            <p:cNvSpPr txBox="1">
              <a:spLocks noChangeArrowheads="1"/>
            </p:cNvSpPr>
            <p:nvPr/>
          </p:nvSpPr>
          <p:spPr bwMode="auto">
            <a:xfrm>
              <a:off x="24056" y="165366"/>
              <a:ext cx="8086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rgbClr val="FFFFFF"/>
                  </a:solidFill>
                  <a:latin typeface="微软雅黑" panose="020B0503020204020204" pitchFamily="34" charset="-122"/>
                </a:rPr>
                <a:t>微信平台</a:t>
              </a:r>
            </a:p>
          </p:txBody>
        </p:sp>
      </p:grpSp>
      <p:grpSp>
        <p:nvGrpSpPr>
          <p:cNvPr id="141" name="组合 69"/>
          <p:cNvGrpSpPr>
            <a:grpSpLocks/>
          </p:cNvGrpSpPr>
          <p:nvPr/>
        </p:nvGrpSpPr>
        <p:grpSpPr bwMode="auto">
          <a:xfrm>
            <a:off x="6080447" y="6340276"/>
            <a:ext cx="858838" cy="860425"/>
            <a:chOff x="0" y="0"/>
            <a:chExt cx="858996" cy="860450"/>
          </a:xfrm>
        </p:grpSpPr>
        <p:sp>
          <p:nvSpPr>
            <p:cNvPr id="142" name="Oval 17"/>
            <p:cNvSpPr>
              <a:spLocks noChangeArrowheads="1"/>
            </p:cNvSpPr>
            <p:nvPr/>
          </p:nvSpPr>
          <p:spPr bwMode="auto">
            <a:xfrm>
              <a:off x="0" y="0"/>
              <a:ext cx="858996" cy="860450"/>
            </a:xfrm>
            <a:prstGeom prst="ellipse">
              <a:avLst/>
            </a:prstGeom>
            <a:solidFill>
              <a:srgbClr val="B7D7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zh-CN" altLang="en-US" sz="1800">
                <a:solidFill>
                  <a:srgbClr val="007DA7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143" name="TextBox 71"/>
            <p:cNvSpPr txBox="1">
              <a:spLocks noChangeArrowheads="1"/>
            </p:cNvSpPr>
            <p:nvPr/>
          </p:nvSpPr>
          <p:spPr bwMode="auto">
            <a:xfrm>
              <a:off x="32911" y="117449"/>
              <a:ext cx="8086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zh-CN" altLang="en-US" sz="1800">
                  <a:solidFill>
                    <a:srgbClr val="FFFFFF"/>
                  </a:solidFill>
                  <a:latin typeface="微软雅黑" panose="020B0503020204020204" pitchFamily="34" charset="-122"/>
                </a:rPr>
                <a:t>支付平台</a:t>
              </a:r>
            </a:p>
          </p:txBody>
        </p:sp>
      </p:grpSp>
      <p:sp>
        <p:nvSpPr>
          <p:cNvPr id="144" name="Line 33"/>
          <p:cNvSpPr>
            <a:spLocks noChangeShapeType="1"/>
          </p:cNvSpPr>
          <p:nvPr/>
        </p:nvSpPr>
        <p:spPr bwMode="auto">
          <a:xfrm flipH="1">
            <a:off x="1978347" y="4670226"/>
            <a:ext cx="2127250" cy="133350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145" name="Line 29"/>
          <p:cNvSpPr>
            <a:spLocks noChangeShapeType="1"/>
          </p:cNvSpPr>
          <p:nvPr/>
        </p:nvSpPr>
        <p:spPr bwMode="auto">
          <a:xfrm flipH="1" flipV="1">
            <a:off x="6039172" y="4686101"/>
            <a:ext cx="1166813" cy="50800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sp>
        <p:nvSpPr>
          <p:cNvPr id="146" name="Line 27"/>
          <p:cNvSpPr>
            <a:spLocks noChangeShapeType="1"/>
          </p:cNvSpPr>
          <p:nvPr/>
        </p:nvSpPr>
        <p:spPr bwMode="auto">
          <a:xfrm>
            <a:off x="3815085" y="3203376"/>
            <a:ext cx="585787" cy="633413"/>
          </a:xfrm>
          <a:prstGeom prst="line">
            <a:avLst/>
          </a:prstGeom>
          <a:noFill/>
          <a:ln w="12700">
            <a:solidFill>
              <a:srgbClr val="777777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7DA7"/>
              </a:solidFill>
              <a:effectLst/>
              <a:uLnTx/>
              <a:uFillTx/>
            </a:endParaRPr>
          </a:p>
        </p:txBody>
      </p:sp>
      <p:grpSp>
        <p:nvGrpSpPr>
          <p:cNvPr id="147" name="组合 75"/>
          <p:cNvGrpSpPr>
            <a:grpSpLocks/>
          </p:cNvGrpSpPr>
          <p:nvPr/>
        </p:nvGrpSpPr>
        <p:grpSpPr bwMode="auto">
          <a:xfrm>
            <a:off x="1135385" y="4422576"/>
            <a:ext cx="842962" cy="844550"/>
            <a:chOff x="0" y="0"/>
            <a:chExt cx="843674" cy="843670"/>
          </a:xfrm>
        </p:grpSpPr>
        <p:sp>
          <p:nvSpPr>
            <p:cNvPr id="148" name="Oval 42"/>
            <p:cNvSpPr>
              <a:spLocks noChangeArrowheads="1"/>
            </p:cNvSpPr>
            <p:nvPr/>
          </p:nvSpPr>
          <p:spPr bwMode="auto">
            <a:xfrm>
              <a:off x="0" y="0"/>
              <a:ext cx="843674" cy="843670"/>
            </a:xfrm>
            <a:prstGeom prst="ellipse">
              <a:avLst/>
            </a:prstGeom>
            <a:solidFill>
              <a:srgbClr val="EA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9" name="TextBox 77"/>
            <p:cNvSpPr txBox="1">
              <a:spLocks noChangeArrowheads="1"/>
            </p:cNvSpPr>
            <p:nvPr/>
          </p:nvSpPr>
          <p:spPr bwMode="auto">
            <a:xfrm>
              <a:off x="22176" y="96432"/>
              <a:ext cx="8086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网络订房</a:t>
              </a:r>
            </a:p>
          </p:txBody>
        </p:sp>
      </p:grpSp>
      <p:grpSp>
        <p:nvGrpSpPr>
          <p:cNvPr id="150" name="组合 78"/>
          <p:cNvGrpSpPr>
            <a:grpSpLocks/>
          </p:cNvGrpSpPr>
          <p:nvPr/>
        </p:nvGrpSpPr>
        <p:grpSpPr bwMode="auto">
          <a:xfrm>
            <a:off x="7225035" y="4322564"/>
            <a:ext cx="855662" cy="855662"/>
            <a:chOff x="0" y="0"/>
            <a:chExt cx="855973" cy="855971"/>
          </a:xfrm>
        </p:grpSpPr>
        <p:sp>
          <p:nvSpPr>
            <p:cNvPr id="151" name="Oval 38"/>
            <p:cNvSpPr>
              <a:spLocks noChangeArrowheads="1"/>
            </p:cNvSpPr>
            <p:nvPr/>
          </p:nvSpPr>
          <p:spPr bwMode="auto">
            <a:xfrm>
              <a:off x="0" y="0"/>
              <a:ext cx="855973" cy="855971"/>
            </a:xfrm>
            <a:prstGeom prst="ellipse">
              <a:avLst/>
            </a:prstGeom>
            <a:solidFill>
              <a:srgbClr val="F2B5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2" name="TextBox 80"/>
            <p:cNvSpPr txBox="1">
              <a:spLocks noChangeArrowheads="1"/>
            </p:cNvSpPr>
            <p:nvPr/>
          </p:nvSpPr>
          <p:spPr bwMode="auto">
            <a:xfrm>
              <a:off x="33795" y="114576"/>
              <a:ext cx="80869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老板秘书</a:t>
              </a:r>
            </a:p>
          </p:txBody>
        </p:sp>
      </p:grpSp>
      <p:grpSp>
        <p:nvGrpSpPr>
          <p:cNvPr id="153" name="组合 81"/>
          <p:cNvGrpSpPr>
            <a:grpSpLocks/>
          </p:cNvGrpSpPr>
          <p:nvPr/>
        </p:nvGrpSpPr>
        <p:grpSpPr bwMode="auto">
          <a:xfrm>
            <a:off x="3108647" y="2536626"/>
            <a:ext cx="827088" cy="798513"/>
            <a:chOff x="0" y="0"/>
            <a:chExt cx="827240" cy="799156"/>
          </a:xfrm>
        </p:grpSpPr>
        <p:sp>
          <p:nvSpPr>
            <p:cNvPr id="154" name="Oval 36"/>
            <p:cNvSpPr>
              <a:spLocks noChangeArrowheads="1"/>
            </p:cNvSpPr>
            <p:nvPr/>
          </p:nvSpPr>
          <p:spPr bwMode="auto">
            <a:xfrm>
              <a:off x="30536" y="0"/>
              <a:ext cx="796704" cy="799156"/>
            </a:xfrm>
            <a:prstGeom prst="ellipse">
              <a:avLst/>
            </a:prstGeom>
            <a:solidFill>
              <a:srgbClr val="EA5F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007DA7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5" name="TextBox 83"/>
            <p:cNvSpPr txBox="1">
              <a:spLocks noChangeArrowheads="1"/>
            </p:cNvSpPr>
            <p:nvPr/>
          </p:nvSpPr>
          <p:spPr bwMode="auto">
            <a:xfrm>
              <a:off x="0" y="97557"/>
              <a:ext cx="808696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endParaRPr kumimoji="0" lang="zh-CN" altLang="en-US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6411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4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330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 autoUpdateAnimBg="0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 autoUpdateAnimBg="0"/>
      <p:bldP spid="97" grpId="0" animBg="1" autoUpdateAnimBg="0"/>
      <p:bldP spid="98" grpId="0" animBg="1" autoUpdateAnimBg="0"/>
      <p:bldP spid="99" grpId="0" animBg="1" autoUpdateAnimBg="0"/>
      <p:bldP spid="100" grpId="0" animBg="1" autoUpdateAnimBg="0"/>
      <p:bldP spid="101" grpId="0" animBg="1" autoUpdateAnimBg="0"/>
      <p:bldP spid="102" grpId="0" animBg="1" autoUpdateAnimBg="0"/>
      <p:bldP spid="103" grpId="0" animBg="1" autoUpdateAnimBg="0"/>
      <p:bldP spid="104" grpId="0" autoUpdateAnimBg="0"/>
      <p:bldP spid="144" grpId="0" animBg="1"/>
      <p:bldP spid="145" grpId="0" animBg="1"/>
      <p:bldP spid="14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325</Words>
  <Application>Microsoft Office PowerPoint</Application>
  <PresentationFormat>自定义</PresentationFormat>
  <Paragraphs>34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2019-08-30T06:55:11Z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