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4"/>
          <p:cNvSpPr>
            <a:spLocks noChangeArrowheads="1"/>
          </p:cNvSpPr>
          <p:nvPr/>
        </p:nvSpPr>
        <p:spPr bwMode="auto">
          <a:xfrm>
            <a:off x="1006822" y="6000551"/>
            <a:ext cx="957875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rgbClr val="595959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“某系统餐饮管理系统” 具有全方位集成的库存管理和销售管理功能，使餐厅的管理和运作变得更有效率。参照现代连锁管理原理和ERP系统理念进行设计，体现了采购进货、库存成本控制、产品生产研发、物流配送、营销组织、客户关系等连锁管理要求。该系统为快餐企业向更大规模发展提供信息化方面的保证。</a:t>
            </a:r>
          </a:p>
        </p:txBody>
      </p:sp>
      <p:sp>
        <p:nvSpPr>
          <p:cNvPr id="35" name="Freeform 14"/>
          <p:cNvSpPr>
            <a:spLocks/>
          </p:cNvSpPr>
          <p:nvPr/>
        </p:nvSpPr>
        <p:spPr bwMode="auto">
          <a:xfrm>
            <a:off x="4242717" y="2938140"/>
            <a:ext cx="298450" cy="344487"/>
          </a:xfrm>
          <a:custGeom>
            <a:avLst/>
            <a:gdLst>
              <a:gd name="T0" fmla="*/ 0 w 336"/>
              <a:gd name="T1" fmla="*/ 152927368 h 388"/>
              <a:gd name="T2" fmla="*/ 132548218 w 336"/>
              <a:gd name="T3" fmla="*/ 76463684 h 388"/>
              <a:gd name="T4" fmla="*/ 265096436 w 336"/>
              <a:gd name="T5" fmla="*/ 0 h 388"/>
              <a:gd name="T6" fmla="*/ 265096436 w 336"/>
              <a:gd name="T7" fmla="*/ 152927368 h 388"/>
              <a:gd name="T8" fmla="*/ 265096436 w 336"/>
              <a:gd name="T9" fmla="*/ 305853848 h 388"/>
              <a:gd name="T10" fmla="*/ 132548218 w 336"/>
              <a:gd name="T11" fmla="*/ 229390164 h 388"/>
              <a:gd name="T12" fmla="*/ 0 w 336"/>
              <a:gd name="T13" fmla="*/ 152927368 h 3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36" h="388">
                <a:moveTo>
                  <a:pt x="0" y="194"/>
                </a:moveTo>
                <a:lnTo>
                  <a:pt x="168" y="97"/>
                </a:lnTo>
                <a:lnTo>
                  <a:pt x="336" y="0"/>
                </a:lnTo>
                <a:lnTo>
                  <a:pt x="336" y="194"/>
                </a:lnTo>
                <a:lnTo>
                  <a:pt x="336" y="388"/>
                </a:lnTo>
                <a:lnTo>
                  <a:pt x="168" y="291"/>
                </a:lnTo>
                <a:lnTo>
                  <a:pt x="0" y="194"/>
                </a:lnTo>
                <a:close/>
              </a:path>
            </a:pathLst>
          </a:cu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36" name="Freeform 15"/>
          <p:cNvSpPr>
            <a:spLocks/>
          </p:cNvSpPr>
          <p:nvPr/>
        </p:nvSpPr>
        <p:spPr bwMode="auto">
          <a:xfrm>
            <a:off x="4452267" y="3600127"/>
            <a:ext cx="344488" cy="298450"/>
          </a:xfrm>
          <a:custGeom>
            <a:avLst/>
            <a:gdLst>
              <a:gd name="T0" fmla="*/ 0 w 388"/>
              <a:gd name="T1" fmla="*/ 265096436 h 336"/>
              <a:gd name="T2" fmla="*/ 76463906 w 388"/>
              <a:gd name="T3" fmla="*/ 132548218 h 336"/>
              <a:gd name="T4" fmla="*/ 152927812 w 388"/>
              <a:gd name="T5" fmla="*/ 0 h 336"/>
              <a:gd name="T6" fmla="*/ 229391718 w 388"/>
              <a:gd name="T7" fmla="*/ 132548218 h 336"/>
              <a:gd name="T8" fmla="*/ 305855624 w 388"/>
              <a:gd name="T9" fmla="*/ 265096436 h 336"/>
              <a:gd name="T10" fmla="*/ 152927812 w 388"/>
              <a:gd name="T11" fmla="*/ 265096436 h 336"/>
              <a:gd name="T12" fmla="*/ 0 w 388"/>
              <a:gd name="T13" fmla="*/ 265096436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8" h="336">
                <a:moveTo>
                  <a:pt x="0" y="336"/>
                </a:moveTo>
                <a:lnTo>
                  <a:pt x="97" y="168"/>
                </a:lnTo>
                <a:lnTo>
                  <a:pt x="194" y="0"/>
                </a:lnTo>
                <a:lnTo>
                  <a:pt x="291" y="168"/>
                </a:lnTo>
                <a:lnTo>
                  <a:pt x="388" y="336"/>
                </a:lnTo>
                <a:lnTo>
                  <a:pt x="194" y="336"/>
                </a:lnTo>
                <a:lnTo>
                  <a:pt x="0" y="336"/>
                </a:lnTo>
                <a:close/>
              </a:path>
            </a:pathLst>
          </a:cu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37" name="Freeform 16"/>
          <p:cNvSpPr>
            <a:spLocks/>
          </p:cNvSpPr>
          <p:nvPr/>
        </p:nvSpPr>
        <p:spPr bwMode="auto">
          <a:xfrm>
            <a:off x="4938042" y="4081140"/>
            <a:ext cx="298450" cy="344487"/>
          </a:xfrm>
          <a:custGeom>
            <a:avLst/>
            <a:gdLst>
              <a:gd name="T0" fmla="*/ 0 w 336"/>
              <a:gd name="T1" fmla="*/ 305853848 h 388"/>
              <a:gd name="T2" fmla="*/ 0 w 336"/>
              <a:gd name="T3" fmla="*/ 152927368 h 388"/>
              <a:gd name="T4" fmla="*/ 0 w 336"/>
              <a:gd name="T5" fmla="*/ 0 h 388"/>
              <a:gd name="T6" fmla="*/ 132548218 w 336"/>
              <a:gd name="T7" fmla="*/ 76463684 h 388"/>
              <a:gd name="T8" fmla="*/ 265096436 w 336"/>
              <a:gd name="T9" fmla="*/ 152927368 h 388"/>
              <a:gd name="T10" fmla="*/ 132548218 w 336"/>
              <a:gd name="T11" fmla="*/ 229390164 h 388"/>
              <a:gd name="T12" fmla="*/ 0 w 336"/>
              <a:gd name="T13" fmla="*/ 305853848 h 3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36" h="388">
                <a:moveTo>
                  <a:pt x="0" y="388"/>
                </a:moveTo>
                <a:lnTo>
                  <a:pt x="0" y="194"/>
                </a:lnTo>
                <a:lnTo>
                  <a:pt x="0" y="0"/>
                </a:lnTo>
                <a:lnTo>
                  <a:pt x="168" y="97"/>
                </a:lnTo>
                <a:lnTo>
                  <a:pt x="336" y="194"/>
                </a:lnTo>
                <a:lnTo>
                  <a:pt x="168" y="291"/>
                </a:lnTo>
                <a:lnTo>
                  <a:pt x="0" y="388"/>
                </a:lnTo>
                <a:close/>
              </a:path>
            </a:pathLst>
          </a:cu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38" name="Freeform 17"/>
          <p:cNvSpPr>
            <a:spLocks/>
          </p:cNvSpPr>
          <p:nvPr/>
        </p:nvSpPr>
        <p:spPr bwMode="auto">
          <a:xfrm>
            <a:off x="5536530" y="4336727"/>
            <a:ext cx="344487" cy="298450"/>
          </a:xfrm>
          <a:custGeom>
            <a:avLst/>
            <a:gdLst>
              <a:gd name="T0" fmla="*/ 152927368 w 388"/>
              <a:gd name="T1" fmla="*/ 265096436 h 336"/>
              <a:gd name="T2" fmla="*/ 76463684 w 388"/>
              <a:gd name="T3" fmla="*/ 132548218 h 336"/>
              <a:gd name="T4" fmla="*/ 0 w 388"/>
              <a:gd name="T5" fmla="*/ 0 h 336"/>
              <a:gd name="T6" fmla="*/ 152927368 w 388"/>
              <a:gd name="T7" fmla="*/ 0 h 336"/>
              <a:gd name="T8" fmla="*/ 305853848 w 388"/>
              <a:gd name="T9" fmla="*/ 0 h 336"/>
              <a:gd name="T10" fmla="*/ 229390164 w 388"/>
              <a:gd name="T11" fmla="*/ 132548218 h 336"/>
              <a:gd name="T12" fmla="*/ 152927368 w 388"/>
              <a:gd name="T13" fmla="*/ 265096436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8" h="336">
                <a:moveTo>
                  <a:pt x="194" y="336"/>
                </a:moveTo>
                <a:lnTo>
                  <a:pt x="97" y="168"/>
                </a:lnTo>
                <a:lnTo>
                  <a:pt x="0" y="0"/>
                </a:lnTo>
                <a:lnTo>
                  <a:pt x="194" y="0"/>
                </a:lnTo>
                <a:lnTo>
                  <a:pt x="388" y="0"/>
                </a:lnTo>
                <a:lnTo>
                  <a:pt x="291" y="168"/>
                </a:lnTo>
                <a:lnTo>
                  <a:pt x="194" y="336"/>
                </a:lnTo>
                <a:close/>
              </a:path>
            </a:pathLst>
          </a:cu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39" name="Freeform 18"/>
          <p:cNvSpPr>
            <a:spLocks/>
          </p:cNvSpPr>
          <p:nvPr/>
        </p:nvSpPr>
        <p:spPr bwMode="auto">
          <a:xfrm>
            <a:off x="6211217" y="4095427"/>
            <a:ext cx="298450" cy="344488"/>
          </a:xfrm>
          <a:custGeom>
            <a:avLst/>
            <a:gdLst>
              <a:gd name="T0" fmla="*/ 265096436 w 336"/>
              <a:gd name="T1" fmla="*/ 305855624 h 388"/>
              <a:gd name="T2" fmla="*/ 132548218 w 336"/>
              <a:gd name="T3" fmla="*/ 229391718 h 388"/>
              <a:gd name="T4" fmla="*/ 0 w 336"/>
              <a:gd name="T5" fmla="*/ 152927812 h 388"/>
              <a:gd name="T6" fmla="*/ 132548218 w 336"/>
              <a:gd name="T7" fmla="*/ 76463906 h 388"/>
              <a:gd name="T8" fmla="*/ 265096436 w 336"/>
              <a:gd name="T9" fmla="*/ 0 h 388"/>
              <a:gd name="T10" fmla="*/ 265096436 w 336"/>
              <a:gd name="T11" fmla="*/ 152927812 h 388"/>
              <a:gd name="T12" fmla="*/ 265096436 w 336"/>
              <a:gd name="T13" fmla="*/ 305855624 h 3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36" h="388">
                <a:moveTo>
                  <a:pt x="336" y="388"/>
                </a:moveTo>
                <a:lnTo>
                  <a:pt x="168" y="291"/>
                </a:lnTo>
                <a:lnTo>
                  <a:pt x="0" y="194"/>
                </a:lnTo>
                <a:lnTo>
                  <a:pt x="168" y="97"/>
                </a:lnTo>
                <a:lnTo>
                  <a:pt x="336" y="0"/>
                </a:lnTo>
                <a:lnTo>
                  <a:pt x="336" y="194"/>
                </a:lnTo>
                <a:lnTo>
                  <a:pt x="336" y="388"/>
                </a:lnTo>
                <a:close/>
              </a:path>
            </a:pathLst>
          </a:cu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40" name="Freeform 19"/>
          <p:cNvSpPr>
            <a:spLocks/>
          </p:cNvSpPr>
          <p:nvPr/>
        </p:nvSpPr>
        <p:spPr bwMode="auto">
          <a:xfrm>
            <a:off x="6696992" y="3592190"/>
            <a:ext cx="344488" cy="298450"/>
          </a:xfrm>
          <a:custGeom>
            <a:avLst/>
            <a:gdLst>
              <a:gd name="T0" fmla="*/ 305855624 w 388"/>
              <a:gd name="T1" fmla="*/ 265096436 h 336"/>
              <a:gd name="T2" fmla="*/ 152927812 w 388"/>
              <a:gd name="T3" fmla="*/ 265096436 h 336"/>
              <a:gd name="T4" fmla="*/ 0 w 388"/>
              <a:gd name="T5" fmla="*/ 265096436 h 336"/>
              <a:gd name="T6" fmla="*/ 76463906 w 388"/>
              <a:gd name="T7" fmla="*/ 132548218 h 336"/>
              <a:gd name="T8" fmla="*/ 152927812 w 388"/>
              <a:gd name="T9" fmla="*/ 0 h 336"/>
              <a:gd name="T10" fmla="*/ 229391718 w 388"/>
              <a:gd name="T11" fmla="*/ 132548218 h 336"/>
              <a:gd name="T12" fmla="*/ 305855624 w 388"/>
              <a:gd name="T13" fmla="*/ 265096436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8" h="336">
                <a:moveTo>
                  <a:pt x="388" y="336"/>
                </a:moveTo>
                <a:lnTo>
                  <a:pt x="194" y="336"/>
                </a:lnTo>
                <a:lnTo>
                  <a:pt x="0" y="336"/>
                </a:lnTo>
                <a:lnTo>
                  <a:pt x="97" y="168"/>
                </a:lnTo>
                <a:lnTo>
                  <a:pt x="194" y="0"/>
                </a:lnTo>
                <a:lnTo>
                  <a:pt x="291" y="168"/>
                </a:lnTo>
                <a:lnTo>
                  <a:pt x="388" y="336"/>
                </a:lnTo>
                <a:close/>
              </a:path>
            </a:pathLst>
          </a:cu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41" name="Freeform 20"/>
          <p:cNvSpPr>
            <a:spLocks/>
          </p:cNvSpPr>
          <p:nvPr/>
        </p:nvSpPr>
        <p:spPr bwMode="auto">
          <a:xfrm>
            <a:off x="6946230" y="2934965"/>
            <a:ext cx="298450" cy="344487"/>
          </a:xfrm>
          <a:custGeom>
            <a:avLst/>
            <a:gdLst>
              <a:gd name="T0" fmla="*/ 265096436 w 336"/>
              <a:gd name="T1" fmla="*/ 152927368 h 388"/>
              <a:gd name="T2" fmla="*/ 132548218 w 336"/>
              <a:gd name="T3" fmla="*/ 229390164 h 388"/>
              <a:gd name="T4" fmla="*/ 0 w 336"/>
              <a:gd name="T5" fmla="*/ 305853848 h 388"/>
              <a:gd name="T6" fmla="*/ 0 w 336"/>
              <a:gd name="T7" fmla="*/ 152927368 h 388"/>
              <a:gd name="T8" fmla="*/ 0 w 336"/>
              <a:gd name="T9" fmla="*/ 0 h 388"/>
              <a:gd name="T10" fmla="*/ 132548218 w 336"/>
              <a:gd name="T11" fmla="*/ 76463684 h 388"/>
              <a:gd name="T12" fmla="*/ 265096436 w 336"/>
              <a:gd name="T13" fmla="*/ 152927368 h 3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36" h="388">
                <a:moveTo>
                  <a:pt x="336" y="194"/>
                </a:moveTo>
                <a:lnTo>
                  <a:pt x="168" y="291"/>
                </a:lnTo>
                <a:lnTo>
                  <a:pt x="0" y="388"/>
                </a:lnTo>
                <a:lnTo>
                  <a:pt x="0" y="194"/>
                </a:lnTo>
                <a:lnTo>
                  <a:pt x="0" y="0"/>
                </a:lnTo>
                <a:lnTo>
                  <a:pt x="168" y="97"/>
                </a:lnTo>
                <a:lnTo>
                  <a:pt x="336" y="194"/>
                </a:lnTo>
                <a:close/>
              </a:path>
            </a:pathLst>
          </a:cu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grpSp>
        <p:nvGrpSpPr>
          <p:cNvPr id="42" name="组合 12"/>
          <p:cNvGrpSpPr>
            <a:grpSpLocks/>
          </p:cNvGrpSpPr>
          <p:nvPr/>
        </p:nvGrpSpPr>
        <p:grpSpPr bwMode="auto">
          <a:xfrm>
            <a:off x="4690392" y="2090415"/>
            <a:ext cx="2058988" cy="2060575"/>
            <a:chOff x="0" y="0"/>
            <a:chExt cx="2058988" cy="2060575"/>
          </a:xfrm>
        </p:grpSpPr>
        <p:sp>
          <p:nvSpPr>
            <p:cNvPr id="43" name="Oval 6"/>
            <p:cNvSpPr>
              <a:spLocks noChangeArrowheads="1"/>
            </p:cNvSpPr>
            <p:nvPr/>
          </p:nvSpPr>
          <p:spPr bwMode="auto">
            <a:xfrm>
              <a:off x="0" y="0"/>
              <a:ext cx="2058988" cy="2060575"/>
            </a:xfrm>
            <a:prstGeom prst="ellipse">
              <a:avLst/>
            </a:prstGeom>
            <a:solidFill>
              <a:srgbClr val="007D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TextBox 14"/>
            <p:cNvSpPr txBox="1">
              <a:spLocks noChangeArrowheads="1"/>
            </p:cNvSpPr>
            <p:nvPr/>
          </p:nvSpPr>
          <p:spPr bwMode="auto">
            <a:xfrm>
              <a:off x="272233" y="694127"/>
              <a:ext cx="149229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某系统餐饮管理系统</a:t>
              </a:r>
            </a:p>
          </p:txBody>
        </p:sp>
      </p:grpSp>
      <p:grpSp>
        <p:nvGrpSpPr>
          <p:cNvPr id="45" name="组合 15"/>
          <p:cNvGrpSpPr>
            <a:grpSpLocks/>
          </p:cNvGrpSpPr>
          <p:nvPr/>
        </p:nvGrpSpPr>
        <p:grpSpPr bwMode="auto">
          <a:xfrm>
            <a:off x="7300242" y="2677790"/>
            <a:ext cx="981075" cy="979487"/>
            <a:chOff x="0" y="0"/>
            <a:chExt cx="981075" cy="979488"/>
          </a:xfrm>
        </p:grpSpPr>
        <p:sp>
          <p:nvSpPr>
            <p:cNvPr id="46" name="Freeform 7"/>
            <p:cNvSpPr>
              <a:spLocks/>
            </p:cNvSpPr>
            <p:nvPr/>
          </p:nvSpPr>
          <p:spPr bwMode="auto">
            <a:xfrm>
              <a:off x="0" y="0"/>
              <a:ext cx="981075" cy="979488"/>
            </a:xfrm>
            <a:custGeom>
              <a:avLst/>
              <a:gdLst>
                <a:gd name="T0" fmla="*/ 337560764 w 1106"/>
                <a:gd name="T1" fmla="*/ 53429519 h 1105"/>
                <a:gd name="T2" fmla="*/ 816754695 w 1106"/>
                <a:gd name="T3" fmla="*/ 337078607 h 1105"/>
                <a:gd name="T4" fmla="*/ 532699775 w 1106"/>
                <a:gd name="T5" fmla="*/ 814802827 h 1105"/>
                <a:gd name="T6" fmla="*/ 54292655 w 1106"/>
                <a:gd name="T7" fmla="*/ 531939988 h 1105"/>
                <a:gd name="T8" fmla="*/ 337560764 w 1106"/>
                <a:gd name="T9" fmla="*/ 53429519 h 1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6" h="1105">
                  <a:moveTo>
                    <a:pt x="429" y="68"/>
                  </a:moveTo>
                  <a:cubicBezTo>
                    <a:pt x="697" y="0"/>
                    <a:pt x="969" y="161"/>
                    <a:pt x="1038" y="429"/>
                  </a:cubicBezTo>
                  <a:cubicBezTo>
                    <a:pt x="1106" y="696"/>
                    <a:pt x="945" y="968"/>
                    <a:pt x="677" y="1037"/>
                  </a:cubicBezTo>
                  <a:cubicBezTo>
                    <a:pt x="410" y="1105"/>
                    <a:pt x="137" y="944"/>
                    <a:pt x="69" y="677"/>
                  </a:cubicBezTo>
                  <a:cubicBezTo>
                    <a:pt x="0" y="409"/>
                    <a:pt x="162" y="137"/>
                    <a:pt x="429" y="68"/>
                  </a:cubicBezTo>
                  <a:close/>
                </a:path>
              </a:pathLst>
            </a:custGeom>
            <a:solidFill>
              <a:srgbClr val="00A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TextBox 17"/>
            <p:cNvSpPr txBox="1">
              <a:spLocks noChangeArrowheads="1"/>
            </p:cNvSpPr>
            <p:nvPr/>
          </p:nvSpPr>
          <p:spPr bwMode="auto">
            <a:xfrm>
              <a:off x="79653" y="146564"/>
              <a:ext cx="77314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总部系统</a:t>
              </a:r>
            </a:p>
          </p:txBody>
        </p:sp>
      </p:grpSp>
      <p:grpSp>
        <p:nvGrpSpPr>
          <p:cNvPr id="48" name="组合 18"/>
          <p:cNvGrpSpPr>
            <a:grpSpLocks/>
          </p:cNvGrpSpPr>
          <p:nvPr/>
        </p:nvGrpSpPr>
        <p:grpSpPr bwMode="auto">
          <a:xfrm>
            <a:off x="7008142" y="3706490"/>
            <a:ext cx="987425" cy="987425"/>
            <a:chOff x="0" y="0"/>
            <a:chExt cx="987425" cy="987425"/>
          </a:xfrm>
        </p:grpSpPr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0" y="0"/>
              <a:ext cx="987425" cy="987425"/>
            </a:xfrm>
            <a:custGeom>
              <a:avLst/>
              <a:gdLst>
                <a:gd name="T0" fmla="*/ 544849927 w 1112"/>
                <a:gd name="T1" fmla="*/ 59137167 h 1112"/>
                <a:gd name="T2" fmla="*/ 817668705 w 1112"/>
                <a:gd name="T3" fmla="*/ 544849927 h 1112"/>
                <a:gd name="T4" fmla="*/ 331955946 w 1112"/>
                <a:gd name="T5" fmla="*/ 818457225 h 1112"/>
                <a:gd name="T6" fmla="*/ 58348648 w 1112"/>
                <a:gd name="T7" fmla="*/ 331955946 h 1112"/>
                <a:gd name="T8" fmla="*/ 544849927 w 1112"/>
                <a:gd name="T9" fmla="*/ 59137167 h 1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12" h="1112">
                  <a:moveTo>
                    <a:pt x="691" y="75"/>
                  </a:moveTo>
                  <a:cubicBezTo>
                    <a:pt x="956" y="149"/>
                    <a:pt x="1112" y="425"/>
                    <a:pt x="1037" y="691"/>
                  </a:cubicBezTo>
                  <a:cubicBezTo>
                    <a:pt x="963" y="957"/>
                    <a:pt x="687" y="1112"/>
                    <a:pt x="421" y="1038"/>
                  </a:cubicBezTo>
                  <a:cubicBezTo>
                    <a:pt x="155" y="963"/>
                    <a:pt x="0" y="687"/>
                    <a:pt x="74" y="421"/>
                  </a:cubicBezTo>
                  <a:cubicBezTo>
                    <a:pt x="149" y="156"/>
                    <a:pt x="425" y="0"/>
                    <a:pt x="691" y="75"/>
                  </a:cubicBezTo>
                  <a:close/>
                </a:path>
              </a:pathLst>
            </a:custGeom>
            <a:solidFill>
              <a:srgbClr val="B7D7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TextBox 20"/>
            <p:cNvSpPr txBox="1">
              <a:spLocks noChangeArrowheads="1"/>
            </p:cNvSpPr>
            <p:nvPr/>
          </p:nvSpPr>
          <p:spPr bwMode="auto">
            <a:xfrm>
              <a:off x="26660" y="173283"/>
              <a:ext cx="94169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楼面排队系统</a:t>
              </a:r>
            </a:p>
          </p:txBody>
        </p:sp>
      </p:grpSp>
      <p:grpSp>
        <p:nvGrpSpPr>
          <p:cNvPr id="51" name="组合 21"/>
          <p:cNvGrpSpPr>
            <a:grpSpLocks/>
          </p:cNvGrpSpPr>
          <p:nvPr/>
        </p:nvGrpSpPr>
        <p:grpSpPr bwMode="auto">
          <a:xfrm>
            <a:off x="6246142" y="4460552"/>
            <a:ext cx="976313" cy="977900"/>
            <a:chOff x="0" y="0"/>
            <a:chExt cx="976313" cy="977900"/>
          </a:xfrm>
        </p:grpSpPr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0" y="0"/>
              <a:ext cx="976313" cy="977900"/>
            </a:xfrm>
            <a:custGeom>
              <a:avLst/>
              <a:gdLst>
                <a:gd name="T0" fmla="*/ 713985412 w 1101"/>
                <a:gd name="T1" fmla="*/ 158566352 h 1101"/>
                <a:gd name="T2" fmla="*/ 707694799 w 1101"/>
                <a:gd name="T3" fmla="*/ 716308641 h 1101"/>
                <a:gd name="T4" fmla="*/ 151761250 w 1101"/>
                <a:gd name="T5" fmla="*/ 709997145 h 1101"/>
                <a:gd name="T6" fmla="*/ 158051862 w 1101"/>
                <a:gd name="T7" fmla="*/ 152254855 h 1101"/>
                <a:gd name="T8" fmla="*/ 713985412 w 1101"/>
                <a:gd name="T9" fmla="*/ 158566352 h 1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1" h="1101">
                  <a:moveTo>
                    <a:pt x="908" y="201"/>
                  </a:moveTo>
                  <a:cubicBezTo>
                    <a:pt x="1101" y="398"/>
                    <a:pt x="1097" y="715"/>
                    <a:pt x="900" y="908"/>
                  </a:cubicBezTo>
                  <a:cubicBezTo>
                    <a:pt x="703" y="1101"/>
                    <a:pt x="386" y="1098"/>
                    <a:pt x="193" y="900"/>
                  </a:cubicBezTo>
                  <a:cubicBezTo>
                    <a:pt x="0" y="703"/>
                    <a:pt x="3" y="386"/>
                    <a:pt x="201" y="193"/>
                  </a:cubicBezTo>
                  <a:cubicBezTo>
                    <a:pt x="398" y="0"/>
                    <a:pt x="715" y="4"/>
                    <a:pt x="908" y="201"/>
                  </a:cubicBezTo>
                  <a:close/>
                </a:path>
              </a:pathLst>
            </a:custGeom>
            <a:solidFill>
              <a:srgbClr val="F2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TextBox 23"/>
            <p:cNvSpPr txBox="1">
              <a:spLocks noChangeArrowheads="1"/>
            </p:cNvSpPr>
            <p:nvPr/>
          </p:nvSpPr>
          <p:spPr bwMode="auto">
            <a:xfrm>
              <a:off x="47753" y="190246"/>
              <a:ext cx="91096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前台收银系统</a:t>
              </a:r>
            </a:p>
          </p:txBody>
        </p:sp>
      </p:grpSp>
      <p:grpSp>
        <p:nvGrpSpPr>
          <p:cNvPr id="54" name="组合 24"/>
          <p:cNvGrpSpPr>
            <a:grpSpLocks/>
          </p:cNvGrpSpPr>
          <p:nvPr/>
        </p:nvGrpSpPr>
        <p:grpSpPr bwMode="auto">
          <a:xfrm>
            <a:off x="5204742" y="4724077"/>
            <a:ext cx="981075" cy="981075"/>
            <a:chOff x="0" y="0"/>
            <a:chExt cx="981075" cy="981075"/>
          </a:xfrm>
        </p:grpSpPr>
        <p:sp>
          <p:nvSpPr>
            <p:cNvPr id="55" name="Freeform 10"/>
            <p:cNvSpPr>
              <a:spLocks/>
            </p:cNvSpPr>
            <p:nvPr/>
          </p:nvSpPr>
          <p:spPr bwMode="auto">
            <a:xfrm>
              <a:off x="0" y="0"/>
              <a:ext cx="981075" cy="981075"/>
            </a:xfrm>
            <a:custGeom>
              <a:avLst/>
              <a:gdLst>
                <a:gd name="T0" fmla="*/ 817445008 w 1105"/>
                <a:gd name="T1" fmla="*/ 337560764 h 1106"/>
                <a:gd name="T2" fmla="*/ 532876435 w 1105"/>
                <a:gd name="T3" fmla="*/ 815967884 h 1106"/>
                <a:gd name="T4" fmla="*/ 53603097 w 1105"/>
                <a:gd name="T5" fmla="*/ 532699775 h 1106"/>
                <a:gd name="T6" fmla="*/ 337383258 w 1105"/>
                <a:gd name="T7" fmla="*/ 53505844 h 1106"/>
                <a:gd name="T8" fmla="*/ 817445008 w 1105"/>
                <a:gd name="T9" fmla="*/ 337560764 h 1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5" h="1106">
                  <a:moveTo>
                    <a:pt x="1037" y="429"/>
                  </a:moveTo>
                  <a:cubicBezTo>
                    <a:pt x="1105" y="696"/>
                    <a:pt x="944" y="969"/>
                    <a:pt x="676" y="1037"/>
                  </a:cubicBezTo>
                  <a:cubicBezTo>
                    <a:pt x="409" y="1106"/>
                    <a:pt x="137" y="944"/>
                    <a:pt x="68" y="677"/>
                  </a:cubicBezTo>
                  <a:cubicBezTo>
                    <a:pt x="0" y="409"/>
                    <a:pt x="161" y="137"/>
                    <a:pt x="428" y="68"/>
                  </a:cubicBezTo>
                  <a:cubicBezTo>
                    <a:pt x="696" y="0"/>
                    <a:pt x="968" y="161"/>
                    <a:pt x="1037" y="429"/>
                  </a:cubicBezTo>
                  <a:close/>
                </a:path>
              </a:pathLst>
            </a:custGeom>
            <a:solidFill>
              <a:srgbClr val="EA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TextBox 26"/>
            <p:cNvSpPr txBox="1">
              <a:spLocks noChangeArrowheads="1"/>
            </p:cNvSpPr>
            <p:nvPr/>
          </p:nvSpPr>
          <p:spPr bwMode="auto">
            <a:xfrm>
              <a:off x="33994" y="165305"/>
              <a:ext cx="8868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后台管理系统</a:t>
              </a:r>
            </a:p>
          </p:txBody>
        </p:sp>
      </p:grpSp>
      <p:grpSp>
        <p:nvGrpSpPr>
          <p:cNvPr id="57" name="组合 27"/>
          <p:cNvGrpSpPr>
            <a:grpSpLocks/>
          </p:cNvGrpSpPr>
          <p:nvPr/>
        </p:nvGrpSpPr>
        <p:grpSpPr bwMode="auto">
          <a:xfrm>
            <a:off x="4169692" y="4431977"/>
            <a:ext cx="987425" cy="985838"/>
            <a:chOff x="0" y="0"/>
            <a:chExt cx="987425" cy="985838"/>
          </a:xfrm>
        </p:grpSpPr>
        <p:sp>
          <p:nvSpPr>
            <p:cNvPr id="58" name="Freeform 11"/>
            <p:cNvSpPr>
              <a:spLocks/>
            </p:cNvSpPr>
            <p:nvPr/>
          </p:nvSpPr>
          <p:spPr bwMode="auto">
            <a:xfrm>
              <a:off x="0" y="0"/>
              <a:ext cx="987425" cy="985838"/>
            </a:xfrm>
            <a:custGeom>
              <a:avLst/>
              <a:gdLst>
                <a:gd name="T0" fmla="*/ 817668705 w 1112"/>
                <a:gd name="T1" fmla="*/ 543100105 h 1112"/>
                <a:gd name="T2" fmla="*/ 331955946 w 1112"/>
                <a:gd name="T3" fmla="*/ 815828818 h 1112"/>
                <a:gd name="T4" fmla="*/ 58348648 w 1112"/>
                <a:gd name="T5" fmla="*/ 331675975 h 1112"/>
                <a:gd name="T6" fmla="*/ 544849927 w 1112"/>
                <a:gd name="T7" fmla="*/ 58947261 h 1112"/>
                <a:gd name="T8" fmla="*/ 817668705 w 1112"/>
                <a:gd name="T9" fmla="*/ 543100105 h 1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12" h="1112">
                  <a:moveTo>
                    <a:pt x="1037" y="691"/>
                  </a:moveTo>
                  <a:cubicBezTo>
                    <a:pt x="963" y="957"/>
                    <a:pt x="687" y="1112"/>
                    <a:pt x="421" y="1038"/>
                  </a:cubicBezTo>
                  <a:cubicBezTo>
                    <a:pt x="155" y="964"/>
                    <a:pt x="0" y="688"/>
                    <a:pt x="74" y="422"/>
                  </a:cubicBezTo>
                  <a:cubicBezTo>
                    <a:pt x="149" y="156"/>
                    <a:pt x="425" y="0"/>
                    <a:pt x="691" y="75"/>
                  </a:cubicBezTo>
                  <a:cubicBezTo>
                    <a:pt x="956" y="149"/>
                    <a:pt x="1112" y="425"/>
                    <a:pt x="1037" y="691"/>
                  </a:cubicBezTo>
                  <a:close/>
                </a:path>
              </a:pathLst>
            </a:custGeom>
            <a:solidFill>
              <a:srgbClr val="F2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TextBox 29"/>
            <p:cNvSpPr txBox="1">
              <a:spLocks noChangeArrowheads="1"/>
            </p:cNvSpPr>
            <p:nvPr/>
          </p:nvSpPr>
          <p:spPr bwMode="auto">
            <a:xfrm>
              <a:off x="123157" y="187290"/>
              <a:ext cx="74111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会员系统</a:t>
              </a:r>
            </a:p>
          </p:txBody>
        </p:sp>
      </p:grpSp>
      <p:grpSp>
        <p:nvGrpSpPr>
          <p:cNvPr id="60" name="组合 30"/>
          <p:cNvGrpSpPr>
            <a:grpSpLocks/>
          </p:cNvGrpSpPr>
          <p:nvPr/>
        </p:nvGrpSpPr>
        <p:grpSpPr bwMode="auto">
          <a:xfrm>
            <a:off x="3425155" y="3669977"/>
            <a:ext cx="977900" cy="977900"/>
            <a:chOff x="0" y="0"/>
            <a:chExt cx="977900" cy="977900"/>
          </a:xfrm>
        </p:grpSpPr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0" y="0"/>
              <a:ext cx="977900" cy="977900"/>
            </a:xfrm>
            <a:custGeom>
              <a:avLst/>
              <a:gdLst>
                <a:gd name="T0" fmla="*/ 709997145 w 1101"/>
                <a:gd name="T1" fmla="*/ 715009067 h 1102"/>
                <a:gd name="T2" fmla="*/ 152254855 w 1101"/>
                <a:gd name="T3" fmla="*/ 709496621 h 1102"/>
                <a:gd name="T4" fmla="*/ 158566352 w 1101"/>
                <a:gd name="T5" fmla="*/ 151979148 h 1102"/>
                <a:gd name="T6" fmla="*/ 716308641 w 1101"/>
                <a:gd name="T7" fmla="*/ 158278706 h 1102"/>
                <a:gd name="T8" fmla="*/ 709997145 w 1101"/>
                <a:gd name="T9" fmla="*/ 715009067 h 1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1" h="1102">
                  <a:moveTo>
                    <a:pt x="900" y="908"/>
                  </a:moveTo>
                  <a:cubicBezTo>
                    <a:pt x="702" y="1102"/>
                    <a:pt x="386" y="1098"/>
                    <a:pt x="193" y="901"/>
                  </a:cubicBezTo>
                  <a:cubicBezTo>
                    <a:pt x="0" y="703"/>
                    <a:pt x="3" y="387"/>
                    <a:pt x="201" y="193"/>
                  </a:cubicBezTo>
                  <a:cubicBezTo>
                    <a:pt x="398" y="0"/>
                    <a:pt x="715" y="4"/>
                    <a:pt x="908" y="201"/>
                  </a:cubicBezTo>
                  <a:cubicBezTo>
                    <a:pt x="1101" y="399"/>
                    <a:pt x="1097" y="715"/>
                    <a:pt x="900" y="908"/>
                  </a:cubicBezTo>
                  <a:close/>
                </a:path>
              </a:pathLst>
            </a:custGeom>
            <a:solidFill>
              <a:srgbClr val="B7D7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TextBox 32"/>
            <p:cNvSpPr txBox="1">
              <a:spLocks noChangeArrowheads="1"/>
            </p:cNvSpPr>
            <p:nvPr/>
          </p:nvSpPr>
          <p:spPr bwMode="auto">
            <a:xfrm>
              <a:off x="102694" y="207058"/>
              <a:ext cx="77251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库存系统</a:t>
              </a:r>
            </a:p>
          </p:txBody>
        </p:sp>
      </p:grpSp>
      <p:grpSp>
        <p:nvGrpSpPr>
          <p:cNvPr id="63" name="组合 33"/>
          <p:cNvGrpSpPr>
            <a:grpSpLocks/>
          </p:cNvGrpSpPr>
          <p:nvPr/>
        </p:nvGrpSpPr>
        <p:grpSpPr bwMode="auto">
          <a:xfrm>
            <a:off x="3156867" y="2628577"/>
            <a:ext cx="982663" cy="981075"/>
            <a:chOff x="0" y="0"/>
            <a:chExt cx="982663" cy="981075"/>
          </a:xfrm>
        </p:grpSpPr>
        <p:sp>
          <p:nvSpPr>
            <p:cNvPr id="64" name="Freeform 13"/>
            <p:cNvSpPr>
              <a:spLocks/>
            </p:cNvSpPr>
            <p:nvPr/>
          </p:nvSpPr>
          <p:spPr bwMode="auto">
            <a:xfrm>
              <a:off x="0" y="0"/>
              <a:ext cx="982663" cy="981075"/>
            </a:xfrm>
            <a:custGeom>
              <a:avLst/>
              <a:gdLst>
                <a:gd name="T0" fmla="*/ 534425626 w 1106"/>
                <a:gd name="T1" fmla="*/ 815967884 h 1106"/>
                <a:gd name="T2" fmla="*/ 54468495 w 1106"/>
                <a:gd name="T3" fmla="*/ 532699775 h 1106"/>
                <a:gd name="T4" fmla="*/ 338654457 w 1106"/>
                <a:gd name="T5" fmla="*/ 54292655 h 1106"/>
                <a:gd name="T6" fmla="*/ 818611588 w 1106"/>
                <a:gd name="T7" fmla="*/ 337560764 h 1106"/>
                <a:gd name="T8" fmla="*/ 534425626 w 1106"/>
                <a:gd name="T9" fmla="*/ 815967884 h 1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6" h="1106">
                  <a:moveTo>
                    <a:pt x="677" y="1037"/>
                  </a:moveTo>
                  <a:cubicBezTo>
                    <a:pt x="410" y="1106"/>
                    <a:pt x="137" y="945"/>
                    <a:pt x="69" y="677"/>
                  </a:cubicBezTo>
                  <a:cubicBezTo>
                    <a:pt x="0" y="410"/>
                    <a:pt x="162" y="137"/>
                    <a:pt x="429" y="69"/>
                  </a:cubicBezTo>
                  <a:cubicBezTo>
                    <a:pt x="697" y="0"/>
                    <a:pt x="969" y="162"/>
                    <a:pt x="1037" y="429"/>
                  </a:cubicBezTo>
                  <a:cubicBezTo>
                    <a:pt x="1106" y="696"/>
                    <a:pt x="945" y="969"/>
                    <a:pt x="677" y="1037"/>
                  </a:cubicBezTo>
                  <a:close/>
                </a:path>
              </a:pathLst>
            </a:custGeom>
            <a:solidFill>
              <a:srgbClr val="00A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TextBox 35"/>
            <p:cNvSpPr txBox="1">
              <a:spLocks noChangeArrowheads="1"/>
            </p:cNvSpPr>
            <p:nvPr/>
          </p:nvSpPr>
          <p:spPr bwMode="auto">
            <a:xfrm>
              <a:off x="116890" y="177655"/>
              <a:ext cx="7488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分店系统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334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1378E-6 -1.85185E-6 L 0.10732 -1.85185E-6 " pathEditMode="relative" rAng="0" ptsTypes="AA">
                                      <p:cBhvr>
                                        <p:cTn id="12" dur="300" spd="-998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40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1.20853E-6 1.11111E-6 L 0.08833 -0.09329 " pathEditMode="relative" rAng="0" ptsTypes="AA">
                                      <p:cBhvr>
                                        <p:cTn id="16" dur="300" spd="-998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400" y="-4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99805E-6 1.48148E-6 L 0.05034 -0.16667 " pathEditMode="relative" rAng="0" ptsTypes="AA">
                                      <p:cBhvr>
                                        <p:cTn id="20" dur="300" spd="-998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500" y="-81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9.88682E-8 3.7037E-6 L -9.88682E-8 -0.2007 " pathEditMode="relative" rAng="0" ptsTypes="AA">
                                      <p:cBhvr>
                                        <p:cTn id="24" dur="300" spd="-99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98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00898E-6 -1.85185E-6 L -0.05347 -0.16875 " pathEditMode="relative" rAng="0" ptsTypes="AA">
                                      <p:cBhvr>
                                        <p:cTn id="28" dur="300" spd="-998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500" y="-82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28516E-6 -1.48148E-6 L -0.09562 -0.09213 " pathEditMode="relative" rAng="0" ptsTypes="AA">
                                      <p:cBhvr>
                                        <p:cTn id="32" dur="300" spd="-998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600" y="-44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4492E-6 1.11111E-6 L -0.1137 1.11111E-6 " pathEditMode="relative" rAng="0" ptsTypes="AA">
                                      <p:cBhvr>
                                        <p:cTn id="36" dur="300" spd="-99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5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utoUpdateAnimBg="0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417</Words>
  <Application>Microsoft Office PowerPoint</Application>
  <PresentationFormat>自定义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2019-08-30T06:55:00Z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