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椭圆 36"/>
          <p:cNvSpPr/>
          <p:nvPr/>
        </p:nvSpPr>
        <p:spPr bwMode="auto">
          <a:xfrm>
            <a:off x="2247738" y="3242631"/>
            <a:ext cx="6992180" cy="2156249"/>
          </a:xfrm>
          <a:prstGeom prst="ellipse">
            <a:avLst/>
          </a:prstGeom>
          <a:noFill/>
          <a:ln w="9525" cap="flat">
            <a:solidFill>
              <a:srgbClr val="FFFFFF">
                <a:lumMod val="50000"/>
              </a:srgb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8" name="Freeform 6"/>
          <p:cNvSpPr/>
          <p:nvPr/>
        </p:nvSpPr>
        <p:spPr bwMode="auto">
          <a:xfrm>
            <a:off x="3467376" y="3603215"/>
            <a:ext cx="4541902" cy="1401177"/>
          </a:xfrm>
          <a:custGeom>
            <a:avLst/>
            <a:gdLst>
              <a:gd name="T0" fmla="*/ 541 w 3043"/>
              <a:gd name="T1" fmla="*/ 166 h 935"/>
              <a:gd name="T2" fmla="*/ 2502 w 3043"/>
              <a:gd name="T3" fmla="*/ 166 h 935"/>
              <a:gd name="T4" fmla="*/ 2502 w 3043"/>
              <a:gd name="T5" fmla="*/ 769 h 935"/>
              <a:gd name="T6" fmla="*/ 541 w 3043"/>
              <a:gd name="T7" fmla="*/ 769 h 935"/>
              <a:gd name="T8" fmla="*/ 541 w 3043"/>
              <a:gd name="T9" fmla="*/ 166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3" h="935">
                <a:moveTo>
                  <a:pt x="541" y="166"/>
                </a:moveTo>
                <a:cubicBezTo>
                  <a:pt x="1082" y="0"/>
                  <a:pt x="1960" y="0"/>
                  <a:pt x="2502" y="166"/>
                </a:cubicBezTo>
                <a:cubicBezTo>
                  <a:pt x="3043" y="333"/>
                  <a:pt x="3043" y="603"/>
                  <a:pt x="2502" y="769"/>
                </a:cubicBezTo>
                <a:cubicBezTo>
                  <a:pt x="1960" y="935"/>
                  <a:pt x="1082" y="935"/>
                  <a:pt x="541" y="769"/>
                </a:cubicBezTo>
                <a:cubicBezTo>
                  <a:pt x="0" y="603"/>
                  <a:pt x="0" y="333"/>
                  <a:pt x="541" y="166"/>
                </a:cubicBezTo>
                <a:close/>
              </a:path>
            </a:pathLst>
          </a:custGeom>
          <a:solidFill>
            <a:srgbClr val="4D4D4D">
              <a:lumMod val="20000"/>
              <a:lumOff val="80000"/>
              <a:alpha val="70000"/>
            </a:srgbClr>
          </a:solidFill>
          <a:ln w="17463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9" name="TextBox 52"/>
          <p:cNvSpPr txBox="1"/>
          <p:nvPr/>
        </p:nvSpPr>
        <p:spPr>
          <a:xfrm>
            <a:off x="1529636" y="2233833"/>
            <a:ext cx="15324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分支目标一</a:t>
            </a:r>
            <a:endParaRPr lang="en-US" altLang="zh-CN" sz="2000" b="1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53"/>
          <p:cNvSpPr txBox="1"/>
          <p:nvPr/>
        </p:nvSpPr>
        <p:spPr>
          <a:xfrm>
            <a:off x="808260" y="2549624"/>
            <a:ext cx="21817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rgbClr val="4D4D4D"/>
                </a:solidFill>
                <a:latin typeface="微软雅黑"/>
              </a:rPr>
              <a:t>理清理论上的逻辑关系，克服关键技术难点。</a:t>
            </a:r>
          </a:p>
        </p:txBody>
      </p:sp>
      <p:sp>
        <p:nvSpPr>
          <p:cNvPr id="41" name="TextBox 54"/>
          <p:cNvSpPr txBox="1"/>
          <p:nvPr/>
        </p:nvSpPr>
        <p:spPr>
          <a:xfrm>
            <a:off x="8678838" y="2181729"/>
            <a:ext cx="1476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分支目标二</a:t>
            </a:r>
            <a:endParaRPr lang="en-US" altLang="zh-CN" sz="2000" b="1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55"/>
          <p:cNvSpPr txBox="1"/>
          <p:nvPr/>
        </p:nvSpPr>
        <p:spPr>
          <a:xfrm>
            <a:off x="8714869" y="2480829"/>
            <a:ext cx="21587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4D4D4D"/>
                </a:solidFill>
                <a:latin typeface="微软雅黑"/>
                <a:ea typeface="微软雅黑" panose="020B0503020204020204" pitchFamily="34" charset="-122"/>
              </a:rPr>
              <a:t>完成论文设计方案并通过评审。</a:t>
            </a:r>
          </a:p>
        </p:txBody>
      </p:sp>
      <p:sp>
        <p:nvSpPr>
          <p:cNvPr id="43" name="TextBox 56"/>
          <p:cNvSpPr txBox="1"/>
          <p:nvPr/>
        </p:nvSpPr>
        <p:spPr>
          <a:xfrm>
            <a:off x="1529637" y="5285925"/>
            <a:ext cx="1597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分支目标三</a:t>
            </a:r>
            <a:endParaRPr lang="en-US" altLang="zh-CN" sz="2000" b="1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57"/>
          <p:cNvSpPr txBox="1"/>
          <p:nvPr/>
        </p:nvSpPr>
        <p:spPr>
          <a:xfrm>
            <a:off x="850463" y="5679822"/>
            <a:ext cx="29002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D4D4D"/>
                </a:solidFill>
                <a:latin typeface="微软雅黑"/>
              </a:rPr>
              <a:t>设计出工程样品，实现</a:t>
            </a:r>
            <a:r>
              <a:rPr lang="en-US" altLang="zh-CN">
                <a:solidFill>
                  <a:srgbClr val="4D4D4D"/>
                </a:solidFill>
                <a:latin typeface="微软雅黑"/>
              </a:rPr>
              <a:t>80%</a:t>
            </a:r>
            <a:r>
              <a:rPr lang="zh-CN" altLang="en-US">
                <a:solidFill>
                  <a:srgbClr val="4D4D4D"/>
                </a:solidFill>
                <a:latin typeface="微软雅黑"/>
              </a:rPr>
              <a:t>功能的设计功能。</a:t>
            </a:r>
            <a:endParaRPr lang="zh-CN" altLang="en-US" dirty="0">
              <a:solidFill>
                <a:srgbClr val="4D4D4D"/>
              </a:solidFill>
              <a:latin typeface="微软雅黑"/>
            </a:endParaRPr>
          </a:p>
        </p:txBody>
      </p:sp>
      <p:sp>
        <p:nvSpPr>
          <p:cNvPr id="45" name="TextBox 61"/>
          <p:cNvSpPr txBox="1"/>
          <p:nvPr/>
        </p:nvSpPr>
        <p:spPr>
          <a:xfrm>
            <a:off x="8825998" y="5288416"/>
            <a:ext cx="14594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分支目标四</a:t>
            </a:r>
            <a:endParaRPr lang="en-US" altLang="zh-CN" sz="2000" b="1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62"/>
          <p:cNvSpPr txBox="1"/>
          <p:nvPr/>
        </p:nvSpPr>
        <p:spPr>
          <a:xfrm>
            <a:off x="8009279" y="5661877"/>
            <a:ext cx="28643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4D4D4D"/>
                </a:solidFill>
                <a:latin typeface="微软雅黑"/>
              </a:rPr>
              <a:t>设计出工程样品，实现</a:t>
            </a:r>
            <a:r>
              <a:rPr lang="en-US" altLang="zh-CN" sz="1600">
                <a:solidFill>
                  <a:srgbClr val="4D4D4D"/>
                </a:solidFill>
                <a:latin typeface="微软雅黑"/>
              </a:rPr>
              <a:t>80%</a:t>
            </a:r>
            <a:r>
              <a:rPr lang="zh-CN" altLang="en-US" sz="1600">
                <a:solidFill>
                  <a:srgbClr val="4D4D4D"/>
                </a:solidFill>
                <a:latin typeface="微软雅黑"/>
              </a:rPr>
              <a:t>功能的设计功能。</a:t>
            </a:r>
            <a:endParaRPr lang="zh-CN" altLang="en-US" sz="1600" dirty="0">
              <a:solidFill>
                <a:srgbClr val="4D4D4D"/>
              </a:solidFill>
              <a:latin typeface="微软雅黑"/>
            </a:endParaRPr>
          </a:p>
        </p:txBody>
      </p:sp>
      <p:sp>
        <p:nvSpPr>
          <p:cNvPr id="47" name="Freeform 6"/>
          <p:cNvSpPr/>
          <p:nvPr/>
        </p:nvSpPr>
        <p:spPr bwMode="auto">
          <a:xfrm>
            <a:off x="4813464" y="4029044"/>
            <a:ext cx="1882294" cy="580688"/>
          </a:xfrm>
          <a:custGeom>
            <a:avLst/>
            <a:gdLst>
              <a:gd name="T0" fmla="*/ 541 w 3043"/>
              <a:gd name="T1" fmla="*/ 166 h 935"/>
              <a:gd name="T2" fmla="*/ 2502 w 3043"/>
              <a:gd name="T3" fmla="*/ 166 h 935"/>
              <a:gd name="T4" fmla="*/ 2502 w 3043"/>
              <a:gd name="T5" fmla="*/ 769 h 935"/>
              <a:gd name="T6" fmla="*/ 541 w 3043"/>
              <a:gd name="T7" fmla="*/ 769 h 935"/>
              <a:gd name="T8" fmla="*/ 541 w 3043"/>
              <a:gd name="T9" fmla="*/ 166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3" h="935">
                <a:moveTo>
                  <a:pt x="541" y="166"/>
                </a:moveTo>
                <a:cubicBezTo>
                  <a:pt x="1082" y="0"/>
                  <a:pt x="1960" y="0"/>
                  <a:pt x="2502" y="166"/>
                </a:cubicBezTo>
                <a:cubicBezTo>
                  <a:pt x="3043" y="333"/>
                  <a:pt x="3043" y="603"/>
                  <a:pt x="2502" y="769"/>
                </a:cubicBezTo>
                <a:cubicBezTo>
                  <a:pt x="1960" y="935"/>
                  <a:pt x="1082" y="935"/>
                  <a:pt x="541" y="769"/>
                </a:cubicBezTo>
                <a:cubicBezTo>
                  <a:pt x="0" y="603"/>
                  <a:pt x="0" y="333"/>
                  <a:pt x="541" y="166"/>
                </a:cubicBezTo>
                <a:close/>
              </a:path>
            </a:pathLst>
          </a:custGeom>
          <a:solidFill>
            <a:srgbClr val="999999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 typeface="Arial" panose="020B0604020202020204" pitchFamily="34" charset="0"/>
              <a:buNone/>
            </a:pPr>
            <a:endParaRPr lang="zh-CN" altLang="en-US" dirty="0">
              <a:solidFill>
                <a:srgbClr val="4D4D4D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Freeform 7"/>
          <p:cNvSpPr/>
          <p:nvPr/>
        </p:nvSpPr>
        <p:spPr bwMode="auto">
          <a:xfrm>
            <a:off x="2830383" y="3418600"/>
            <a:ext cx="920305" cy="283487"/>
          </a:xfrm>
          <a:custGeom>
            <a:avLst/>
            <a:gdLst>
              <a:gd name="T0" fmla="*/ 232 w 1301"/>
              <a:gd name="T1" fmla="*/ 71 h 400"/>
              <a:gd name="T2" fmla="*/ 1070 w 1301"/>
              <a:gd name="T3" fmla="*/ 71 h 400"/>
              <a:gd name="T4" fmla="*/ 1070 w 1301"/>
              <a:gd name="T5" fmla="*/ 329 h 400"/>
              <a:gd name="T6" fmla="*/ 232 w 1301"/>
              <a:gd name="T7" fmla="*/ 329 h 400"/>
              <a:gd name="T8" fmla="*/ 232 w 1301"/>
              <a:gd name="T9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1" h="400">
                <a:moveTo>
                  <a:pt x="232" y="71"/>
                </a:moveTo>
                <a:cubicBezTo>
                  <a:pt x="463" y="0"/>
                  <a:pt x="838" y="0"/>
                  <a:pt x="1070" y="71"/>
                </a:cubicBezTo>
                <a:cubicBezTo>
                  <a:pt x="1301" y="142"/>
                  <a:pt x="1301" y="258"/>
                  <a:pt x="1070" y="329"/>
                </a:cubicBezTo>
                <a:cubicBezTo>
                  <a:pt x="838" y="400"/>
                  <a:pt x="463" y="400"/>
                  <a:pt x="232" y="329"/>
                </a:cubicBezTo>
                <a:cubicBezTo>
                  <a:pt x="0" y="258"/>
                  <a:pt x="0" y="142"/>
                  <a:pt x="232" y="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9" name="Freeform 8"/>
          <p:cNvSpPr/>
          <p:nvPr/>
        </p:nvSpPr>
        <p:spPr bwMode="auto">
          <a:xfrm>
            <a:off x="2830383" y="4938746"/>
            <a:ext cx="920305" cy="281432"/>
          </a:xfrm>
          <a:custGeom>
            <a:avLst/>
            <a:gdLst>
              <a:gd name="T0" fmla="*/ 232 w 1301"/>
              <a:gd name="T1" fmla="*/ 71 h 399"/>
              <a:gd name="T2" fmla="*/ 1070 w 1301"/>
              <a:gd name="T3" fmla="*/ 71 h 399"/>
              <a:gd name="T4" fmla="*/ 1070 w 1301"/>
              <a:gd name="T5" fmla="*/ 328 h 399"/>
              <a:gd name="T6" fmla="*/ 232 w 1301"/>
              <a:gd name="T7" fmla="*/ 328 h 399"/>
              <a:gd name="T8" fmla="*/ 232 w 1301"/>
              <a:gd name="T9" fmla="*/ 7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1" h="399">
                <a:moveTo>
                  <a:pt x="232" y="71"/>
                </a:moveTo>
                <a:cubicBezTo>
                  <a:pt x="463" y="0"/>
                  <a:pt x="838" y="0"/>
                  <a:pt x="1070" y="71"/>
                </a:cubicBezTo>
                <a:cubicBezTo>
                  <a:pt x="1301" y="142"/>
                  <a:pt x="1301" y="257"/>
                  <a:pt x="1070" y="328"/>
                </a:cubicBezTo>
                <a:cubicBezTo>
                  <a:pt x="838" y="399"/>
                  <a:pt x="463" y="399"/>
                  <a:pt x="232" y="328"/>
                </a:cubicBezTo>
                <a:cubicBezTo>
                  <a:pt x="0" y="257"/>
                  <a:pt x="0" y="142"/>
                  <a:pt x="232" y="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/>
          <p:nvPr/>
        </p:nvSpPr>
        <p:spPr bwMode="auto">
          <a:xfrm>
            <a:off x="7758534" y="4938746"/>
            <a:ext cx="920305" cy="281432"/>
          </a:xfrm>
          <a:custGeom>
            <a:avLst/>
            <a:gdLst>
              <a:gd name="T0" fmla="*/ 232 w 1302"/>
              <a:gd name="T1" fmla="*/ 71 h 399"/>
              <a:gd name="T2" fmla="*/ 1070 w 1302"/>
              <a:gd name="T3" fmla="*/ 71 h 399"/>
              <a:gd name="T4" fmla="*/ 1070 w 1302"/>
              <a:gd name="T5" fmla="*/ 328 h 399"/>
              <a:gd name="T6" fmla="*/ 232 w 1302"/>
              <a:gd name="T7" fmla="*/ 328 h 399"/>
              <a:gd name="T8" fmla="*/ 232 w 1302"/>
              <a:gd name="T9" fmla="*/ 7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399">
                <a:moveTo>
                  <a:pt x="232" y="71"/>
                </a:moveTo>
                <a:cubicBezTo>
                  <a:pt x="463" y="0"/>
                  <a:pt x="839" y="0"/>
                  <a:pt x="1070" y="71"/>
                </a:cubicBezTo>
                <a:cubicBezTo>
                  <a:pt x="1302" y="142"/>
                  <a:pt x="1302" y="257"/>
                  <a:pt x="1070" y="328"/>
                </a:cubicBezTo>
                <a:cubicBezTo>
                  <a:pt x="839" y="399"/>
                  <a:pt x="463" y="399"/>
                  <a:pt x="232" y="328"/>
                </a:cubicBezTo>
                <a:cubicBezTo>
                  <a:pt x="0" y="257"/>
                  <a:pt x="0" y="142"/>
                  <a:pt x="232" y="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1" name="Freeform 10"/>
          <p:cNvSpPr/>
          <p:nvPr/>
        </p:nvSpPr>
        <p:spPr bwMode="auto">
          <a:xfrm>
            <a:off x="7758534" y="3418600"/>
            <a:ext cx="920305" cy="283487"/>
          </a:xfrm>
          <a:custGeom>
            <a:avLst/>
            <a:gdLst>
              <a:gd name="T0" fmla="*/ 232 w 1302"/>
              <a:gd name="T1" fmla="*/ 71 h 400"/>
              <a:gd name="T2" fmla="*/ 1070 w 1302"/>
              <a:gd name="T3" fmla="*/ 71 h 400"/>
              <a:gd name="T4" fmla="*/ 1070 w 1302"/>
              <a:gd name="T5" fmla="*/ 329 h 400"/>
              <a:gd name="T6" fmla="*/ 232 w 1302"/>
              <a:gd name="T7" fmla="*/ 329 h 400"/>
              <a:gd name="T8" fmla="*/ 232 w 1302"/>
              <a:gd name="T9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400">
                <a:moveTo>
                  <a:pt x="232" y="71"/>
                </a:moveTo>
                <a:cubicBezTo>
                  <a:pt x="463" y="0"/>
                  <a:pt x="839" y="0"/>
                  <a:pt x="1070" y="71"/>
                </a:cubicBezTo>
                <a:cubicBezTo>
                  <a:pt x="1302" y="142"/>
                  <a:pt x="1302" y="258"/>
                  <a:pt x="1070" y="329"/>
                </a:cubicBezTo>
                <a:cubicBezTo>
                  <a:pt x="839" y="400"/>
                  <a:pt x="463" y="400"/>
                  <a:pt x="232" y="329"/>
                </a:cubicBezTo>
                <a:cubicBezTo>
                  <a:pt x="0" y="258"/>
                  <a:pt x="0" y="142"/>
                  <a:pt x="232" y="71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 flipH="1">
            <a:off x="3633595" y="4558709"/>
            <a:ext cx="1347589" cy="414958"/>
          </a:xfrm>
          <a:prstGeom prst="line">
            <a:avLst/>
          </a:prstGeom>
          <a:noFill/>
          <a:ln w="9525" cap="flat">
            <a:solidFill>
              <a:srgbClr val="FFFFFF">
                <a:lumMod val="50000"/>
              </a:srgbClr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 flipH="1">
            <a:off x="6556796" y="3671272"/>
            <a:ext cx="1298287" cy="400578"/>
          </a:xfrm>
          <a:prstGeom prst="line">
            <a:avLst/>
          </a:prstGeom>
          <a:noFill/>
          <a:ln w="9525" cap="flat">
            <a:solidFill>
              <a:srgbClr val="FFFFFF">
                <a:lumMod val="50000"/>
              </a:srgbClr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 flipH="1" flipV="1">
            <a:off x="3633595" y="3671272"/>
            <a:ext cx="1347589" cy="417012"/>
          </a:xfrm>
          <a:prstGeom prst="line">
            <a:avLst/>
          </a:prstGeom>
          <a:noFill/>
          <a:ln w="9525" cap="flat">
            <a:solidFill>
              <a:srgbClr val="FFFFFF">
                <a:lumMod val="50000"/>
              </a:srgbClr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5" name="Line 14"/>
          <p:cNvSpPr>
            <a:spLocks noChangeShapeType="1"/>
          </p:cNvSpPr>
          <p:nvPr/>
        </p:nvSpPr>
        <p:spPr bwMode="auto">
          <a:xfrm flipH="1" flipV="1">
            <a:off x="6556796" y="4573089"/>
            <a:ext cx="1298287" cy="400578"/>
          </a:xfrm>
          <a:prstGeom prst="line">
            <a:avLst/>
          </a:prstGeom>
          <a:noFill/>
          <a:ln w="9525" cap="flat">
            <a:solidFill>
              <a:srgbClr val="FFFFFF">
                <a:lumMod val="50000"/>
              </a:srgbClr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690472" y="2647370"/>
            <a:ext cx="1406386" cy="1672018"/>
            <a:chOff x="6205538" y="2856647"/>
            <a:chExt cx="1156365" cy="1374775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7" name="Freeform 19"/>
            <p:cNvSpPr/>
            <p:nvPr/>
          </p:nvSpPr>
          <p:spPr bwMode="auto">
            <a:xfrm>
              <a:off x="6280149" y="2856647"/>
              <a:ext cx="1081754" cy="743828"/>
            </a:xfrm>
            <a:custGeom>
              <a:avLst/>
              <a:gdLst>
                <a:gd name="T0" fmla="*/ 976 w 976"/>
                <a:gd name="T1" fmla="*/ 0 h 667"/>
                <a:gd name="T2" fmla="*/ 0 w 976"/>
                <a:gd name="T3" fmla="*/ 0 h 667"/>
                <a:gd name="T4" fmla="*/ 0 w 976"/>
                <a:gd name="T5" fmla="*/ 667 h 667"/>
                <a:gd name="T6" fmla="*/ 976 w 976"/>
                <a:gd name="T7" fmla="*/ 667 h 667"/>
                <a:gd name="T8" fmla="*/ 666 w 976"/>
                <a:gd name="T9" fmla="*/ 334 h 667"/>
                <a:gd name="T10" fmla="*/ 976 w 976"/>
                <a:gd name="T11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667">
                  <a:moveTo>
                    <a:pt x="976" y="0"/>
                  </a:moveTo>
                  <a:lnTo>
                    <a:pt x="0" y="0"/>
                  </a:lnTo>
                  <a:lnTo>
                    <a:pt x="0" y="667"/>
                  </a:lnTo>
                  <a:lnTo>
                    <a:pt x="976" y="667"/>
                  </a:lnTo>
                  <a:lnTo>
                    <a:pt x="666" y="334"/>
                  </a:lnTo>
                  <a:lnTo>
                    <a:pt x="976" y="0"/>
                  </a:lnTo>
                  <a:close/>
                </a:path>
              </a:pathLst>
            </a:custGeom>
            <a:solidFill>
              <a:srgbClr val="E96969"/>
            </a:soli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0"/>
            <p:cNvSpPr>
              <a:spLocks noChangeArrowheads="1"/>
            </p:cNvSpPr>
            <p:nvPr/>
          </p:nvSpPr>
          <p:spPr bwMode="auto">
            <a:xfrm>
              <a:off x="6205538" y="2856647"/>
              <a:ext cx="53975" cy="1374775"/>
            </a:xfrm>
            <a:prstGeom prst="rect">
              <a:avLst/>
            </a:prstGeom>
            <a:solidFill>
              <a:srgbClr val="4D4D4D"/>
            </a:soli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022989" y="2525601"/>
            <a:ext cx="616941" cy="1018701"/>
            <a:chOff x="8066088" y="2327276"/>
            <a:chExt cx="719137" cy="1187450"/>
          </a:xfrm>
          <a:solidFill>
            <a:srgbClr val="F4F4F4"/>
          </a:solidFill>
        </p:grpSpPr>
        <p:sp>
          <p:nvSpPr>
            <p:cNvPr id="60" name="Freeform 23"/>
            <p:cNvSpPr/>
            <p:nvPr/>
          </p:nvSpPr>
          <p:spPr bwMode="auto">
            <a:xfrm>
              <a:off x="8066088" y="2327276"/>
              <a:ext cx="719137" cy="1187450"/>
            </a:xfrm>
            <a:custGeom>
              <a:avLst/>
              <a:gdLst>
                <a:gd name="T0" fmla="*/ 420 w 840"/>
                <a:gd name="T1" fmla="*/ 0 h 1380"/>
                <a:gd name="T2" fmla="*/ 840 w 840"/>
                <a:gd name="T3" fmla="*/ 420 h 1380"/>
                <a:gd name="T4" fmla="*/ 717 w 840"/>
                <a:gd name="T5" fmla="*/ 802 h 1380"/>
                <a:gd name="T6" fmla="*/ 420 w 840"/>
                <a:gd name="T7" fmla="*/ 1380 h 1380"/>
                <a:gd name="T8" fmla="*/ 122 w 840"/>
                <a:gd name="T9" fmla="*/ 800 h 1380"/>
                <a:gd name="T10" fmla="*/ 0 w 840"/>
                <a:gd name="T11" fmla="*/ 420 h 1380"/>
                <a:gd name="T12" fmla="*/ 420 w 840"/>
                <a:gd name="T13" fmla="*/ 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0" h="1380">
                  <a:moveTo>
                    <a:pt x="420" y="0"/>
                  </a:moveTo>
                  <a:cubicBezTo>
                    <a:pt x="652" y="0"/>
                    <a:pt x="840" y="188"/>
                    <a:pt x="840" y="420"/>
                  </a:cubicBezTo>
                  <a:cubicBezTo>
                    <a:pt x="840" y="536"/>
                    <a:pt x="779" y="686"/>
                    <a:pt x="717" y="802"/>
                  </a:cubicBezTo>
                  <a:lnTo>
                    <a:pt x="420" y="1380"/>
                  </a:lnTo>
                  <a:lnTo>
                    <a:pt x="122" y="800"/>
                  </a:lnTo>
                  <a:cubicBezTo>
                    <a:pt x="74" y="708"/>
                    <a:pt x="9" y="531"/>
                    <a:pt x="0" y="420"/>
                  </a:cubicBezTo>
                  <a:cubicBezTo>
                    <a:pt x="0" y="188"/>
                    <a:pt x="188" y="0"/>
                    <a:pt x="420" y="0"/>
                  </a:cubicBezTo>
                  <a:close/>
                </a:path>
              </a:pathLst>
            </a:custGeom>
            <a:solidFill>
              <a:srgbClr val="54A0D8"/>
            </a:solidFill>
            <a:ln w="19050" cap="flat">
              <a:solidFill>
                <a:srgbClr val="FFFFFF"/>
              </a:solidFill>
              <a:prstDash val="solid"/>
              <a:miter lim="800000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8260327" y="2431982"/>
              <a:ext cx="460035" cy="6098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1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5888164" y="2718960"/>
            <a:ext cx="772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微软雅黑"/>
                <a:ea typeface="微软雅黑"/>
              </a:rPr>
              <a:t>四</a:t>
            </a:r>
            <a:r>
              <a:rPr lang="zh-CN" altLang="en-US" sz="2000" b="1" dirty="0" smtClean="0">
                <a:solidFill>
                  <a:srgbClr val="FFFFFF"/>
                </a:solidFill>
                <a:latin typeface="微软雅黑"/>
                <a:ea typeface="微软雅黑"/>
              </a:rPr>
              <a:t>个</a:t>
            </a:r>
            <a:r>
              <a:rPr lang="zh-CN" altLang="en-US" sz="2000" b="1" dirty="0">
                <a:solidFill>
                  <a:srgbClr val="FFFFFF"/>
                </a:solidFill>
                <a:latin typeface="微软雅黑"/>
                <a:ea typeface="微软雅黑"/>
              </a:rPr>
              <a:t>目标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7924721" y="2525601"/>
            <a:ext cx="616941" cy="1018701"/>
            <a:chOff x="8066088" y="2327276"/>
            <a:chExt cx="719137" cy="1187450"/>
          </a:xfrm>
        </p:grpSpPr>
        <p:sp>
          <p:nvSpPr>
            <p:cNvPr id="64" name="Freeform 23"/>
            <p:cNvSpPr/>
            <p:nvPr/>
          </p:nvSpPr>
          <p:spPr bwMode="auto">
            <a:xfrm>
              <a:off x="8066088" y="2327276"/>
              <a:ext cx="719137" cy="1187450"/>
            </a:xfrm>
            <a:custGeom>
              <a:avLst/>
              <a:gdLst>
                <a:gd name="T0" fmla="*/ 420 w 840"/>
                <a:gd name="T1" fmla="*/ 0 h 1380"/>
                <a:gd name="T2" fmla="*/ 840 w 840"/>
                <a:gd name="T3" fmla="*/ 420 h 1380"/>
                <a:gd name="T4" fmla="*/ 717 w 840"/>
                <a:gd name="T5" fmla="*/ 802 h 1380"/>
                <a:gd name="T6" fmla="*/ 420 w 840"/>
                <a:gd name="T7" fmla="*/ 1380 h 1380"/>
                <a:gd name="T8" fmla="*/ 122 w 840"/>
                <a:gd name="T9" fmla="*/ 800 h 1380"/>
                <a:gd name="T10" fmla="*/ 0 w 840"/>
                <a:gd name="T11" fmla="*/ 420 h 1380"/>
                <a:gd name="T12" fmla="*/ 420 w 840"/>
                <a:gd name="T13" fmla="*/ 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0" h="1380">
                  <a:moveTo>
                    <a:pt x="420" y="0"/>
                  </a:moveTo>
                  <a:cubicBezTo>
                    <a:pt x="652" y="0"/>
                    <a:pt x="840" y="188"/>
                    <a:pt x="840" y="420"/>
                  </a:cubicBezTo>
                  <a:cubicBezTo>
                    <a:pt x="840" y="536"/>
                    <a:pt x="779" y="686"/>
                    <a:pt x="717" y="802"/>
                  </a:cubicBezTo>
                  <a:lnTo>
                    <a:pt x="420" y="1380"/>
                  </a:lnTo>
                  <a:lnTo>
                    <a:pt x="122" y="800"/>
                  </a:lnTo>
                  <a:cubicBezTo>
                    <a:pt x="74" y="708"/>
                    <a:pt x="9" y="531"/>
                    <a:pt x="0" y="420"/>
                  </a:cubicBezTo>
                  <a:cubicBezTo>
                    <a:pt x="0" y="188"/>
                    <a:pt x="188" y="0"/>
                    <a:pt x="420" y="0"/>
                  </a:cubicBezTo>
                  <a:close/>
                </a:path>
              </a:pathLst>
            </a:custGeom>
            <a:solidFill>
              <a:srgbClr val="54A0D8"/>
            </a:solidFill>
            <a:ln w="19050" cap="flat">
              <a:solidFill>
                <a:srgbClr val="FFFFFF"/>
              </a:solidFill>
              <a:prstDash val="solid"/>
              <a:miter lim="800000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8225872" y="2431982"/>
              <a:ext cx="460035" cy="6098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2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22989" y="4021209"/>
            <a:ext cx="616941" cy="1018701"/>
            <a:chOff x="8066088" y="2327276"/>
            <a:chExt cx="719137" cy="1187450"/>
          </a:xfrm>
        </p:grpSpPr>
        <p:sp>
          <p:nvSpPr>
            <p:cNvPr id="67" name="Freeform 23"/>
            <p:cNvSpPr/>
            <p:nvPr/>
          </p:nvSpPr>
          <p:spPr bwMode="auto">
            <a:xfrm>
              <a:off x="8066088" y="2327276"/>
              <a:ext cx="719137" cy="1187450"/>
            </a:xfrm>
            <a:custGeom>
              <a:avLst/>
              <a:gdLst>
                <a:gd name="T0" fmla="*/ 420 w 840"/>
                <a:gd name="T1" fmla="*/ 0 h 1380"/>
                <a:gd name="T2" fmla="*/ 840 w 840"/>
                <a:gd name="T3" fmla="*/ 420 h 1380"/>
                <a:gd name="T4" fmla="*/ 717 w 840"/>
                <a:gd name="T5" fmla="*/ 802 h 1380"/>
                <a:gd name="T6" fmla="*/ 420 w 840"/>
                <a:gd name="T7" fmla="*/ 1380 h 1380"/>
                <a:gd name="T8" fmla="*/ 122 w 840"/>
                <a:gd name="T9" fmla="*/ 800 h 1380"/>
                <a:gd name="T10" fmla="*/ 0 w 840"/>
                <a:gd name="T11" fmla="*/ 420 h 1380"/>
                <a:gd name="T12" fmla="*/ 420 w 840"/>
                <a:gd name="T13" fmla="*/ 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0" h="1380">
                  <a:moveTo>
                    <a:pt x="420" y="0"/>
                  </a:moveTo>
                  <a:cubicBezTo>
                    <a:pt x="652" y="0"/>
                    <a:pt x="840" y="188"/>
                    <a:pt x="840" y="420"/>
                  </a:cubicBezTo>
                  <a:cubicBezTo>
                    <a:pt x="840" y="536"/>
                    <a:pt x="779" y="686"/>
                    <a:pt x="717" y="802"/>
                  </a:cubicBezTo>
                  <a:lnTo>
                    <a:pt x="420" y="1380"/>
                  </a:lnTo>
                  <a:lnTo>
                    <a:pt x="122" y="800"/>
                  </a:lnTo>
                  <a:cubicBezTo>
                    <a:pt x="74" y="708"/>
                    <a:pt x="9" y="531"/>
                    <a:pt x="0" y="420"/>
                  </a:cubicBezTo>
                  <a:cubicBezTo>
                    <a:pt x="0" y="188"/>
                    <a:pt x="188" y="0"/>
                    <a:pt x="420" y="0"/>
                  </a:cubicBezTo>
                  <a:close/>
                </a:path>
              </a:pathLst>
            </a:custGeom>
            <a:solidFill>
              <a:srgbClr val="54A0D8"/>
            </a:solidFill>
            <a:ln w="19050" cap="flat">
              <a:solidFill>
                <a:srgbClr val="FFFFFF"/>
              </a:solidFill>
              <a:prstDash val="solid"/>
              <a:miter lim="800000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203780" y="2431982"/>
              <a:ext cx="460035" cy="6098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3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924721" y="4021209"/>
            <a:ext cx="616941" cy="1018701"/>
            <a:chOff x="8066088" y="2327276"/>
            <a:chExt cx="719137" cy="1187450"/>
          </a:xfrm>
        </p:grpSpPr>
        <p:sp>
          <p:nvSpPr>
            <p:cNvPr id="70" name="Freeform 23"/>
            <p:cNvSpPr/>
            <p:nvPr/>
          </p:nvSpPr>
          <p:spPr bwMode="auto">
            <a:xfrm>
              <a:off x="8066088" y="2327276"/>
              <a:ext cx="719137" cy="1187450"/>
            </a:xfrm>
            <a:custGeom>
              <a:avLst/>
              <a:gdLst>
                <a:gd name="T0" fmla="*/ 420 w 840"/>
                <a:gd name="T1" fmla="*/ 0 h 1380"/>
                <a:gd name="T2" fmla="*/ 840 w 840"/>
                <a:gd name="T3" fmla="*/ 420 h 1380"/>
                <a:gd name="T4" fmla="*/ 717 w 840"/>
                <a:gd name="T5" fmla="*/ 802 h 1380"/>
                <a:gd name="T6" fmla="*/ 420 w 840"/>
                <a:gd name="T7" fmla="*/ 1380 h 1380"/>
                <a:gd name="T8" fmla="*/ 122 w 840"/>
                <a:gd name="T9" fmla="*/ 800 h 1380"/>
                <a:gd name="T10" fmla="*/ 0 w 840"/>
                <a:gd name="T11" fmla="*/ 420 h 1380"/>
                <a:gd name="T12" fmla="*/ 420 w 840"/>
                <a:gd name="T13" fmla="*/ 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0" h="1380">
                  <a:moveTo>
                    <a:pt x="420" y="0"/>
                  </a:moveTo>
                  <a:cubicBezTo>
                    <a:pt x="652" y="0"/>
                    <a:pt x="840" y="188"/>
                    <a:pt x="840" y="420"/>
                  </a:cubicBezTo>
                  <a:cubicBezTo>
                    <a:pt x="840" y="536"/>
                    <a:pt x="779" y="686"/>
                    <a:pt x="717" y="802"/>
                  </a:cubicBezTo>
                  <a:lnTo>
                    <a:pt x="420" y="1380"/>
                  </a:lnTo>
                  <a:lnTo>
                    <a:pt x="122" y="800"/>
                  </a:lnTo>
                  <a:cubicBezTo>
                    <a:pt x="74" y="708"/>
                    <a:pt x="9" y="531"/>
                    <a:pt x="0" y="420"/>
                  </a:cubicBezTo>
                  <a:cubicBezTo>
                    <a:pt x="0" y="188"/>
                    <a:pt x="188" y="0"/>
                    <a:pt x="420" y="0"/>
                  </a:cubicBezTo>
                  <a:close/>
                </a:path>
              </a:pathLst>
            </a:custGeom>
            <a:solidFill>
              <a:srgbClr val="54A0D8"/>
            </a:solidFill>
            <a:ln w="19050" cap="flat">
              <a:solidFill>
                <a:srgbClr val="FFFFFF"/>
              </a:solidFill>
              <a:prstDash val="solid"/>
              <a:miter lim="800000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8203398" y="2431982"/>
              <a:ext cx="460035" cy="6098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4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0147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338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2019-08-30T06:54:37Z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