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6"/>
          <p:cNvSpPr>
            <a:spLocks noChangeArrowheads="1"/>
          </p:cNvSpPr>
          <p:nvPr/>
        </p:nvSpPr>
        <p:spPr bwMode="auto">
          <a:xfrm>
            <a:off x="6321225" y="3501578"/>
            <a:ext cx="1806575" cy="1804988"/>
          </a:xfrm>
          <a:prstGeom prst="ellipse">
            <a:avLst/>
          </a:prstGeom>
          <a:solidFill>
            <a:srgbClr val="DA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  <p:sp>
        <p:nvSpPr>
          <p:cNvPr id="20" name="Freeform 7"/>
          <p:cNvSpPr>
            <a:spLocks/>
          </p:cNvSpPr>
          <p:nvPr/>
        </p:nvSpPr>
        <p:spPr bwMode="auto">
          <a:xfrm>
            <a:off x="3605013" y="2326828"/>
            <a:ext cx="1292225" cy="4079875"/>
          </a:xfrm>
          <a:custGeom>
            <a:avLst/>
            <a:gdLst>
              <a:gd name="T0" fmla="*/ 1292225 w 1750"/>
              <a:gd name="T1" fmla="*/ 200783 h 5527"/>
              <a:gd name="T2" fmla="*/ 231862 w 1750"/>
              <a:gd name="T3" fmla="*/ 2050641 h 5527"/>
              <a:gd name="T4" fmla="*/ 1254566 w 1750"/>
              <a:gd name="T5" fmla="*/ 3878354 h 5527"/>
              <a:gd name="T6" fmla="*/ 1138635 w 1750"/>
              <a:gd name="T7" fmla="*/ 4079875 h 5527"/>
              <a:gd name="T8" fmla="*/ 0 w 1750"/>
              <a:gd name="T9" fmla="*/ 2050641 h 5527"/>
              <a:gd name="T10" fmla="*/ 1176294 w 1750"/>
              <a:gd name="T11" fmla="*/ 0 h 5527"/>
              <a:gd name="T12" fmla="*/ 1292225 w 1750"/>
              <a:gd name="T13" fmla="*/ 200783 h 55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rgbClr val="B5B5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4005063" y="1888678"/>
            <a:ext cx="1219200" cy="1220788"/>
          </a:xfrm>
          <a:prstGeom prst="ellipse">
            <a:avLst/>
          </a:pr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3128763" y="3747641"/>
            <a:ext cx="1220787" cy="1219200"/>
          </a:xfrm>
          <a:prstGeom prst="ellipse">
            <a:avLst/>
          </a:pr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  <p:sp>
        <p:nvSpPr>
          <p:cNvPr id="23" name="Oval 10"/>
          <p:cNvSpPr>
            <a:spLocks noChangeArrowheads="1"/>
          </p:cNvSpPr>
          <p:nvPr/>
        </p:nvSpPr>
        <p:spPr bwMode="auto">
          <a:xfrm>
            <a:off x="4128888" y="5549453"/>
            <a:ext cx="1220787" cy="1219200"/>
          </a:xfrm>
          <a:prstGeom prst="ellipse">
            <a:avLst/>
          </a:pr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5233788" y="2820541"/>
            <a:ext cx="1255712" cy="901700"/>
          </a:xfrm>
          <a:prstGeom prst="line">
            <a:avLst/>
          </a:prstGeom>
          <a:noFill/>
          <a:ln w="12700">
            <a:solidFill>
              <a:srgbClr val="2E2C2C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V="1">
            <a:off x="5316338" y="5127178"/>
            <a:ext cx="1200150" cy="709613"/>
          </a:xfrm>
          <a:prstGeom prst="line">
            <a:avLst/>
          </a:prstGeom>
          <a:noFill/>
          <a:ln w="12700">
            <a:solidFill>
              <a:srgbClr val="2E2C2C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4544813" y="4354066"/>
            <a:ext cx="1670050" cy="0"/>
          </a:xfrm>
          <a:prstGeom prst="line">
            <a:avLst/>
          </a:prstGeom>
          <a:noFill/>
          <a:ln w="12700">
            <a:solidFill>
              <a:srgbClr val="2E2C2C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6411713" y="3590478"/>
            <a:ext cx="1625600" cy="1625600"/>
          </a:xfrm>
          <a:prstGeom prst="ellipse">
            <a:avLst/>
          </a:pr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  <p:sp>
        <p:nvSpPr>
          <p:cNvPr id="28" name="TextBox 16"/>
          <p:cNvSpPr txBox="1">
            <a:spLocks noChangeArrowheads="1"/>
          </p:cNvSpPr>
          <p:nvPr/>
        </p:nvSpPr>
        <p:spPr bwMode="auto">
          <a:xfrm>
            <a:off x="4225725" y="2145853"/>
            <a:ext cx="7762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添加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TextBox 17"/>
          <p:cNvSpPr txBox="1">
            <a:spLocks noChangeArrowheads="1"/>
          </p:cNvSpPr>
          <p:nvPr/>
        </p:nvSpPr>
        <p:spPr bwMode="auto">
          <a:xfrm>
            <a:off x="3325613" y="4014341"/>
            <a:ext cx="776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添加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4362250" y="5816153"/>
            <a:ext cx="77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添加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TextBox 19"/>
          <p:cNvSpPr txBox="1">
            <a:spLocks noChangeArrowheads="1"/>
          </p:cNvSpPr>
          <p:nvPr/>
        </p:nvSpPr>
        <p:spPr bwMode="auto">
          <a:xfrm>
            <a:off x="6818113" y="4055616"/>
            <a:ext cx="776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融资计划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TextBox 20"/>
          <p:cNvSpPr txBox="1">
            <a:spLocks noChangeArrowheads="1"/>
          </p:cNvSpPr>
          <p:nvPr/>
        </p:nvSpPr>
        <p:spPr bwMode="auto">
          <a:xfrm>
            <a:off x="1184075" y="2002978"/>
            <a:ext cx="2789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356988" y="4104828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4" name="TextBox 22"/>
          <p:cNvSpPr txBox="1">
            <a:spLocks noChangeArrowheads="1"/>
          </p:cNvSpPr>
          <p:nvPr/>
        </p:nvSpPr>
        <p:spPr bwMode="auto">
          <a:xfrm>
            <a:off x="1366638" y="5974903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5" name="TextBox 23"/>
          <p:cNvSpPr txBox="1">
            <a:spLocks noChangeArrowheads="1"/>
          </p:cNvSpPr>
          <p:nvPr/>
        </p:nvSpPr>
        <p:spPr bwMode="auto">
          <a:xfrm>
            <a:off x="8230988" y="3941316"/>
            <a:ext cx="2714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  <a:endParaRPr lang="en-US" altLang="zh-CN" sz="1800">
              <a:solidFill>
                <a:srgbClr val="484849"/>
              </a:solidFill>
              <a:latin typeface="微软雅黑" panose="020B0503020204020204" pitchFamily="34" charset="-12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</a:t>
            </a:r>
          </a:p>
        </p:txBody>
      </p:sp>
    </p:spTree>
    <p:extLst>
      <p:ext uri="{BB962C8B-B14F-4D97-AF65-F5344CB8AC3E}">
        <p14:creationId xmlns:p14="http://schemas.microsoft.com/office/powerpoint/2010/main" val="282450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  <p:bldP spid="20" grpId="0" animBg="1"/>
      <p:bldP spid="21" grpId="0" animBg="1" autoUpdateAnimBg="0"/>
      <p:bldP spid="22" grpId="0" animBg="1" autoUpdateAnimBg="0"/>
      <p:bldP spid="23" grpId="0" animBg="1" autoUpdateAnimBg="0"/>
      <p:bldP spid="24" grpId="0" animBg="1"/>
      <p:bldP spid="25" grpId="0" animBg="1"/>
      <p:bldP spid="26" grpId="0" animBg="1"/>
      <p:bldP spid="27" grpId="0" animBg="1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3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312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2019-08-30T04:52:12Z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