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"/>
          <p:cNvSpPr>
            <a:spLocks noChangeArrowheads="1"/>
          </p:cNvSpPr>
          <p:nvPr/>
        </p:nvSpPr>
        <p:spPr bwMode="auto">
          <a:xfrm rot="19397468">
            <a:off x="4253855" y="2499533"/>
            <a:ext cx="2180283" cy="2211427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1C9494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Freeform 3"/>
          <p:cNvSpPr>
            <a:spLocks noChangeArrowheads="1"/>
          </p:cNvSpPr>
          <p:nvPr/>
        </p:nvSpPr>
        <p:spPr bwMode="auto">
          <a:xfrm rot="3202081">
            <a:off x="5792783" y="3014636"/>
            <a:ext cx="2179949" cy="2211766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7CB554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Freeform 3"/>
          <p:cNvSpPr>
            <a:spLocks noChangeArrowheads="1"/>
          </p:cNvSpPr>
          <p:nvPr/>
        </p:nvSpPr>
        <p:spPr bwMode="auto">
          <a:xfrm rot="8579122">
            <a:off x="5273737" y="4555809"/>
            <a:ext cx="2180283" cy="2211427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AC14D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Freeform 3"/>
          <p:cNvSpPr>
            <a:spLocks noChangeArrowheads="1"/>
          </p:cNvSpPr>
          <p:nvPr/>
        </p:nvSpPr>
        <p:spPr bwMode="auto">
          <a:xfrm rot="13978264">
            <a:off x="3735953" y="4051185"/>
            <a:ext cx="2179949" cy="2211766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F95647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51536" y="2912004"/>
            <a:ext cx="1378535" cy="1163254"/>
          </a:xfrm>
          <a:prstGeom prst="rect">
            <a:avLst/>
          </a:prstGeom>
          <a:noFill/>
        </p:spPr>
        <p:txBody>
          <a:bodyPr wrap="square" lIns="115189" tIns="57593" rIns="115189" bIns="57593" rtlCol="0">
            <a:spAutoFit/>
          </a:bodyPr>
          <a:lstStyle/>
          <a:p>
            <a:pPr algn="ct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6800" b="1" dirty="0">
                <a:solidFill>
                  <a:prstClr val="white"/>
                </a:solidFill>
                <a:latin typeface="Calibri" panose="020F0502020204030204" pitchFamily="34" charset="0"/>
                <a:cs typeface="Helvetica Neue"/>
              </a:rPr>
              <a:t>S</a:t>
            </a:r>
            <a:endParaRPr lang="ru-RU" sz="6800" b="1" dirty="0">
              <a:solidFill>
                <a:prstClr val="white"/>
              </a:solidFill>
              <a:latin typeface="Calibri" panose="020F0502020204030204" pitchFamily="34" charset="0"/>
              <a:cs typeface="Helvetica Neue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12770" y="3480839"/>
            <a:ext cx="1378535" cy="1163254"/>
          </a:xfrm>
          <a:prstGeom prst="rect">
            <a:avLst/>
          </a:prstGeom>
          <a:noFill/>
        </p:spPr>
        <p:txBody>
          <a:bodyPr wrap="square" lIns="115189" tIns="57593" rIns="115189" bIns="57593" rtlCol="0">
            <a:spAutoFit/>
          </a:bodyPr>
          <a:lstStyle/>
          <a:p>
            <a:pPr algn="ct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6800" b="1" dirty="0">
                <a:solidFill>
                  <a:prstClr val="white"/>
                </a:solidFill>
                <a:latin typeface="Calibri" panose="020F0502020204030204" pitchFamily="34" charset="0"/>
                <a:cs typeface="Helvetica Neue"/>
              </a:rPr>
              <a:t>O</a:t>
            </a:r>
            <a:endParaRPr lang="ru-RU" sz="6800" b="1" dirty="0">
              <a:solidFill>
                <a:prstClr val="white"/>
              </a:solidFill>
              <a:latin typeface="Calibri" panose="020F0502020204030204" pitchFamily="34" charset="0"/>
              <a:cs typeface="Helvetica Neue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42145" y="5094159"/>
            <a:ext cx="1378535" cy="1163254"/>
          </a:xfrm>
          <a:prstGeom prst="rect">
            <a:avLst/>
          </a:prstGeom>
          <a:noFill/>
        </p:spPr>
        <p:txBody>
          <a:bodyPr wrap="square" lIns="115189" tIns="57593" rIns="115189" bIns="57593" rtlCol="0">
            <a:spAutoFit/>
          </a:bodyPr>
          <a:lstStyle/>
          <a:p>
            <a:pPr algn="ct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6800" b="1" dirty="0">
                <a:solidFill>
                  <a:prstClr val="white"/>
                </a:solidFill>
                <a:latin typeface="Calibri" panose="020F0502020204030204" pitchFamily="34" charset="0"/>
                <a:cs typeface="Helvetica Neue"/>
              </a:rPr>
              <a:t>T</a:t>
            </a:r>
            <a:endParaRPr lang="ru-RU" sz="6800" b="1" dirty="0">
              <a:solidFill>
                <a:prstClr val="white"/>
              </a:solidFill>
              <a:latin typeface="Calibri" panose="020F0502020204030204" pitchFamily="34" charset="0"/>
              <a:cs typeface="Helvetica Neue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09372" y="4523425"/>
            <a:ext cx="1378535" cy="1163254"/>
          </a:xfrm>
          <a:prstGeom prst="rect">
            <a:avLst/>
          </a:prstGeom>
          <a:noFill/>
        </p:spPr>
        <p:txBody>
          <a:bodyPr wrap="square" lIns="115189" tIns="57593" rIns="115189" bIns="57593" rtlCol="0">
            <a:spAutoFit/>
          </a:bodyPr>
          <a:lstStyle/>
          <a:p>
            <a:pPr algn="ct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6800" b="1" dirty="0">
                <a:solidFill>
                  <a:prstClr val="white"/>
                </a:solidFill>
                <a:latin typeface="Calibri" panose="020F0502020204030204" pitchFamily="34" charset="0"/>
                <a:cs typeface="Helvetica Neue"/>
              </a:rPr>
              <a:t>W</a:t>
            </a:r>
            <a:endParaRPr lang="ru-RU" sz="6800" b="1" dirty="0">
              <a:solidFill>
                <a:prstClr val="white"/>
              </a:solidFill>
              <a:latin typeface="Calibri" panose="020F0502020204030204" pitchFamily="34" charset="0"/>
              <a:cs typeface="Helvetica Neue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04359" y="5627949"/>
            <a:ext cx="2379443" cy="935333"/>
          </a:xfrm>
          <a:prstGeom prst="rect">
            <a:avLst/>
          </a:prstGeom>
          <a:noFill/>
        </p:spPr>
        <p:txBody>
          <a:bodyPr wrap="square" lIns="0" tIns="57607" rIns="0" bIns="0" rtlCol="0">
            <a:spAutoFit/>
          </a:bodyPr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95647"/>
                </a:solidFill>
                <a:latin typeface="Calibri"/>
                <a:cs typeface="Calibri"/>
              </a:rPr>
              <a:t>Weakness</a:t>
            </a:r>
          </a:p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Lorem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ipsum dolor sit amet,consectetur adipisicing elit, sed do eiusmod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tempor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incididunt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40050" y="2956822"/>
            <a:ext cx="2469059" cy="1135388"/>
          </a:xfrm>
          <a:prstGeom prst="rect">
            <a:avLst/>
          </a:prstGeom>
          <a:noFill/>
        </p:spPr>
        <p:txBody>
          <a:bodyPr wrap="square" lIns="0" tIns="57607" rIns="0" bIns="0" rtlCol="0">
            <a:spAutoFit/>
          </a:bodyPr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1C9494"/>
                </a:solidFill>
                <a:latin typeface="Calibri"/>
                <a:cs typeface="Calibri"/>
              </a:rPr>
              <a:t>Strenghts</a:t>
            </a:r>
            <a:endParaRPr lang="en-US" dirty="0">
              <a:solidFill>
                <a:srgbClr val="1C9494"/>
              </a:solidFill>
              <a:latin typeface="Calibri"/>
              <a:cs typeface="Calibri"/>
            </a:endParaRPr>
          </a:p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sLorem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ipsum dolor sit amet,consectetur adipisicing elit, sed do eiusmod tempor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incididunt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ut.</a:t>
            </a:r>
            <a:endParaRPr lang="en-US" sz="1300" dirty="0">
              <a:solidFill>
                <a:prstClr val="white">
                  <a:lumMod val="75000"/>
                </a:prstClr>
              </a:solidFill>
              <a:latin typeface="Calibri"/>
              <a:cs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42992" y="2777276"/>
            <a:ext cx="2021823" cy="935333"/>
          </a:xfrm>
          <a:prstGeom prst="rect">
            <a:avLst/>
          </a:prstGeom>
          <a:noFill/>
        </p:spPr>
        <p:txBody>
          <a:bodyPr wrap="square" lIns="0" tIns="57607" rIns="0" bIns="0" rtlCol="0">
            <a:spAutoFit/>
          </a:bodyPr>
          <a:lstStyle/>
          <a:p>
            <a:pPr algn="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7CB554"/>
                </a:solidFill>
                <a:latin typeface="Calibri"/>
                <a:cs typeface="Calibri"/>
              </a:rPr>
              <a:t>Opportunities</a:t>
            </a:r>
            <a:endParaRPr lang="en-US" sz="1300" dirty="0">
              <a:solidFill>
                <a:srgbClr val="7CB554"/>
              </a:solidFill>
              <a:latin typeface="Calibri"/>
              <a:cs typeface="Calibri"/>
            </a:endParaRPr>
          </a:p>
          <a:p>
            <a:pPr algn="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Lorem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ipsum dolor sit amet,consectetur adipisicing elit, sed do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eiusmod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tempor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59132" y="5429941"/>
            <a:ext cx="2021823" cy="935333"/>
          </a:xfrm>
          <a:prstGeom prst="rect">
            <a:avLst/>
          </a:prstGeom>
          <a:noFill/>
        </p:spPr>
        <p:txBody>
          <a:bodyPr wrap="square" lIns="0" tIns="57607" rIns="0" bIns="0" rtlCol="0">
            <a:spAutoFit/>
          </a:bodyPr>
          <a:lstStyle/>
          <a:p>
            <a:pPr algn="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FAC14D"/>
                </a:solidFill>
                <a:latin typeface="Calibri"/>
                <a:cs typeface="Calibri"/>
              </a:rPr>
              <a:t>Threats</a:t>
            </a:r>
            <a:endParaRPr lang="en-US" sz="1300" dirty="0">
              <a:solidFill>
                <a:srgbClr val="FAC14D"/>
              </a:solidFill>
              <a:latin typeface="Calibri"/>
              <a:cs typeface="Calibri"/>
            </a:endParaRPr>
          </a:p>
          <a:p>
            <a:pPr algn="r"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Lorem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ipsum dolor sit amet,consectetur adipisicing elit, sed do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eiusmod</a:t>
            </a:r>
            <a:r>
              <a:rPr lang="en-US" sz="1300" dirty="0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 </a:t>
            </a:r>
            <a:r>
              <a:rPr lang="en-US" sz="1300" dirty="0" err="1">
                <a:solidFill>
                  <a:prstClr val="white">
                    <a:lumMod val="75000"/>
                  </a:prstClr>
                </a:solidFill>
                <a:latin typeface="Calibri"/>
                <a:cs typeface="Calibri"/>
              </a:rPr>
              <a:t>tempor</a:t>
            </a:r>
            <a:endParaRPr lang="en-US" sz="1300" dirty="0">
              <a:solidFill>
                <a:prstClr val="white">
                  <a:lumMod val="75000"/>
                </a:prstClr>
              </a:solidFill>
              <a:latin typeface="Calibri"/>
              <a:cs typeface="Calibri"/>
            </a:endParaRPr>
          </a:p>
        </p:txBody>
      </p:sp>
      <p:cxnSp>
        <p:nvCxnSpPr>
          <p:cNvPr id="46" name="Elbow Connector 63"/>
          <p:cNvCxnSpPr/>
          <p:nvPr/>
        </p:nvCxnSpPr>
        <p:spPr>
          <a:xfrm rot="5400000" flipH="1" flipV="1">
            <a:off x="2281383" y="3730373"/>
            <a:ext cx="280553" cy="3110465"/>
          </a:xfrm>
          <a:prstGeom prst="bentConnector2">
            <a:avLst/>
          </a:prstGeom>
          <a:noFill/>
          <a:ln w="25400" cap="flat" cmpd="sng" algn="ctr">
            <a:solidFill>
              <a:srgbClr val="F95647"/>
            </a:solidFill>
            <a:prstDash val="solid"/>
            <a:headEnd type="oval"/>
            <a:tailEnd type="none"/>
          </a:ln>
          <a:effectLst/>
        </p:spPr>
      </p:cxnSp>
      <p:grpSp>
        <p:nvGrpSpPr>
          <p:cNvPr id="47" name="Group 28"/>
          <p:cNvGrpSpPr/>
          <p:nvPr/>
        </p:nvGrpSpPr>
        <p:grpSpPr>
          <a:xfrm>
            <a:off x="866427" y="2281524"/>
            <a:ext cx="4478419" cy="710483"/>
            <a:chOff x="687602" y="840984"/>
            <a:chExt cx="3554105" cy="682225"/>
          </a:xfrm>
          <a:effectLst/>
        </p:grpSpPr>
        <p:cxnSp>
          <p:nvCxnSpPr>
            <p:cNvPr id="48" name="Straight Connector 16"/>
            <p:cNvCxnSpPr/>
            <p:nvPr/>
          </p:nvCxnSpPr>
          <p:spPr>
            <a:xfrm flipV="1">
              <a:off x="4231411" y="840984"/>
              <a:ext cx="0" cy="459861"/>
            </a:xfrm>
            <a:prstGeom prst="line">
              <a:avLst/>
            </a:prstGeom>
            <a:noFill/>
            <a:ln w="25400" cap="flat" cmpd="sng" algn="ctr">
              <a:solidFill>
                <a:srgbClr val="1C9494"/>
              </a:solidFill>
              <a:prstDash val="solid"/>
            </a:ln>
            <a:effectLst/>
          </p:spPr>
        </p:cxnSp>
        <p:cxnSp>
          <p:nvCxnSpPr>
            <p:cNvPr id="49" name="Straight Connector 20"/>
            <p:cNvCxnSpPr/>
            <p:nvPr/>
          </p:nvCxnSpPr>
          <p:spPr>
            <a:xfrm flipH="1">
              <a:off x="687602" y="853440"/>
              <a:ext cx="3554105" cy="0"/>
            </a:xfrm>
            <a:prstGeom prst="line">
              <a:avLst/>
            </a:prstGeom>
            <a:noFill/>
            <a:ln w="25400" cap="flat" cmpd="sng" algn="ctr">
              <a:solidFill>
                <a:srgbClr val="1C9494"/>
              </a:solidFill>
              <a:prstDash val="solid"/>
            </a:ln>
            <a:effectLst/>
          </p:spPr>
        </p:cxnSp>
        <p:cxnSp>
          <p:nvCxnSpPr>
            <p:cNvPr id="50" name="Straight Connector 26"/>
            <p:cNvCxnSpPr/>
            <p:nvPr/>
          </p:nvCxnSpPr>
          <p:spPr>
            <a:xfrm>
              <a:off x="697641" y="840984"/>
              <a:ext cx="0" cy="682225"/>
            </a:xfrm>
            <a:prstGeom prst="line">
              <a:avLst/>
            </a:prstGeom>
            <a:noFill/>
            <a:ln w="25400" cap="flat" cmpd="sng" algn="ctr">
              <a:solidFill>
                <a:srgbClr val="1C9494"/>
              </a:solidFill>
              <a:prstDash val="solid"/>
              <a:tailEnd type="oval"/>
            </a:ln>
            <a:effectLst/>
          </p:spPr>
        </p:cxnSp>
      </p:grpSp>
      <p:cxnSp>
        <p:nvCxnSpPr>
          <p:cNvPr id="51" name="Straight Connector 51"/>
          <p:cNvCxnSpPr/>
          <p:nvPr/>
        </p:nvCxnSpPr>
        <p:spPr>
          <a:xfrm flipH="1">
            <a:off x="7731407" y="4069690"/>
            <a:ext cx="330045" cy="0"/>
          </a:xfrm>
          <a:prstGeom prst="line">
            <a:avLst/>
          </a:prstGeom>
          <a:noFill/>
          <a:ln w="25400" cap="flat" cmpd="sng" algn="ctr">
            <a:solidFill>
              <a:srgbClr val="7CB554"/>
            </a:solidFill>
            <a:prstDash val="solid"/>
          </a:ln>
          <a:effectLst/>
        </p:spPr>
      </p:cxnSp>
      <p:cxnSp>
        <p:nvCxnSpPr>
          <p:cNvPr id="52" name="Straight Connector 59"/>
          <p:cNvCxnSpPr/>
          <p:nvPr/>
        </p:nvCxnSpPr>
        <p:spPr>
          <a:xfrm flipV="1">
            <a:off x="8057451" y="2406849"/>
            <a:ext cx="0" cy="1677907"/>
          </a:xfrm>
          <a:prstGeom prst="line">
            <a:avLst/>
          </a:prstGeom>
          <a:noFill/>
          <a:ln w="25400" cap="flat" cmpd="sng" algn="ctr">
            <a:solidFill>
              <a:srgbClr val="7CB554"/>
            </a:solidFill>
            <a:prstDash val="solid"/>
          </a:ln>
          <a:effectLst/>
        </p:spPr>
      </p:cxnSp>
      <p:cxnSp>
        <p:nvCxnSpPr>
          <p:cNvPr id="53" name="Straight Connector 60"/>
          <p:cNvCxnSpPr/>
          <p:nvPr/>
        </p:nvCxnSpPr>
        <p:spPr>
          <a:xfrm>
            <a:off x="8049450" y="2421969"/>
            <a:ext cx="2613800" cy="0"/>
          </a:xfrm>
          <a:prstGeom prst="line">
            <a:avLst/>
          </a:prstGeom>
          <a:noFill/>
          <a:ln w="25400" cap="flat" cmpd="sng" algn="ctr">
            <a:solidFill>
              <a:srgbClr val="7CB554"/>
            </a:solidFill>
            <a:prstDash val="solid"/>
          </a:ln>
          <a:effectLst/>
        </p:spPr>
      </p:cxnSp>
      <p:cxnSp>
        <p:nvCxnSpPr>
          <p:cNvPr id="54" name="Straight Connector 66"/>
          <p:cNvCxnSpPr/>
          <p:nvPr/>
        </p:nvCxnSpPr>
        <p:spPr>
          <a:xfrm flipV="1">
            <a:off x="10653401" y="2405979"/>
            <a:ext cx="0" cy="320888"/>
          </a:xfrm>
          <a:prstGeom prst="line">
            <a:avLst/>
          </a:prstGeom>
          <a:noFill/>
          <a:ln w="25400" cap="flat" cmpd="sng" algn="ctr">
            <a:solidFill>
              <a:srgbClr val="7CB554"/>
            </a:solidFill>
            <a:prstDash val="solid"/>
            <a:headEnd type="oval" w="med" len="med"/>
            <a:tailEnd type="none"/>
          </a:ln>
          <a:effectLst/>
        </p:spPr>
      </p:cxnSp>
      <p:cxnSp>
        <p:nvCxnSpPr>
          <p:cNvPr id="55" name="Straight Connector 77"/>
          <p:cNvCxnSpPr/>
          <p:nvPr/>
        </p:nvCxnSpPr>
        <p:spPr>
          <a:xfrm>
            <a:off x="6365293" y="6963785"/>
            <a:ext cx="1534807" cy="0"/>
          </a:xfrm>
          <a:prstGeom prst="line">
            <a:avLst/>
          </a:prstGeom>
          <a:noFill/>
          <a:ln w="25400" cap="flat" cmpd="sng" algn="ctr">
            <a:solidFill>
              <a:srgbClr val="FAC14D"/>
            </a:solidFill>
            <a:prstDash val="solid"/>
          </a:ln>
          <a:effectLst/>
        </p:spPr>
      </p:cxnSp>
      <p:cxnSp>
        <p:nvCxnSpPr>
          <p:cNvPr id="56" name="Straight Connector 79"/>
          <p:cNvCxnSpPr/>
          <p:nvPr/>
        </p:nvCxnSpPr>
        <p:spPr>
          <a:xfrm flipV="1">
            <a:off x="6365292" y="6470686"/>
            <a:ext cx="0" cy="506619"/>
          </a:xfrm>
          <a:prstGeom prst="line">
            <a:avLst/>
          </a:prstGeom>
          <a:noFill/>
          <a:ln w="25400" cap="flat" cmpd="sng" algn="ctr">
            <a:solidFill>
              <a:srgbClr val="FAC14D"/>
            </a:solidFill>
            <a:prstDash val="solid"/>
          </a:ln>
          <a:effectLst/>
        </p:spPr>
      </p:cxnSp>
      <p:cxnSp>
        <p:nvCxnSpPr>
          <p:cNvPr id="57" name="Straight Connector 81"/>
          <p:cNvCxnSpPr/>
          <p:nvPr/>
        </p:nvCxnSpPr>
        <p:spPr>
          <a:xfrm flipV="1">
            <a:off x="7907577" y="4843426"/>
            <a:ext cx="0" cy="2166741"/>
          </a:xfrm>
          <a:prstGeom prst="line">
            <a:avLst/>
          </a:prstGeom>
          <a:noFill/>
          <a:ln w="25400" cap="flat" cmpd="sng" algn="ctr">
            <a:solidFill>
              <a:srgbClr val="FAC14D"/>
            </a:solidFill>
            <a:prstDash val="solid"/>
          </a:ln>
          <a:effectLst/>
        </p:spPr>
      </p:cxnSp>
      <p:cxnSp>
        <p:nvCxnSpPr>
          <p:cNvPr id="58" name="Straight Connector 85"/>
          <p:cNvCxnSpPr/>
          <p:nvPr/>
        </p:nvCxnSpPr>
        <p:spPr>
          <a:xfrm flipV="1">
            <a:off x="7902515" y="4802132"/>
            <a:ext cx="2750887" cy="55787"/>
          </a:xfrm>
          <a:prstGeom prst="line">
            <a:avLst/>
          </a:prstGeom>
          <a:noFill/>
          <a:ln w="25400" cap="flat" cmpd="sng" algn="ctr">
            <a:solidFill>
              <a:srgbClr val="FAC14D"/>
            </a:solidFill>
            <a:prstDash val="solid"/>
          </a:ln>
          <a:effectLst/>
        </p:spPr>
      </p:cxnSp>
      <p:cxnSp>
        <p:nvCxnSpPr>
          <p:cNvPr id="59" name="Straight Connector 88"/>
          <p:cNvCxnSpPr/>
          <p:nvPr/>
        </p:nvCxnSpPr>
        <p:spPr>
          <a:xfrm flipV="1">
            <a:off x="10653401" y="4784525"/>
            <a:ext cx="0" cy="506619"/>
          </a:xfrm>
          <a:prstGeom prst="line">
            <a:avLst/>
          </a:prstGeom>
          <a:noFill/>
          <a:ln w="25400" cap="flat" cmpd="sng" algn="ctr">
            <a:solidFill>
              <a:srgbClr val="FAC14D"/>
            </a:solidFill>
            <a:prstDash val="solid"/>
            <a:headEnd type="oval"/>
          </a:ln>
          <a:effectLst/>
        </p:spPr>
      </p:cxnSp>
      <p:sp>
        <p:nvSpPr>
          <p:cNvPr id="60" name="Freeform 2"/>
          <p:cNvSpPr>
            <a:spLocks noChangeArrowheads="1"/>
          </p:cNvSpPr>
          <p:nvPr/>
        </p:nvSpPr>
        <p:spPr bwMode="auto">
          <a:xfrm>
            <a:off x="597789" y="3139867"/>
            <a:ext cx="532619" cy="532537"/>
          </a:xfrm>
          <a:custGeom>
            <a:avLst/>
            <a:gdLst>
              <a:gd name="T0" fmla="*/ 3437 w 6844"/>
              <a:gd name="T1" fmla="*/ 1719 h 6844"/>
              <a:gd name="T2" fmla="*/ 3437 w 6844"/>
              <a:gd name="T3" fmla="*/ 2875 h 6844"/>
              <a:gd name="T4" fmla="*/ 3437 w 6844"/>
              <a:gd name="T5" fmla="*/ 1719 h 6844"/>
              <a:gd name="T6" fmla="*/ 6843 w 6844"/>
              <a:gd name="T7" fmla="*/ 188 h 6844"/>
              <a:gd name="T8" fmla="*/ 5437 w 6844"/>
              <a:gd name="T9" fmla="*/ 2375 h 6844"/>
              <a:gd name="T10" fmla="*/ 5124 w 6844"/>
              <a:gd name="T11" fmla="*/ 1250 h 6844"/>
              <a:gd name="T12" fmla="*/ 5093 w 6844"/>
              <a:gd name="T13" fmla="*/ 2719 h 6844"/>
              <a:gd name="T14" fmla="*/ 4437 w 6844"/>
              <a:gd name="T15" fmla="*/ 3749 h 6844"/>
              <a:gd name="T16" fmla="*/ 5218 w 6844"/>
              <a:gd name="T17" fmla="*/ 4562 h 6844"/>
              <a:gd name="T18" fmla="*/ 5218 w 6844"/>
              <a:gd name="T19" fmla="*/ 4593 h 6844"/>
              <a:gd name="T20" fmla="*/ 5124 w 6844"/>
              <a:gd name="T21" fmla="*/ 6624 h 6844"/>
              <a:gd name="T22" fmla="*/ 4812 w 6844"/>
              <a:gd name="T23" fmla="*/ 6843 h 6844"/>
              <a:gd name="T24" fmla="*/ 4812 w 6844"/>
              <a:gd name="T25" fmla="*/ 5093 h 6844"/>
              <a:gd name="T26" fmla="*/ 2594 w 6844"/>
              <a:gd name="T27" fmla="*/ 5812 h 6844"/>
              <a:gd name="T28" fmla="*/ 2438 w 6844"/>
              <a:gd name="T29" fmla="*/ 5968 h 6844"/>
              <a:gd name="T30" fmla="*/ 875 w 6844"/>
              <a:gd name="T31" fmla="*/ 6843 h 6844"/>
              <a:gd name="T32" fmla="*/ 719 w 6844"/>
              <a:gd name="T33" fmla="*/ 6312 h 6844"/>
              <a:gd name="T34" fmla="*/ 2844 w 6844"/>
              <a:gd name="T35" fmla="*/ 4562 h 6844"/>
              <a:gd name="T36" fmla="*/ 1782 w 6844"/>
              <a:gd name="T37" fmla="*/ 2750 h 6844"/>
              <a:gd name="T38" fmla="*/ 1719 w 6844"/>
              <a:gd name="T39" fmla="*/ 2594 h 6844"/>
              <a:gd name="T40" fmla="*/ 1250 w 6844"/>
              <a:gd name="T41" fmla="*/ 1313 h 6844"/>
              <a:gd name="T42" fmla="*/ 407 w 6844"/>
              <a:gd name="T43" fmla="*/ 2563 h 6844"/>
              <a:gd name="T44" fmla="*/ 1032 w 6844"/>
              <a:gd name="T45" fmla="*/ 32 h 6844"/>
              <a:gd name="T46" fmla="*/ 1813 w 6844"/>
              <a:gd name="T47" fmla="*/ 938 h 6844"/>
              <a:gd name="T48" fmla="*/ 2157 w 6844"/>
              <a:gd name="T49" fmla="*/ 907 h 6844"/>
              <a:gd name="T50" fmla="*/ 4718 w 6844"/>
              <a:gd name="T51" fmla="*/ 907 h 6844"/>
              <a:gd name="T52" fmla="*/ 5031 w 6844"/>
              <a:gd name="T53" fmla="*/ 938 h 6844"/>
              <a:gd name="T54" fmla="*/ 5812 w 6844"/>
              <a:gd name="T55" fmla="*/ 0 h 6844"/>
              <a:gd name="T56" fmla="*/ 4562 w 6844"/>
              <a:gd name="T57" fmla="*/ 1188 h 6844"/>
              <a:gd name="T58" fmla="*/ 3437 w 6844"/>
              <a:gd name="T59" fmla="*/ 1157 h 6844"/>
              <a:gd name="T60" fmla="*/ 2282 w 6844"/>
              <a:gd name="T61" fmla="*/ 2469 h 6844"/>
              <a:gd name="T62" fmla="*/ 3718 w 6844"/>
              <a:gd name="T63" fmla="*/ 3157 h 6844"/>
              <a:gd name="T64" fmla="*/ 4562 w 6844"/>
              <a:gd name="T65" fmla="*/ 1188 h 6844"/>
              <a:gd name="T66" fmla="*/ 4562 w 6844"/>
              <a:gd name="T67" fmla="*/ 1188 h 6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lnTo>
                  <a:pt x="1782" y="2750"/>
                </a:ln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rgbClr val="1C9494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1" name="Freeform 3"/>
          <p:cNvSpPr>
            <a:spLocks noChangeArrowheads="1"/>
          </p:cNvSpPr>
          <p:nvPr/>
        </p:nvSpPr>
        <p:spPr bwMode="auto">
          <a:xfrm>
            <a:off x="445827" y="5715770"/>
            <a:ext cx="684581" cy="525394"/>
          </a:xfrm>
          <a:custGeom>
            <a:avLst/>
            <a:gdLst>
              <a:gd name="T0" fmla="*/ 3034 w 6392"/>
              <a:gd name="T1" fmla="*/ 2260 h 4907"/>
              <a:gd name="T2" fmla="*/ 2582 w 6392"/>
              <a:gd name="T3" fmla="*/ 1937 h 4907"/>
              <a:gd name="T4" fmla="*/ 1421 w 6392"/>
              <a:gd name="T5" fmla="*/ 2196 h 4907"/>
              <a:gd name="T6" fmla="*/ 388 w 6392"/>
              <a:gd name="T7" fmla="*/ 4583 h 4907"/>
              <a:gd name="T8" fmla="*/ 2712 w 6392"/>
              <a:gd name="T9" fmla="*/ 3551 h 4907"/>
              <a:gd name="T10" fmla="*/ 3034 w 6392"/>
              <a:gd name="T11" fmla="*/ 2260 h 4907"/>
              <a:gd name="T12" fmla="*/ 2454 w 6392"/>
              <a:gd name="T13" fmla="*/ 3228 h 4907"/>
              <a:gd name="T14" fmla="*/ 711 w 6392"/>
              <a:gd name="T15" fmla="*/ 4261 h 4907"/>
              <a:gd name="T16" fmla="*/ 1679 w 6392"/>
              <a:gd name="T17" fmla="*/ 2518 h 4907"/>
              <a:gd name="T18" fmla="*/ 1874 w 6392"/>
              <a:gd name="T19" fmla="*/ 2648 h 4907"/>
              <a:gd name="T20" fmla="*/ 2260 w 6392"/>
              <a:gd name="T21" fmla="*/ 3034 h 4907"/>
              <a:gd name="T22" fmla="*/ 2454 w 6392"/>
              <a:gd name="T23" fmla="*/ 3228 h 4907"/>
              <a:gd name="T24" fmla="*/ 6197 w 6392"/>
              <a:gd name="T25" fmla="*/ 710 h 4907"/>
              <a:gd name="T26" fmla="*/ 3615 w 6392"/>
              <a:gd name="T27" fmla="*/ 646 h 4907"/>
              <a:gd name="T28" fmla="*/ 2776 w 6392"/>
              <a:gd name="T29" fmla="*/ 1679 h 4907"/>
              <a:gd name="T30" fmla="*/ 3034 w 6392"/>
              <a:gd name="T31" fmla="*/ 2196 h 4907"/>
              <a:gd name="T32" fmla="*/ 4326 w 6392"/>
              <a:gd name="T33" fmla="*/ 2454 h 4907"/>
              <a:gd name="T34" fmla="*/ 6197 w 6392"/>
              <a:gd name="T35" fmla="*/ 710 h 4907"/>
              <a:gd name="T36" fmla="*/ 5489 w 6392"/>
              <a:gd name="T37" fmla="*/ 1549 h 4907"/>
              <a:gd name="T38" fmla="*/ 3681 w 6392"/>
              <a:gd name="T39" fmla="*/ 1937 h 4907"/>
              <a:gd name="T40" fmla="*/ 4067 w 6392"/>
              <a:gd name="T41" fmla="*/ 1485 h 4907"/>
              <a:gd name="T42" fmla="*/ 3487 w 6392"/>
              <a:gd name="T43" fmla="*/ 1421 h 4907"/>
              <a:gd name="T44" fmla="*/ 5164 w 6392"/>
              <a:gd name="T45" fmla="*/ 582 h 4907"/>
              <a:gd name="T46" fmla="*/ 5489 w 6392"/>
              <a:gd name="T47" fmla="*/ 1549 h 4907"/>
              <a:gd name="T48" fmla="*/ 3165 w 6392"/>
              <a:gd name="T49" fmla="*/ 2260 h 4907"/>
              <a:gd name="T50" fmla="*/ 3423 w 6392"/>
              <a:gd name="T51" fmla="*/ 3098 h 4907"/>
              <a:gd name="T52" fmla="*/ 3423 w 6392"/>
              <a:gd name="T53" fmla="*/ 2582 h 4907"/>
              <a:gd name="T54" fmla="*/ 3165 w 6392"/>
              <a:gd name="T55" fmla="*/ 2260 h 4907"/>
              <a:gd name="T56" fmla="*/ 2196 w 6392"/>
              <a:gd name="T57" fmla="*/ 1615 h 4907"/>
              <a:gd name="T58" fmla="*/ 2066 w 6392"/>
              <a:gd name="T59" fmla="*/ 1163 h 4907"/>
              <a:gd name="T60" fmla="*/ 2518 w 6392"/>
              <a:gd name="T61" fmla="*/ 1549 h 4907"/>
              <a:gd name="T62" fmla="*/ 2582 w 6392"/>
              <a:gd name="T63" fmla="*/ 1873 h 4907"/>
              <a:gd name="T64" fmla="*/ 2196 w 6392"/>
              <a:gd name="T65" fmla="*/ 1615 h 4907"/>
              <a:gd name="T66" fmla="*/ 2196 w 6392"/>
              <a:gd name="T67" fmla="*/ 1615 h 4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92" h="4907">
                <a:moveTo>
                  <a:pt x="3034" y="2260"/>
                </a:moveTo>
                <a:lnTo>
                  <a:pt x="3034" y="2260"/>
                </a:lnTo>
                <a:cubicBezTo>
                  <a:pt x="2776" y="2196"/>
                  <a:pt x="2776" y="2196"/>
                  <a:pt x="2776" y="2196"/>
                </a:cubicBezTo>
                <a:cubicBezTo>
                  <a:pt x="2582" y="1937"/>
                  <a:pt x="2582" y="1937"/>
                  <a:pt x="2582" y="1937"/>
                </a:cubicBezTo>
                <a:cubicBezTo>
                  <a:pt x="2454" y="2001"/>
                  <a:pt x="2454" y="2001"/>
                  <a:pt x="2454" y="2001"/>
                </a:cubicBezTo>
                <a:cubicBezTo>
                  <a:pt x="2132" y="1873"/>
                  <a:pt x="1679" y="1937"/>
                  <a:pt x="1421" y="2196"/>
                </a:cubicBezTo>
                <a:cubicBezTo>
                  <a:pt x="388" y="3228"/>
                  <a:pt x="388" y="3228"/>
                  <a:pt x="388" y="3228"/>
                </a:cubicBezTo>
                <a:cubicBezTo>
                  <a:pt x="0" y="3615"/>
                  <a:pt x="0" y="4197"/>
                  <a:pt x="388" y="4583"/>
                </a:cubicBezTo>
                <a:cubicBezTo>
                  <a:pt x="775" y="4906"/>
                  <a:pt x="1357" y="4906"/>
                  <a:pt x="1743" y="4583"/>
                </a:cubicBezTo>
                <a:cubicBezTo>
                  <a:pt x="2712" y="3551"/>
                  <a:pt x="2712" y="3551"/>
                  <a:pt x="2712" y="3551"/>
                </a:cubicBezTo>
                <a:cubicBezTo>
                  <a:pt x="3034" y="3228"/>
                  <a:pt x="3099" y="2776"/>
                  <a:pt x="2906" y="2454"/>
                </a:cubicBezTo>
                <a:lnTo>
                  <a:pt x="3034" y="2260"/>
                </a:lnTo>
                <a:close/>
                <a:moveTo>
                  <a:pt x="2454" y="3228"/>
                </a:moveTo>
                <a:lnTo>
                  <a:pt x="2454" y="3228"/>
                </a:lnTo>
                <a:cubicBezTo>
                  <a:pt x="1421" y="4261"/>
                  <a:pt x="1421" y="4261"/>
                  <a:pt x="1421" y="4261"/>
                </a:cubicBezTo>
                <a:cubicBezTo>
                  <a:pt x="1227" y="4455"/>
                  <a:pt x="905" y="4455"/>
                  <a:pt x="711" y="4261"/>
                </a:cubicBezTo>
                <a:cubicBezTo>
                  <a:pt x="516" y="4067"/>
                  <a:pt x="516" y="3745"/>
                  <a:pt x="711" y="3551"/>
                </a:cubicBezTo>
                <a:cubicBezTo>
                  <a:pt x="1679" y="2518"/>
                  <a:pt x="1679" y="2518"/>
                  <a:pt x="1679" y="2518"/>
                </a:cubicBezTo>
                <a:cubicBezTo>
                  <a:pt x="1807" y="2390"/>
                  <a:pt x="2002" y="2324"/>
                  <a:pt x="2132" y="2390"/>
                </a:cubicBezTo>
                <a:cubicBezTo>
                  <a:pt x="1874" y="2648"/>
                  <a:pt x="1874" y="2648"/>
                  <a:pt x="1874" y="2648"/>
                </a:cubicBezTo>
                <a:cubicBezTo>
                  <a:pt x="1743" y="2776"/>
                  <a:pt x="1743" y="2970"/>
                  <a:pt x="1874" y="3034"/>
                </a:cubicBezTo>
                <a:cubicBezTo>
                  <a:pt x="1938" y="3164"/>
                  <a:pt x="2132" y="3164"/>
                  <a:pt x="2260" y="3034"/>
                </a:cubicBezTo>
                <a:cubicBezTo>
                  <a:pt x="2582" y="2776"/>
                  <a:pt x="2582" y="2776"/>
                  <a:pt x="2582" y="2776"/>
                </a:cubicBezTo>
                <a:cubicBezTo>
                  <a:pt x="2582" y="2906"/>
                  <a:pt x="2582" y="3098"/>
                  <a:pt x="2454" y="3228"/>
                </a:cubicBezTo>
                <a:close/>
                <a:moveTo>
                  <a:pt x="6197" y="710"/>
                </a:moveTo>
                <a:lnTo>
                  <a:pt x="6197" y="710"/>
                </a:lnTo>
                <a:cubicBezTo>
                  <a:pt x="6005" y="258"/>
                  <a:pt x="5489" y="0"/>
                  <a:pt x="4972" y="194"/>
                </a:cubicBezTo>
                <a:cubicBezTo>
                  <a:pt x="3615" y="646"/>
                  <a:pt x="3615" y="646"/>
                  <a:pt x="3615" y="646"/>
                </a:cubicBezTo>
                <a:cubicBezTo>
                  <a:pt x="3229" y="841"/>
                  <a:pt x="3034" y="1163"/>
                  <a:pt x="3034" y="1549"/>
                </a:cubicBezTo>
                <a:cubicBezTo>
                  <a:pt x="2776" y="1679"/>
                  <a:pt x="2776" y="1679"/>
                  <a:pt x="2776" y="1679"/>
                </a:cubicBezTo>
                <a:cubicBezTo>
                  <a:pt x="2840" y="2001"/>
                  <a:pt x="2840" y="2001"/>
                  <a:pt x="2840" y="2001"/>
                </a:cubicBezTo>
                <a:cubicBezTo>
                  <a:pt x="3034" y="2196"/>
                  <a:pt x="3034" y="2196"/>
                  <a:pt x="3034" y="2196"/>
                </a:cubicBezTo>
                <a:cubicBezTo>
                  <a:pt x="3229" y="2132"/>
                  <a:pt x="3229" y="2132"/>
                  <a:pt x="3229" y="2132"/>
                </a:cubicBezTo>
                <a:cubicBezTo>
                  <a:pt x="3487" y="2454"/>
                  <a:pt x="3939" y="2582"/>
                  <a:pt x="4326" y="2454"/>
                </a:cubicBezTo>
                <a:cubicBezTo>
                  <a:pt x="5681" y="1937"/>
                  <a:pt x="5681" y="1937"/>
                  <a:pt x="5681" y="1937"/>
                </a:cubicBezTo>
                <a:cubicBezTo>
                  <a:pt x="6133" y="1743"/>
                  <a:pt x="6391" y="1227"/>
                  <a:pt x="6197" y="710"/>
                </a:cubicBezTo>
                <a:close/>
                <a:moveTo>
                  <a:pt x="5489" y="1549"/>
                </a:moveTo>
                <a:lnTo>
                  <a:pt x="5489" y="1549"/>
                </a:lnTo>
                <a:cubicBezTo>
                  <a:pt x="4131" y="2065"/>
                  <a:pt x="4131" y="2065"/>
                  <a:pt x="4131" y="2065"/>
                </a:cubicBezTo>
                <a:cubicBezTo>
                  <a:pt x="4003" y="2132"/>
                  <a:pt x="3809" y="2065"/>
                  <a:pt x="3681" y="1937"/>
                </a:cubicBezTo>
                <a:cubicBezTo>
                  <a:pt x="3939" y="1873"/>
                  <a:pt x="3939" y="1873"/>
                  <a:pt x="3939" y="1873"/>
                </a:cubicBezTo>
                <a:cubicBezTo>
                  <a:pt x="4067" y="1807"/>
                  <a:pt x="4131" y="1679"/>
                  <a:pt x="4067" y="1485"/>
                </a:cubicBezTo>
                <a:cubicBezTo>
                  <a:pt x="4003" y="1357"/>
                  <a:pt x="3873" y="1291"/>
                  <a:pt x="3681" y="1291"/>
                </a:cubicBezTo>
                <a:cubicBezTo>
                  <a:pt x="3487" y="1421"/>
                  <a:pt x="3487" y="1421"/>
                  <a:pt x="3487" y="1421"/>
                </a:cubicBezTo>
                <a:cubicBezTo>
                  <a:pt x="3551" y="1227"/>
                  <a:pt x="3615" y="1163"/>
                  <a:pt x="3809" y="1099"/>
                </a:cubicBezTo>
                <a:cubicBezTo>
                  <a:pt x="5164" y="582"/>
                  <a:pt x="5164" y="582"/>
                  <a:pt x="5164" y="582"/>
                </a:cubicBezTo>
                <a:cubicBezTo>
                  <a:pt x="5422" y="452"/>
                  <a:pt x="5681" y="646"/>
                  <a:pt x="5811" y="905"/>
                </a:cubicBezTo>
                <a:cubicBezTo>
                  <a:pt x="5875" y="1163"/>
                  <a:pt x="5747" y="1421"/>
                  <a:pt x="5489" y="1549"/>
                </a:cubicBezTo>
                <a:close/>
                <a:moveTo>
                  <a:pt x="3165" y="2260"/>
                </a:moveTo>
                <a:lnTo>
                  <a:pt x="3165" y="2260"/>
                </a:lnTo>
                <a:cubicBezTo>
                  <a:pt x="3551" y="2518"/>
                  <a:pt x="3551" y="2518"/>
                  <a:pt x="3551" y="2518"/>
                </a:cubicBezTo>
                <a:cubicBezTo>
                  <a:pt x="3423" y="3098"/>
                  <a:pt x="3423" y="3098"/>
                  <a:pt x="3423" y="3098"/>
                </a:cubicBezTo>
                <a:cubicBezTo>
                  <a:pt x="3293" y="3098"/>
                  <a:pt x="3293" y="3098"/>
                  <a:pt x="3293" y="3098"/>
                </a:cubicBezTo>
                <a:cubicBezTo>
                  <a:pt x="3423" y="2582"/>
                  <a:pt x="3423" y="2582"/>
                  <a:pt x="3423" y="2582"/>
                </a:cubicBezTo>
                <a:cubicBezTo>
                  <a:pt x="3034" y="2324"/>
                  <a:pt x="3034" y="2324"/>
                  <a:pt x="3034" y="2324"/>
                </a:cubicBezTo>
                <a:lnTo>
                  <a:pt x="3165" y="2260"/>
                </a:lnTo>
                <a:close/>
                <a:moveTo>
                  <a:pt x="2196" y="1615"/>
                </a:moveTo>
                <a:lnTo>
                  <a:pt x="2196" y="1615"/>
                </a:lnTo>
                <a:cubicBezTo>
                  <a:pt x="1938" y="1163"/>
                  <a:pt x="1938" y="1163"/>
                  <a:pt x="1938" y="1163"/>
                </a:cubicBezTo>
                <a:cubicBezTo>
                  <a:pt x="2066" y="1163"/>
                  <a:pt x="2066" y="1163"/>
                  <a:pt x="2066" y="1163"/>
                </a:cubicBezTo>
                <a:cubicBezTo>
                  <a:pt x="2260" y="1549"/>
                  <a:pt x="2260" y="1549"/>
                  <a:pt x="2260" y="1549"/>
                </a:cubicBezTo>
                <a:cubicBezTo>
                  <a:pt x="2518" y="1549"/>
                  <a:pt x="2518" y="1549"/>
                  <a:pt x="2518" y="1549"/>
                </a:cubicBezTo>
                <a:cubicBezTo>
                  <a:pt x="2648" y="1807"/>
                  <a:pt x="2648" y="1807"/>
                  <a:pt x="2648" y="1807"/>
                </a:cubicBezTo>
                <a:cubicBezTo>
                  <a:pt x="2582" y="1873"/>
                  <a:pt x="2582" y="1873"/>
                  <a:pt x="2582" y="1873"/>
                </a:cubicBezTo>
                <a:cubicBezTo>
                  <a:pt x="2454" y="1679"/>
                  <a:pt x="2454" y="1679"/>
                  <a:pt x="2454" y="1679"/>
                </a:cubicBezTo>
                <a:lnTo>
                  <a:pt x="2196" y="1615"/>
                </a:lnTo>
                <a:close/>
                <a:moveTo>
                  <a:pt x="2196" y="1615"/>
                </a:moveTo>
                <a:lnTo>
                  <a:pt x="2196" y="1615"/>
                </a:lnTo>
                <a:close/>
              </a:path>
            </a:pathLst>
          </a:custGeom>
          <a:solidFill>
            <a:srgbClr val="F95647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2" name="Freeform 1"/>
          <p:cNvSpPr>
            <a:spLocks noChangeArrowheads="1"/>
          </p:cNvSpPr>
          <p:nvPr/>
        </p:nvSpPr>
        <p:spPr bwMode="auto">
          <a:xfrm>
            <a:off x="10370454" y="2902585"/>
            <a:ext cx="568644" cy="568557"/>
          </a:xfrm>
          <a:custGeom>
            <a:avLst/>
            <a:gdLst>
              <a:gd name="T0" fmla="*/ 4905 w 5031"/>
              <a:gd name="T1" fmla="*/ 0 h 5031"/>
              <a:gd name="T2" fmla="*/ 4905 w 5031"/>
              <a:gd name="T3" fmla="*/ 0 h 5031"/>
              <a:gd name="T4" fmla="*/ 125 w 5031"/>
              <a:gd name="T5" fmla="*/ 0 h 5031"/>
              <a:gd name="T6" fmla="*/ 0 w 5031"/>
              <a:gd name="T7" fmla="*/ 125 h 5031"/>
              <a:gd name="T8" fmla="*/ 0 w 5031"/>
              <a:gd name="T9" fmla="*/ 4905 h 5031"/>
              <a:gd name="T10" fmla="*/ 125 w 5031"/>
              <a:gd name="T11" fmla="*/ 5030 h 5031"/>
              <a:gd name="T12" fmla="*/ 4905 w 5031"/>
              <a:gd name="T13" fmla="*/ 5030 h 5031"/>
              <a:gd name="T14" fmla="*/ 5030 w 5031"/>
              <a:gd name="T15" fmla="*/ 4905 h 5031"/>
              <a:gd name="T16" fmla="*/ 5030 w 5031"/>
              <a:gd name="T17" fmla="*/ 125 h 5031"/>
              <a:gd name="T18" fmla="*/ 4905 w 5031"/>
              <a:gd name="T19" fmla="*/ 0 h 5031"/>
              <a:gd name="T20" fmla="*/ 3687 w 5031"/>
              <a:gd name="T21" fmla="*/ 2624 h 5031"/>
              <a:gd name="T22" fmla="*/ 3687 w 5031"/>
              <a:gd name="T23" fmla="*/ 2624 h 5031"/>
              <a:gd name="T24" fmla="*/ 3624 w 5031"/>
              <a:gd name="T25" fmla="*/ 2687 h 5031"/>
              <a:gd name="T26" fmla="*/ 3562 w 5031"/>
              <a:gd name="T27" fmla="*/ 2687 h 5031"/>
              <a:gd name="T28" fmla="*/ 3187 w 5031"/>
              <a:gd name="T29" fmla="*/ 2313 h 5031"/>
              <a:gd name="T30" fmla="*/ 1688 w 5031"/>
              <a:gd name="T31" fmla="*/ 3812 h 5031"/>
              <a:gd name="T32" fmla="*/ 1625 w 5031"/>
              <a:gd name="T33" fmla="*/ 3843 h 5031"/>
              <a:gd name="T34" fmla="*/ 1563 w 5031"/>
              <a:gd name="T35" fmla="*/ 3812 h 5031"/>
              <a:gd name="T36" fmla="*/ 1219 w 5031"/>
              <a:gd name="T37" fmla="*/ 3468 h 5031"/>
              <a:gd name="T38" fmla="*/ 1188 w 5031"/>
              <a:gd name="T39" fmla="*/ 3405 h 5031"/>
              <a:gd name="T40" fmla="*/ 1219 w 5031"/>
              <a:gd name="T41" fmla="*/ 3343 h 5031"/>
              <a:gd name="T42" fmla="*/ 2718 w 5031"/>
              <a:gd name="T43" fmla="*/ 1844 h 5031"/>
              <a:gd name="T44" fmla="*/ 2344 w 5031"/>
              <a:gd name="T45" fmla="*/ 1469 h 5031"/>
              <a:gd name="T46" fmla="*/ 2344 w 5031"/>
              <a:gd name="T47" fmla="*/ 1406 h 5031"/>
              <a:gd name="T48" fmla="*/ 2406 w 5031"/>
              <a:gd name="T49" fmla="*/ 1344 h 5031"/>
              <a:gd name="T50" fmla="*/ 3749 w 5031"/>
              <a:gd name="T51" fmla="*/ 1188 h 5031"/>
              <a:gd name="T52" fmla="*/ 3812 w 5031"/>
              <a:gd name="T53" fmla="*/ 1219 h 5031"/>
              <a:gd name="T54" fmla="*/ 3843 w 5031"/>
              <a:gd name="T55" fmla="*/ 1281 h 5031"/>
              <a:gd name="T56" fmla="*/ 3687 w 5031"/>
              <a:gd name="T57" fmla="*/ 2624 h 5031"/>
              <a:gd name="T58" fmla="*/ 3687 w 5031"/>
              <a:gd name="T59" fmla="*/ 2624 h 5031"/>
              <a:gd name="T60" fmla="*/ 3687 w 5031"/>
              <a:gd name="T61" fmla="*/ 2624 h 5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31" h="5031">
                <a:moveTo>
                  <a:pt x="4905" y="0"/>
                </a:moveTo>
                <a:lnTo>
                  <a:pt x="4905" y="0"/>
                </a:lnTo>
                <a:cubicBezTo>
                  <a:pt x="125" y="0"/>
                  <a:pt x="125" y="0"/>
                  <a:pt x="125" y="0"/>
                </a:cubicBezTo>
                <a:cubicBezTo>
                  <a:pt x="62" y="0"/>
                  <a:pt x="0" y="62"/>
                  <a:pt x="0" y="125"/>
                </a:cubicBezTo>
                <a:cubicBezTo>
                  <a:pt x="0" y="4905"/>
                  <a:pt x="0" y="4905"/>
                  <a:pt x="0" y="4905"/>
                </a:cubicBezTo>
                <a:cubicBezTo>
                  <a:pt x="0" y="4968"/>
                  <a:pt x="62" y="5030"/>
                  <a:pt x="125" y="5030"/>
                </a:cubicBezTo>
                <a:cubicBezTo>
                  <a:pt x="4905" y="5030"/>
                  <a:pt x="4905" y="5030"/>
                  <a:pt x="4905" y="5030"/>
                </a:cubicBezTo>
                <a:cubicBezTo>
                  <a:pt x="4968" y="5030"/>
                  <a:pt x="5030" y="4968"/>
                  <a:pt x="5030" y="4905"/>
                </a:cubicBezTo>
                <a:cubicBezTo>
                  <a:pt x="5030" y="125"/>
                  <a:pt x="5030" y="125"/>
                  <a:pt x="5030" y="125"/>
                </a:cubicBezTo>
                <a:cubicBezTo>
                  <a:pt x="5030" y="62"/>
                  <a:pt x="4968" y="0"/>
                  <a:pt x="4905" y="0"/>
                </a:cubicBezTo>
                <a:close/>
                <a:moveTo>
                  <a:pt x="3687" y="2624"/>
                </a:moveTo>
                <a:lnTo>
                  <a:pt x="3687" y="2624"/>
                </a:lnTo>
                <a:cubicBezTo>
                  <a:pt x="3687" y="2655"/>
                  <a:pt x="3655" y="2687"/>
                  <a:pt x="3624" y="2687"/>
                </a:cubicBezTo>
                <a:cubicBezTo>
                  <a:pt x="3593" y="2687"/>
                  <a:pt x="3562" y="2687"/>
                  <a:pt x="3562" y="2687"/>
                </a:cubicBezTo>
                <a:cubicBezTo>
                  <a:pt x="3187" y="2313"/>
                  <a:pt x="3187" y="2313"/>
                  <a:pt x="3187" y="2313"/>
                </a:cubicBezTo>
                <a:cubicBezTo>
                  <a:pt x="1688" y="3812"/>
                  <a:pt x="1688" y="3812"/>
                  <a:pt x="1688" y="3812"/>
                </a:cubicBezTo>
                <a:cubicBezTo>
                  <a:pt x="1656" y="3812"/>
                  <a:pt x="1625" y="3843"/>
                  <a:pt x="1625" y="3843"/>
                </a:cubicBezTo>
                <a:cubicBezTo>
                  <a:pt x="1594" y="3843"/>
                  <a:pt x="1594" y="3812"/>
                  <a:pt x="1563" y="3812"/>
                </a:cubicBezTo>
                <a:cubicBezTo>
                  <a:pt x="1219" y="3468"/>
                  <a:pt x="1219" y="3468"/>
                  <a:pt x="1219" y="3468"/>
                </a:cubicBezTo>
                <a:cubicBezTo>
                  <a:pt x="1219" y="3437"/>
                  <a:pt x="1188" y="3437"/>
                  <a:pt x="1188" y="3405"/>
                </a:cubicBezTo>
                <a:cubicBezTo>
                  <a:pt x="1188" y="3374"/>
                  <a:pt x="1219" y="3374"/>
                  <a:pt x="1219" y="3343"/>
                </a:cubicBezTo>
                <a:cubicBezTo>
                  <a:pt x="2718" y="1844"/>
                  <a:pt x="2718" y="1844"/>
                  <a:pt x="2718" y="1844"/>
                </a:cubicBezTo>
                <a:cubicBezTo>
                  <a:pt x="2344" y="1469"/>
                  <a:pt x="2344" y="1469"/>
                  <a:pt x="2344" y="1469"/>
                </a:cubicBezTo>
                <a:cubicBezTo>
                  <a:pt x="2344" y="1469"/>
                  <a:pt x="2313" y="1438"/>
                  <a:pt x="2344" y="1406"/>
                </a:cubicBezTo>
                <a:cubicBezTo>
                  <a:pt x="2344" y="1375"/>
                  <a:pt x="2375" y="1344"/>
                  <a:pt x="2406" y="1344"/>
                </a:cubicBezTo>
                <a:cubicBezTo>
                  <a:pt x="3749" y="1188"/>
                  <a:pt x="3749" y="1188"/>
                  <a:pt x="3749" y="1188"/>
                </a:cubicBezTo>
                <a:cubicBezTo>
                  <a:pt x="3780" y="1188"/>
                  <a:pt x="3780" y="1188"/>
                  <a:pt x="3812" y="1219"/>
                </a:cubicBezTo>
                <a:cubicBezTo>
                  <a:pt x="3812" y="1250"/>
                  <a:pt x="3843" y="1250"/>
                  <a:pt x="3843" y="1281"/>
                </a:cubicBezTo>
                <a:lnTo>
                  <a:pt x="3687" y="2624"/>
                </a:lnTo>
                <a:close/>
                <a:moveTo>
                  <a:pt x="3687" y="2624"/>
                </a:moveTo>
                <a:lnTo>
                  <a:pt x="3687" y="2624"/>
                </a:lnTo>
                <a:close/>
              </a:path>
            </a:pathLst>
          </a:custGeom>
          <a:solidFill>
            <a:srgbClr val="7CB554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3" name="Freeform 4"/>
          <p:cNvSpPr>
            <a:spLocks noChangeArrowheads="1"/>
          </p:cNvSpPr>
          <p:nvPr/>
        </p:nvSpPr>
        <p:spPr bwMode="auto">
          <a:xfrm>
            <a:off x="10394554" y="5527952"/>
            <a:ext cx="554255" cy="554171"/>
          </a:xfrm>
          <a:custGeom>
            <a:avLst/>
            <a:gdLst>
              <a:gd name="T0" fmla="*/ 2374 w 2594"/>
              <a:gd name="T1" fmla="*/ 0 h 2594"/>
              <a:gd name="T2" fmla="*/ 2374 w 2594"/>
              <a:gd name="T3" fmla="*/ 0 h 2594"/>
              <a:gd name="T4" fmla="*/ 219 w 2594"/>
              <a:gd name="T5" fmla="*/ 0 h 2594"/>
              <a:gd name="T6" fmla="*/ 0 w 2594"/>
              <a:gd name="T7" fmla="*/ 219 h 2594"/>
              <a:gd name="T8" fmla="*/ 0 w 2594"/>
              <a:gd name="T9" fmla="*/ 2374 h 2594"/>
              <a:gd name="T10" fmla="*/ 219 w 2594"/>
              <a:gd name="T11" fmla="*/ 2593 h 2594"/>
              <a:gd name="T12" fmla="*/ 2374 w 2594"/>
              <a:gd name="T13" fmla="*/ 2593 h 2594"/>
              <a:gd name="T14" fmla="*/ 2593 w 2594"/>
              <a:gd name="T15" fmla="*/ 2374 h 2594"/>
              <a:gd name="T16" fmla="*/ 2593 w 2594"/>
              <a:gd name="T17" fmla="*/ 219 h 2594"/>
              <a:gd name="T18" fmla="*/ 2374 w 2594"/>
              <a:gd name="T19" fmla="*/ 0 h 2594"/>
              <a:gd name="T20" fmla="*/ 2249 w 2594"/>
              <a:gd name="T21" fmla="*/ 250 h 2594"/>
              <a:gd name="T22" fmla="*/ 2249 w 2594"/>
              <a:gd name="T23" fmla="*/ 250 h 2594"/>
              <a:gd name="T24" fmla="*/ 2343 w 2594"/>
              <a:gd name="T25" fmla="*/ 313 h 2594"/>
              <a:gd name="T26" fmla="*/ 2249 w 2594"/>
              <a:gd name="T27" fmla="*/ 407 h 2594"/>
              <a:gd name="T28" fmla="*/ 2156 w 2594"/>
              <a:gd name="T29" fmla="*/ 313 h 2594"/>
              <a:gd name="T30" fmla="*/ 2249 w 2594"/>
              <a:gd name="T31" fmla="*/ 250 h 2594"/>
              <a:gd name="T32" fmla="*/ 1937 w 2594"/>
              <a:gd name="T33" fmla="*/ 250 h 2594"/>
              <a:gd name="T34" fmla="*/ 1937 w 2594"/>
              <a:gd name="T35" fmla="*/ 250 h 2594"/>
              <a:gd name="T36" fmla="*/ 2031 w 2594"/>
              <a:gd name="T37" fmla="*/ 313 h 2594"/>
              <a:gd name="T38" fmla="*/ 1937 w 2594"/>
              <a:gd name="T39" fmla="*/ 407 h 2594"/>
              <a:gd name="T40" fmla="*/ 1843 w 2594"/>
              <a:gd name="T41" fmla="*/ 313 h 2594"/>
              <a:gd name="T42" fmla="*/ 1937 w 2594"/>
              <a:gd name="T43" fmla="*/ 250 h 2594"/>
              <a:gd name="T44" fmla="*/ 2343 w 2594"/>
              <a:gd name="T45" fmla="*/ 2343 h 2594"/>
              <a:gd name="T46" fmla="*/ 2343 w 2594"/>
              <a:gd name="T47" fmla="*/ 2343 h 2594"/>
              <a:gd name="T48" fmla="*/ 250 w 2594"/>
              <a:gd name="T49" fmla="*/ 2343 h 2594"/>
              <a:gd name="T50" fmla="*/ 250 w 2594"/>
              <a:gd name="T51" fmla="*/ 625 h 2594"/>
              <a:gd name="T52" fmla="*/ 2343 w 2594"/>
              <a:gd name="T53" fmla="*/ 625 h 2594"/>
              <a:gd name="T54" fmla="*/ 2343 w 2594"/>
              <a:gd name="T55" fmla="*/ 2343 h 2594"/>
              <a:gd name="T56" fmla="*/ 594 w 2594"/>
              <a:gd name="T57" fmla="*/ 2093 h 2594"/>
              <a:gd name="T58" fmla="*/ 594 w 2594"/>
              <a:gd name="T59" fmla="*/ 2093 h 2594"/>
              <a:gd name="T60" fmla="*/ 1999 w 2594"/>
              <a:gd name="T61" fmla="*/ 2093 h 2594"/>
              <a:gd name="T62" fmla="*/ 2031 w 2594"/>
              <a:gd name="T63" fmla="*/ 2062 h 2594"/>
              <a:gd name="T64" fmla="*/ 2031 w 2594"/>
              <a:gd name="T65" fmla="*/ 2031 h 2594"/>
              <a:gd name="T66" fmla="*/ 1343 w 2594"/>
              <a:gd name="T67" fmla="*/ 844 h 2594"/>
              <a:gd name="T68" fmla="*/ 1312 w 2594"/>
              <a:gd name="T69" fmla="*/ 813 h 2594"/>
              <a:gd name="T70" fmla="*/ 1250 w 2594"/>
              <a:gd name="T71" fmla="*/ 844 h 2594"/>
              <a:gd name="T72" fmla="*/ 563 w 2594"/>
              <a:gd name="T73" fmla="*/ 2031 h 2594"/>
              <a:gd name="T74" fmla="*/ 563 w 2594"/>
              <a:gd name="T75" fmla="*/ 2093 h 2594"/>
              <a:gd name="T76" fmla="*/ 594 w 2594"/>
              <a:gd name="T77" fmla="*/ 2093 h 2594"/>
              <a:gd name="T78" fmla="*/ 1374 w 2594"/>
              <a:gd name="T79" fmla="*/ 1937 h 2594"/>
              <a:gd name="T80" fmla="*/ 1374 w 2594"/>
              <a:gd name="T81" fmla="*/ 1937 h 2594"/>
              <a:gd name="T82" fmla="*/ 1343 w 2594"/>
              <a:gd name="T83" fmla="*/ 1968 h 2594"/>
              <a:gd name="T84" fmla="*/ 1250 w 2594"/>
              <a:gd name="T85" fmla="*/ 1968 h 2594"/>
              <a:gd name="T86" fmla="*/ 1219 w 2594"/>
              <a:gd name="T87" fmla="*/ 1937 h 2594"/>
              <a:gd name="T88" fmla="*/ 1219 w 2594"/>
              <a:gd name="T89" fmla="*/ 1843 h 2594"/>
              <a:gd name="T90" fmla="*/ 1250 w 2594"/>
              <a:gd name="T91" fmla="*/ 1812 h 2594"/>
              <a:gd name="T92" fmla="*/ 1343 w 2594"/>
              <a:gd name="T93" fmla="*/ 1812 h 2594"/>
              <a:gd name="T94" fmla="*/ 1374 w 2594"/>
              <a:gd name="T95" fmla="*/ 1843 h 2594"/>
              <a:gd name="T96" fmla="*/ 1374 w 2594"/>
              <a:gd name="T97" fmla="*/ 1937 h 2594"/>
              <a:gd name="T98" fmla="*/ 1219 w 2594"/>
              <a:gd name="T99" fmla="*/ 1125 h 2594"/>
              <a:gd name="T100" fmla="*/ 1219 w 2594"/>
              <a:gd name="T101" fmla="*/ 1125 h 2594"/>
              <a:gd name="T102" fmla="*/ 1374 w 2594"/>
              <a:gd name="T103" fmla="*/ 1125 h 2594"/>
              <a:gd name="T104" fmla="*/ 1406 w 2594"/>
              <a:gd name="T105" fmla="*/ 1157 h 2594"/>
              <a:gd name="T106" fmla="*/ 1374 w 2594"/>
              <a:gd name="T107" fmla="*/ 1718 h 2594"/>
              <a:gd name="T108" fmla="*/ 1343 w 2594"/>
              <a:gd name="T109" fmla="*/ 1749 h 2594"/>
              <a:gd name="T110" fmla="*/ 1250 w 2594"/>
              <a:gd name="T111" fmla="*/ 1749 h 2594"/>
              <a:gd name="T112" fmla="*/ 1219 w 2594"/>
              <a:gd name="T113" fmla="*/ 1718 h 2594"/>
              <a:gd name="T114" fmla="*/ 1219 w 2594"/>
              <a:gd name="T115" fmla="*/ 1157 h 2594"/>
              <a:gd name="T116" fmla="*/ 1219 w 2594"/>
              <a:gd name="T117" fmla="*/ 1125 h 2594"/>
              <a:gd name="T118" fmla="*/ 1219 w 2594"/>
              <a:gd name="T119" fmla="*/ 1125 h 2594"/>
              <a:gd name="T120" fmla="*/ 1219 w 2594"/>
              <a:gd name="T121" fmla="*/ 1125 h 2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94" h="2594">
                <a:moveTo>
                  <a:pt x="2374" y="0"/>
                </a:moveTo>
                <a:lnTo>
                  <a:pt x="2374" y="0"/>
                </a:lnTo>
                <a:cubicBezTo>
                  <a:pt x="219" y="0"/>
                  <a:pt x="219" y="0"/>
                  <a:pt x="219" y="0"/>
                </a:cubicBezTo>
                <a:cubicBezTo>
                  <a:pt x="94" y="0"/>
                  <a:pt x="0" y="94"/>
                  <a:pt x="0" y="219"/>
                </a:cubicBezTo>
                <a:cubicBezTo>
                  <a:pt x="0" y="2374"/>
                  <a:pt x="0" y="2374"/>
                  <a:pt x="0" y="2374"/>
                </a:cubicBezTo>
                <a:cubicBezTo>
                  <a:pt x="0" y="2499"/>
                  <a:pt x="94" y="2593"/>
                  <a:pt x="219" y="2593"/>
                </a:cubicBezTo>
                <a:cubicBezTo>
                  <a:pt x="2374" y="2593"/>
                  <a:pt x="2374" y="2593"/>
                  <a:pt x="2374" y="2593"/>
                </a:cubicBezTo>
                <a:cubicBezTo>
                  <a:pt x="2499" y="2593"/>
                  <a:pt x="2593" y="2499"/>
                  <a:pt x="2593" y="2374"/>
                </a:cubicBezTo>
                <a:cubicBezTo>
                  <a:pt x="2593" y="219"/>
                  <a:pt x="2593" y="219"/>
                  <a:pt x="2593" y="219"/>
                </a:cubicBezTo>
                <a:cubicBezTo>
                  <a:pt x="2593" y="94"/>
                  <a:pt x="2499" y="0"/>
                  <a:pt x="2374" y="0"/>
                </a:cubicBezTo>
                <a:close/>
                <a:moveTo>
                  <a:pt x="2249" y="250"/>
                </a:moveTo>
                <a:lnTo>
                  <a:pt x="2249" y="250"/>
                </a:lnTo>
                <a:cubicBezTo>
                  <a:pt x="2312" y="250"/>
                  <a:pt x="2343" y="282"/>
                  <a:pt x="2343" y="313"/>
                </a:cubicBezTo>
                <a:cubicBezTo>
                  <a:pt x="2343" y="375"/>
                  <a:pt x="2312" y="407"/>
                  <a:pt x="2249" y="407"/>
                </a:cubicBezTo>
                <a:cubicBezTo>
                  <a:pt x="2187" y="407"/>
                  <a:pt x="2156" y="375"/>
                  <a:pt x="2156" y="313"/>
                </a:cubicBezTo>
                <a:cubicBezTo>
                  <a:pt x="2156" y="282"/>
                  <a:pt x="2187" y="250"/>
                  <a:pt x="2249" y="250"/>
                </a:cubicBezTo>
                <a:close/>
                <a:moveTo>
                  <a:pt x="1937" y="250"/>
                </a:moveTo>
                <a:lnTo>
                  <a:pt x="1937" y="250"/>
                </a:lnTo>
                <a:cubicBezTo>
                  <a:pt x="1999" y="250"/>
                  <a:pt x="2031" y="282"/>
                  <a:pt x="2031" y="313"/>
                </a:cubicBezTo>
                <a:cubicBezTo>
                  <a:pt x="2031" y="375"/>
                  <a:pt x="1999" y="407"/>
                  <a:pt x="1937" y="407"/>
                </a:cubicBezTo>
                <a:cubicBezTo>
                  <a:pt x="1906" y="407"/>
                  <a:pt x="1843" y="375"/>
                  <a:pt x="1843" y="313"/>
                </a:cubicBezTo>
                <a:cubicBezTo>
                  <a:pt x="1843" y="282"/>
                  <a:pt x="1906" y="250"/>
                  <a:pt x="1937" y="250"/>
                </a:cubicBezTo>
                <a:close/>
                <a:moveTo>
                  <a:pt x="2343" y="2343"/>
                </a:moveTo>
                <a:lnTo>
                  <a:pt x="2343" y="2343"/>
                </a:lnTo>
                <a:cubicBezTo>
                  <a:pt x="250" y="2343"/>
                  <a:pt x="250" y="2343"/>
                  <a:pt x="250" y="2343"/>
                </a:cubicBezTo>
                <a:cubicBezTo>
                  <a:pt x="250" y="625"/>
                  <a:pt x="250" y="625"/>
                  <a:pt x="250" y="625"/>
                </a:cubicBezTo>
                <a:cubicBezTo>
                  <a:pt x="2343" y="625"/>
                  <a:pt x="2343" y="625"/>
                  <a:pt x="2343" y="625"/>
                </a:cubicBezTo>
                <a:lnTo>
                  <a:pt x="2343" y="2343"/>
                </a:lnTo>
                <a:close/>
                <a:moveTo>
                  <a:pt x="594" y="2093"/>
                </a:moveTo>
                <a:lnTo>
                  <a:pt x="594" y="2093"/>
                </a:lnTo>
                <a:cubicBezTo>
                  <a:pt x="1999" y="2093"/>
                  <a:pt x="1999" y="2093"/>
                  <a:pt x="1999" y="2093"/>
                </a:cubicBezTo>
                <a:cubicBezTo>
                  <a:pt x="2031" y="2093"/>
                  <a:pt x="2031" y="2093"/>
                  <a:pt x="2031" y="2062"/>
                </a:cubicBezTo>
                <a:lnTo>
                  <a:pt x="2031" y="2031"/>
                </a:lnTo>
                <a:cubicBezTo>
                  <a:pt x="1343" y="844"/>
                  <a:pt x="1343" y="844"/>
                  <a:pt x="1343" y="844"/>
                </a:cubicBezTo>
                <a:cubicBezTo>
                  <a:pt x="1343" y="813"/>
                  <a:pt x="1312" y="813"/>
                  <a:pt x="1312" y="813"/>
                </a:cubicBezTo>
                <a:cubicBezTo>
                  <a:pt x="1281" y="813"/>
                  <a:pt x="1281" y="813"/>
                  <a:pt x="1250" y="844"/>
                </a:cubicBezTo>
                <a:cubicBezTo>
                  <a:pt x="563" y="2031"/>
                  <a:pt x="563" y="2031"/>
                  <a:pt x="563" y="2031"/>
                </a:cubicBezTo>
                <a:cubicBezTo>
                  <a:pt x="563" y="2062"/>
                  <a:pt x="563" y="2062"/>
                  <a:pt x="563" y="2093"/>
                </a:cubicBezTo>
                <a:lnTo>
                  <a:pt x="594" y="2093"/>
                </a:lnTo>
                <a:close/>
                <a:moveTo>
                  <a:pt x="1374" y="1937"/>
                </a:moveTo>
                <a:lnTo>
                  <a:pt x="1374" y="1937"/>
                </a:lnTo>
                <a:cubicBezTo>
                  <a:pt x="1374" y="1968"/>
                  <a:pt x="1374" y="1968"/>
                  <a:pt x="1343" y="1968"/>
                </a:cubicBezTo>
                <a:cubicBezTo>
                  <a:pt x="1250" y="1968"/>
                  <a:pt x="1250" y="1968"/>
                  <a:pt x="1250" y="1968"/>
                </a:cubicBezTo>
                <a:cubicBezTo>
                  <a:pt x="1219" y="1968"/>
                  <a:pt x="1219" y="1968"/>
                  <a:pt x="1219" y="1937"/>
                </a:cubicBezTo>
                <a:cubicBezTo>
                  <a:pt x="1219" y="1843"/>
                  <a:pt x="1219" y="1843"/>
                  <a:pt x="1219" y="1843"/>
                </a:cubicBezTo>
                <a:cubicBezTo>
                  <a:pt x="1219" y="1812"/>
                  <a:pt x="1219" y="1812"/>
                  <a:pt x="1250" y="1812"/>
                </a:cubicBezTo>
                <a:cubicBezTo>
                  <a:pt x="1343" y="1812"/>
                  <a:pt x="1343" y="1812"/>
                  <a:pt x="1343" y="1812"/>
                </a:cubicBezTo>
                <a:cubicBezTo>
                  <a:pt x="1374" y="1812"/>
                  <a:pt x="1374" y="1812"/>
                  <a:pt x="1374" y="1843"/>
                </a:cubicBezTo>
                <a:lnTo>
                  <a:pt x="1374" y="1937"/>
                </a:lnTo>
                <a:close/>
                <a:moveTo>
                  <a:pt x="1219" y="1125"/>
                </a:moveTo>
                <a:lnTo>
                  <a:pt x="1219" y="1125"/>
                </a:lnTo>
                <a:cubicBezTo>
                  <a:pt x="1374" y="1125"/>
                  <a:pt x="1374" y="1125"/>
                  <a:pt x="1374" y="1125"/>
                </a:cubicBezTo>
                <a:lnTo>
                  <a:pt x="1406" y="1157"/>
                </a:lnTo>
                <a:cubicBezTo>
                  <a:pt x="1374" y="1718"/>
                  <a:pt x="1374" y="1718"/>
                  <a:pt x="1374" y="1718"/>
                </a:cubicBezTo>
                <a:cubicBezTo>
                  <a:pt x="1374" y="1749"/>
                  <a:pt x="1374" y="1749"/>
                  <a:pt x="1343" y="1749"/>
                </a:cubicBezTo>
                <a:cubicBezTo>
                  <a:pt x="1250" y="1749"/>
                  <a:pt x="1250" y="1749"/>
                  <a:pt x="1250" y="1749"/>
                </a:cubicBezTo>
                <a:cubicBezTo>
                  <a:pt x="1219" y="1749"/>
                  <a:pt x="1219" y="1749"/>
                  <a:pt x="1219" y="1718"/>
                </a:cubicBezTo>
                <a:cubicBezTo>
                  <a:pt x="1219" y="1157"/>
                  <a:pt x="1219" y="1157"/>
                  <a:pt x="1219" y="1157"/>
                </a:cubicBezTo>
                <a:lnTo>
                  <a:pt x="1219" y="1125"/>
                </a:lnTo>
                <a:close/>
                <a:moveTo>
                  <a:pt x="1219" y="1125"/>
                </a:moveTo>
                <a:lnTo>
                  <a:pt x="1219" y="1125"/>
                </a:lnTo>
                <a:close/>
              </a:path>
            </a:pathLst>
          </a:custGeom>
          <a:solidFill>
            <a:srgbClr val="FAC14D"/>
          </a:solidFill>
          <a:ln>
            <a:noFill/>
          </a:ln>
          <a:effectLst/>
        </p:spPr>
        <p:txBody>
          <a:bodyPr wrap="none" lIns="115214" tIns="57607" rIns="115214" bIns="57607" anchor="ctr"/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4105" y="1402303"/>
            <a:ext cx="8654961" cy="465313"/>
          </a:xfrm>
          <a:prstGeom prst="rect">
            <a:avLst/>
          </a:prstGeom>
          <a:noFill/>
        </p:spPr>
        <p:txBody>
          <a:bodyPr wrap="square" lIns="0" tIns="0" rIns="115189" bIns="0" rtlCol="0">
            <a:noAutofit/>
          </a:bodyPr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2300" b="1" dirty="0">
                <a:solidFill>
                  <a:srgbClr val="1C9494"/>
                </a:solidFill>
                <a:latin typeface="Calibri" panose="020F0502020204030204" pitchFamily="34" charset="0"/>
                <a:cs typeface="Helvetica Neue"/>
              </a:rPr>
              <a:t>| </a:t>
            </a:r>
            <a:r>
              <a:rPr lang="en-US" sz="2300" b="1" dirty="0" smtClean="0">
                <a:solidFill>
                  <a:srgbClr val="1C9494"/>
                </a:solidFill>
                <a:latin typeface="Calibri" panose="020F0502020204030204" pitchFamily="34" charset="0"/>
                <a:cs typeface="Helvetica Neue"/>
              </a:rPr>
              <a:t>SWOT Analysis Sample</a:t>
            </a:r>
            <a:endParaRPr lang="en-US" sz="2300" b="1" dirty="0">
              <a:solidFill>
                <a:srgbClr val="1C9494"/>
              </a:solidFill>
              <a:latin typeface="Calibri" panose="020F0502020204030204" pitchFamily="34" charset="0"/>
              <a:cs typeface="Helvetica Neue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51309" y="1782120"/>
            <a:ext cx="8452255" cy="335658"/>
          </a:xfrm>
          <a:prstGeom prst="rect">
            <a:avLst/>
          </a:prstGeom>
          <a:noFill/>
        </p:spPr>
        <p:txBody>
          <a:bodyPr wrap="square" lIns="0" tIns="0" rIns="115189" bIns="0" rtlCol="0">
            <a:noAutofit/>
          </a:bodyPr>
          <a:lstStyle/>
          <a:p>
            <a:pPr defTabSz="575941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959596"/>
                </a:solidFill>
                <a:latin typeface="Calibri"/>
                <a:cs typeface="Calibri"/>
              </a:rPr>
              <a:t>WRITE YOUR SUBITTLE HERE.</a:t>
            </a:r>
          </a:p>
        </p:txBody>
      </p:sp>
    </p:spTree>
    <p:extLst>
      <p:ext uri="{BB962C8B-B14F-4D97-AF65-F5344CB8AC3E}">
        <p14:creationId xmlns:p14="http://schemas.microsoft.com/office/powerpoint/2010/main" val="311537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60" grpId="0" animBg="1"/>
      <p:bldP spid="61" grpId="0" animBg="1"/>
      <p:bldP spid="62" grpId="0" animBg="1"/>
      <p:bldP spid="63" grpId="0" animBg="1"/>
      <p:bldP spid="64" grpId="0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307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2019-08-28T12:33:44Z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