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660" y="-63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Freeform 1"/>
          <p:cNvSpPr>
            <a:spLocks noChangeArrowheads="1"/>
          </p:cNvSpPr>
          <p:nvPr/>
        </p:nvSpPr>
        <p:spPr bwMode="auto">
          <a:xfrm>
            <a:off x="4028787" y="2528751"/>
            <a:ext cx="1701914" cy="1964929"/>
          </a:xfrm>
          <a:custGeom>
            <a:avLst/>
            <a:gdLst>
              <a:gd name="T0" fmla="*/ 13311 w 13312"/>
              <a:gd name="T1" fmla="*/ 11531 h 15376"/>
              <a:gd name="T2" fmla="*/ 6656 w 13312"/>
              <a:gd name="T3" fmla="*/ 15375 h 15376"/>
              <a:gd name="T4" fmla="*/ 0 w 13312"/>
              <a:gd name="T5" fmla="*/ 11531 h 15376"/>
              <a:gd name="T6" fmla="*/ 0 w 13312"/>
              <a:gd name="T7" fmla="*/ 3844 h 15376"/>
              <a:gd name="T8" fmla="*/ 6656 w 13312"/>
              <a:gd name="T9" fmla="*/ 0 h 15376"/>
              <a:gd name="T10" fmla="*/ 13311 w 13312"/>
              <a:gd name="T11" fmla="*/ 3844 h 15376"/>
              <a:gd name="T12" fmla="*/ 13311 w 13312"/>
              <a:gd name="T13" fmla="*/ 11531 h 15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12" h="15376">
                <a:moveTo>
                  <a:pt x="13311" y="11531"/>
                </a:moveTo>
                <a:lnTo>
                  <a:pt x="6656" y="15375"/>
                </a:lnTo>
                <a:lnTo>
                  <a:pt x="0" y="11531"/>
                </a:lnTo>
                <a:lnTo>
                  <a:pt x="0" y="3844"/>
                </a:lnTo>
                <a:lnTo>
                  <a:pt x="6656" y="0"/>
                </a:lnTo>
                <a:lnTo>
                  <a:pt x="13311" y="3844"/>
                </a:lnTo>
                <a:lnTo>
                  <a:pt x="13311" y="11531"/>
                </a:lnTo>
              </a:path>
            </a:pathLst>
          </a:custGeom>
          <a:solidFill>
            <a:srgbClr val="1DB1F5"/>
          </a:solidFill>
          <a:ln>
            <a:noFill/>
          </a:ln>
          <a:effectLst/>
        </p:spPr>
        <p:txBody>
          <a:bodyPr wrap="none" lIns="43205" tIns="21603" rIns="43205" bIns="21603" anchor="ctr"/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700" kern="0" smtClean="0">
              <a:solidFill>
                <a:srgbClr val="445469"/>
              </a:solidFill>
              <a:latin typeface="Lato Light"/>
            </a:endParaRPr>
          </a:p>
        </p:txBody>
      </p:sp>
      <p:sp>
        <p:nvSpPr>
          <p:cNvPr id="99" name="Freeform 1"/>
          <p:cNvSpPr>
            <a:spLocks noChangeArrowheads="1"/>
          </p:cNvSpPr>
          <p:nvPr/>
        </p:nvSpPr>
        <p:spPr bwMode="auto">
          <a:xfrm>
            <a:off x="5800153" y="2528751"/>
            <a:ext cx="1701914" cy="1964929"/>
          </a:xfrm>
          <a:custGeom>
            <a:avLst/>
            <a:gdLst>
              <a:gd name="T0" fmla="*/ 13311 w 13312"/>
              <a:gd name="T1" fmla="*/ 11531 h 15376"/>
              <a:gd name="T2" fmla="*/ 6656 w 13312"/>
              <a:gd name="T3" fmla="*/ 15375 h 15376"/>
              <a:gd name="T4" fmla="*/ 0 w 13312"/>
              <a:gd name="T5" fmla="*/ 11531 h 15376"/>
              <a:gd name="T6" fmla="*/ 0 w 13312"/>
              <a:gd name="T7" fmla="*/ 3844 h 15376"/>
              <a:gd name="T8" fmla="*/ 6656 w 13312"/>
              <a:gd name="T9" fmla="*/ 0 h 15376"/>
              <a:gd name="T10" fmla="*/ 13311 w 13312"/>
              <a:gd name="T11" fmla="*/ 3844 h 15376"/>
              <a:gd name="T12" fmla="*/ 13311 w 13312"/>
              <a:gd name="T13" fmla="*/ 11531 h 15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12" h="15376">
                <a:moveTo>
                  <a:pt x="13311" y="11531"/>
                </a:moveTo>
                <a:lnTo>
                  <a:pt x="6656" y="15375"/>
                </a:lnTo>
                <a:lnTo>
                  <a:pt x="0" y="11531"/>
                </a:lnTo>
                <a:lnTo>
                  <a:pt x="0" y="3844"/>
                </a:lnTo>
                <a:lnTo>
                  <a:pt x="6656" y="0"/>
                </a:lnTo>
                <a:lnTo>
                  <a:pt x="13311" y="3844"/>
                </a:lnTo>
                <a:lnTo>
                  <a:pt x="13311" y="11531"/>
                </a:lnTo>
              </a:path>
            </a:pathLst>
          </a:custGeom>
          <a:solidFill>
            <a:srgbClr val="1FB69F"/>
          </a:solidFill>
          <a:ln>
            <a:noFill/>
          </a:ln>
          <a:effectLst/>
        </p:spPr>
        <p:txBody>
          <a:bodyPr wrap="none" lIns="43205" tIns="21603" rIns="43205" bIns="21603" anchor="ctr"/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700" kern="0" smtClean="0">
              <a:solidFill>
                <a:srgbClr val="445469"/>
              </a:solidFill>
              <a:latin typeface="Lato Light"/>
            </a:endParaRPr>
          </a:p>
        </p:txBody>
      </p:sp>
      <p:sp>
        <p:nvSpPr>
          <p:cNvPr id="100" name="Freeform 1"/>
          <p:cNvSpPr>
            <a:spLocks noChangeArrowheads="1"/>
          </p:cNvSpPr>
          <p:nvPr/>
        </p:nvSpPr>
        <p:spPr bwMode="auto">
          <a:xfrm>
            <a:off x="4028787" y="4493680"/>
            <a:ext cx="1701914" cy="1964929"/>
          </a:xfrm>
          <a:custGeom>
            <a:avLst/>
            <a:gdLst>
              <a:gd name="T0" fmla="*/ 13311 w 13312"/>
              <a:gd name="T1" fmla="*/ 11531 h 15376"/>
              <a:gd name="T2" fmla="*/ 6656 w 13312"/>
              <a:gd name="T3" fmla="*/ 15375 h 15376"/>
              <a:gd name="T4" fmla="*/ 0 w 13312"/>
              <a:gd name="T5" fmla="*/ 11531 h 15376"/>
              <a:gd name="T6" fmla="*/ 0 w 13312"/>
              <a:gd name="T7" fmla="*/ 3844 h 15376"/>
              <a:gd name="T8" fmla="*/ 6656 w 13312"/>
              <a:gd name="T9" fmla="*/ 0 h 15376"/>
              <a:gd name="T10" fmla="*/ 13311 w 13312"/>
              <a:gd name="T11" fmla="*/ 3844 h 15376"/>
              <a:gd name="T12" fmla="*/ 13311 w 13312"/>
              <a:gd name="T13" fmla="*/ 11531 h 15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12" h="15376">
                <a:moveTo>
                  <a:pt x="13311" y="11531"/>
                </a:moveTo>
                <a:lnTo>
                  <a:pt x="6656" y="15375"/>
                </a:lnTo>
                <a:lnTo>
                  <a:pt x="0" y="11531"/>
                </a:lnTo>
                <a:lnTo>
                  <a:pt x="0" y="3844"/>
                </a:lnTo>
                <a:lnTo>
                  <a:pt x="6656" y="0"/>
                </a:lnTo>
                <a:lnTo>
                  <a:pt x="13311" y="3844"/>
                </a:lnTo>
                <a:lnTo>
                  <a:pt x="13311" y="11531"/>
                </a:lnTo>
              </a:path>
            </a:pathLst>
          </a:custGeom>
          <a:solidFill>
            <a:srgbClr val="F32215"/>
          </a:solidFill>
          <a:ln>
            <a:noFill/>
          </a:ln>
          <a:effectLst/>
        </p:spPr>
        <p:txBody>
          <a:bodyPr wrap="none" lIns="43205" tIns="21603" rIns="43205" bIns="21603" anchor="ctr"/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700" kern="0" smtClean="0">
              <a:solidFill>
                <a:srgbClr val="445469"/>
              </a:solidFill>
              <a:latin typeface="Lato Light"/>
            </a:endParaRPr>
          </a:p>
        </p:txBody>
      </p:sp>
      <p:sp>
        <p:nvSpPr>
          <p:cNvPr id="101" name="Freeform 1"/>
          <p:cNvSpPr>
            <a:spLocks noChangeArrowheads="1"/>
          </p:cNvSpPr>
          <p:nvPr/>
        </p:nvSpPr>
        <p:spPr bwMode="auto">
          <a:xfrm>
            <a:off x="5800153" y="4493680"/>
            <a:ext cx="1701914" cy="1964929"/>
          </a:xfrm>
          <a:custGeom>
            <a:avLst/>
            <a:gdLst>
              <a:gd name="T0" fmla="*/ 13311 w 13312"/>
              <a:gd name="T1" fmla="*/ 11531 h 15376"/>
              <a:gd name="T2" fmla="*/ 6656 w 13312"/>
              <a:gd name="T3" fmla="*/ 15375 h 15376"/>
              <a:gd name="T4" fmla="*/ 0 w 13312"/>
              <a:gd name="T5" fmla="*/ 11531 h 15376"/>
              <a:gd name="T6" fmla="*/ 0 w 13312"/>
              <a:gd name="T7" fmla="*/ 3844 h 15376"/>
              <a:gd name="T8" fmla="*/ 6656 w 13312"/>
              <a:gd name="T9" fmla="*/ 0 h 15376"/>
              <a:gd name="T10" fmla="*/ 13311 w 13312"/>
              <a:gd name="T11" fmla="*/ 3844 h 15376"/>
              <a:gd name="T12" fmla="*/ 13311 w 13312"/>
              <a:gd name="T13" fmla="*/ 11531 h 15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12" h="15376">
                <a:moveTo>
                  <a:pt x="13311" y="11531"/>
                </a:moveTo>
                <a:lnTo>
                  <a:pt x="6656" y="15375"/>
                </a:lnTo>
                <a:lnTo>
                  <a:pt x="0" y="11531"/>
                </a:lnTo>
                <a:lnTo>
                  <a:pt x="0" y="3844"/>
                </a:lnTo>
                <a:lnTo>
                  <a:pt x="6656" y="0"/>
                </a:lnTo>
                <a:lnTo>
                  <a:pt x="13311" y="3844"/>
                </a:lnTo>
                <a:lnTo>
                  <a:pt x="13311" y="11531"/>
                </a:lnTo>
              </a:path>
            </a:pathLst>
          </a:custGeom>
          <a:solidFill>
            <a:srgbClr val="FEBD17"/>
          </a:solidFill>
          <a:ln>
            <a:noFill/>
          </a:ln>
          <a:effectLst/>
        </p:spPr>
        <p:txBody>
          <a:bodyPr wrap="none" lIns="43205" tIns="21603" rIns="43205" bIns="21603" anchor="ctr"/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700" kern="0" smtClean="0">
              <a:solidFill>
                <a:srgbClr val="445469"/>
              </a:solidFill>
              <a:latin typeface="Lato Light"/>
            </a:endParaRPr>
          </a:p>
        </p:txBody>
      </p:sp>
      <p:sp>
        <p:nvSpPr>
          <p:cNvPr id="102" name="Freeform 1"/>
          <p:cNvSpPr>
            <a:spLocks noChangeArrowheads="1"/>
          </p:cNvSpPr>
          <p:nvPr/>
        </p:nvSpPr>
        <p:spPr bwMode="auto">
          <a:xfrm>
            <a:off x="1051133" y="3075897"/>
            <a:ext cx="656161" cy="757565"/>
          </a:xfrm>
          <a:custGeom>
            <a:avLst/>
            <a:gdLst>
              <a:gd name="T0" fmla="*/ 13311 w 13312"/>
              <a:gd name="T1" fmla="*/ 11531 h 15376"/>
              <a:gd name="T2" fmla="*/ 6656 w 13312"/>
              <a:gd name="T3" fmla="*/ 15375 h 15376"/>
              <a:gd name="T4" fmla="*/ 0 w 13312"/>
              <a:gd name="T5" fmla="*/ 11531 h 15376"/>
              <a:gd name="T6" fmla="*/ 0 w 13312"/>
              <a:gd name="T7" fmla="*/ 3844 h 15376"/>
              <a:gd name="T8" fmla="*/ 6656 w 13312"/>
              <a:gd name="T9" fmla="*/ 0 h 15376"/>
              <a:gd name="T10" fmla="*/ 13311 w 13312"/>
              <a:gd name="T11" fmla="*/ 3844 h 15376"/>
              <a:gd name="T12" fmla="*/ 13311 w 13312"/>
              <a:gd name="T13" fmla="*/ 11531 h 15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12" h="15376">
                <a:moveTo>
                  <a:pt x="13311" y="11531"/>
                </a:moveTo>
                <a:lnTo>
                  <a:pt x="6656" y="15375"/>
                </a:lnTo>
                <a:lnTo>
                  <a:pt x="0" y="11531"/>
                </a:lnTo>
                <a:lnTo>
                  <a:pt x="0" y="3844"/>
                </a:lnTo>
                <a:lnTo>
                  <a:pt x="6656" y="0"/>
                </a:lnTo>
                <a:lnTo>
                  <a:pt x="13311" y="3844"/>
                </a:lnTo>
                <a:lnTo>
                  <a:pt x="13311" y="11531"/>
                </a:lnTo>
              </a:path>
            </a:pathLst>
          </a:custGeom>
          <a:solidFill>
            <a:sysClr val="window" lastClr="FFFFFF">
              <a:lumMod val="75000"/>
            </a:sysClr>
          </a:solidFill>
          <a:ln>
            <a:noFill/>
          </a:ln>
          <a:effectLst/>
        </p:spPr>
        <p:txBody>
          <a:bodyPr wrap="none" lIns="43205" tIns="21603" rIns="43205" bIns="21603" anchor="ctr"/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700" kern="0" smtClean="0">
              <a:solidFill>
                <a:srgbClr val="445469"/>
              </a:solidFill>
              <a:latin typeface="Lato Light"/>
            </a:endParaRPr>
          </a:p>
        </p:txBody>
      </p:sp>
      <p:sp>
        <p:nvSpPr>
          <p:cNvPr id="103" name="Freeform 1"/>
          <p:cNvSpPr>
            <a:spLocks noChangeArrowheads="1"/>
          </p:cNvSpPr>
          <p:nvPr/>
        </p:nvSpPr>
        <p:spPr bwMode="auto">
          <a:xfrm>
            <a:off x="1051133" y="5176245"/>
            <a:ext cx="656161" cy="757565"/>
          </a:xfrm>
          <a:custGeom>
            <a:avLst/>
            <a:gdLst>
              <a:gd name="T0" fmla="*/ 13311 w 13312"/>
              <a:gd name="T1" fmla="*/ 11531 h 15376"/>
              <a:gd name="T2" fmla="*/ 6656 w 13312"/>
              <a:gd name="T3" fmla="*/ 15375 h 15376"/>
              <a:gd name="T4" fmla="*/ 0 w 13312"/>
              <a:gd name="T5" fmla="*/ 11531 h 15376"/>
              <a:gd name="T6" fmla="*/ 0 w 13312"/>
              <a:gd name="T7" fmla="*/ 3844 h 15376"/>
              <a:gd name="T8" fmla="*/ 6656 w 13312"/>
              <a:gd name="T9" fmla="*/ 0 h 15376"/>
              <a:gd name="T10" fmla="*/ 13311 w 13312"/>
              <a:gd name="T11" fmla="*/ 3844 h 15376"/>
              <a:gd name="T12" fmla="*/ 13311 w 13312"/>
              <a:gd name="T13" fmla="*/ 11531 h 15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12" h="15376">
                <a:moveTo>
                  <a:pt x="13311" y="11531"/>
                </a:moveTo>
                <a:lnTo>
                  <a:pt x="6656" y="15375"/>
                </a:lnTo>
                <a:lnTo>
                  <a:pt x="0" y="11531"/>
                </a:lnTo>
                <a:lnTo>
                  <a:pt x="0" y="3844"/>
                </a:lnTo>
                <a:lnTo>
                  <a:pt x="6656" y="0"/>
                </a:lnTo>
                <a:lnTo>
                  <a:pt x="13311" y="3844"/>
                </a:lnTo>
                <a:lnTo>
                  <a:pt x="13311" y="11531"/>
                </a:lnTo>
              </a:path>
            </a:pathLst>
          </a:custGeom>
          <a:solidFill>
            <a:sysClr val="window" lastClr="FFFFFF">
              <a:lumMod val="75000"/>
            </a:sysClr>
          </a:solidFill>
          <a:ln>
            <a:noFill/>
          </a:ln>
          <a:effectLst/>
        </p:spPr>
        <p:txBody>
          <a:bodyPr wrap="none" lIns="43205" tIns="21603" rIns="43205" bIns="21603" anchor="ctr"/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700" kern="0" smtClean="0">
              <a:solidFill>
                <a:srgbClr val="445469"/>
              </a:solidFill>
              <a:latin typeface="Lato Light"/>
            </a:endParaRPr>
          </a:p>
        </p:txBody>
      </p:sp>
      <p:sp>
        <p:nvSpPr>
          <p:cNvPr id="104" name="Freeform 1"/>
          <p:cNvSpPr>
            <a:spLocks noChangeArrowheads="1"/>
          </p:cNvSpPr>
          <p:nvPr/>
        </p:nvSpPr>
        <p:spPr bwMode="auto">
          <a:xfrm>
            <a:off x="9941483" y="3075897"/>
            <a:ext cx="656161" cy="757565"/>
          </a:xfrm>
          <a:custGeom>
            <a:avLst/>
            <a:gdLst>
              <a:gd name="T0" fmla="*/ 13311 w 13312"/>
              <a:gd name="T1" fmla="*/ 11531 h 15376"/>
              <a:gd name="T2" fmla="*/ 6656 w 13312"/>
              <a:gd name="T3" fmla="*/ 15375 h 15376"/>
              <a:gd name="T4" fmla="*/ 0 w 13312"/>
              <a:gd name="T5" fmla="*/ 11531 h 15376"/>
              <a:gd name="T6" fmla="*/ 0 w 13312"/>
              <a:gd name="T7" fmla="*/ 3844 h 15376"/>
              <a:gd name="T8" fmla="*/ 6656 w 13312"/>
              <a:gd name="T9" fmla="*/ 0 h 15376"/>
              <a:gd name="T10" fmla="*/ 13311 w 13312"/>
              <a:gd name="T11" fmla="*/ 3844 h 15376"/>
              <a:gd name="T12" fmla="*/ 13311 w 13312"/>
              <a:gd name="T13" fmla="*/ 11531 h 15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12" h="15376">
                <a:moveTo>
                  <a:pt x="13311" y="11531"/>
                </a:moveTo>
                <a:lnTo>
                  <a:pt x="6656" y="15375"/>
                </a:lnTo>
                <a:lnTo>
                  <a:pt x="0" y="11531"/>
                </a:lnTo>
                <a:lnTo>
                  <a:pt x="0" y="3844"/>
                </a:lnTo>
                <a:lnTo>
                  <a:pt x="6656" y="0"/>
                </a:lnTo>
                <a:lnTo>
                  <a:pt x="13311" y="3844"/>
                </a:lnTo>
                <a:lnTo>
                  <a:pt x="13311" y="11531"/>
                </a:lnTo>
              </a:path>
            </a:pathLst>
          </a:custGeom>
          <a:solidFill>
            <a:sysClr val="window" lastClr="FFFFFF">
              <a:lumMod val="75000"/>
            </a:sysClr>
          </a:solidFill>
          <a:ln>
            <a:noFill/>
          </a:ln>
          <a:effectLst/>
        </p:spPr>
        <p:txBody>
          <a:bodyPr wrap="none" lIns="43205" tIns="21603" rIns="43205" bIns="21603" anchor="ctr"/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700" kern="0" smtClean="0">
              <a:solidFill>
                <a:srgbClr val="445469"/>
              </a:solidFill>
              <a:latin typeface="Lato Light"/>
            </a:endParaRPr>
          </a:p>
        </p:txBody>
      </p:sp>
      <p:sp>
        <p:nvSpPr>
          <p:cNvPr id="105" name="Freeform 1"/>
          <p:cNvSpPr>
            <a:spLocks noChangeArrowheads="1"/>
          </p:cNvSpPr>
          <p:nvPr/>
        </p:nvSpPr>
        <p:spPr bwMode="auto">
          <a:xfrm>
            <a:off x="9941483" y="5176245"/>
            <a:ext cx="656161" cy="757565"/>
          </a:xfrm>
          <a:custGeom>
            <a:avLst/>
            <a:gdLst>
              <a:gd name="T0" fmla="*/ 13311 w 13312"/>
              <a:gd name="T1" fmla="*/ 11531 h 15376"/>
              <a:gd name="T2" fmla="*/ 6656 w 13312"/>
              <a:gd name="T3" fmla="*/ 15375 h 15376"/>
              <a:gd name="T4" fmla="*/ 0 w 13312"/>
              <a:gd name="T5" fmla="*/ 11531 h 15376"/>
              <a:gd name="T6" fmla="*/ 0 w 13312"/>
              <a:gd name="T7" fmla="*/ 3844 h 15376"/>
              <a:gd name="T8" fmla="*/ 6656 w 13312"/>
              <a:gd name="T9" fmla="*/ 0 h 15376"/>
              <a:gd name="T10" fmla="*/ 13311 w 13312"/>
              <a:gd name="T11" fmla="*/ 3844 h 15376"/>
              <a:gd name="T12" fmla="*/ 13311 w 13312"/>
              <a:gd name="T13" fmla="*/ 11531 h 15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12" h="15376">
                <a:moveTo>
                  <a:pt x="13311" y="11531"/>
                </a:moveTo>
                <a:lnTo>
                  <a:pt x="6656" y="15375"/>
                </a:lnTo>
                <a:lnTo>
                  <a:pt x="0" y="11531"/>
                </a:lnTo>
                <a:lnTo>
                  <a:pt x="0" y="3844"/>
                </a:lnTo>
                <a:lnTo>
                  <a:pt x="6656" y="0"/>
                </a:lnTo>
                <a:lnTo>
                  <a:pt x="13311" y="3844"/>
                </a:lnTo>
                <a:lnTo>
                  <a:pt x="13311" y="11531"/>
                </a:lnTo>
              </a:path>
            </a:pathLst>
          </a:custGeom>
          <a:solidFill>
            <a:sysClr val="window" lastClr="FFFFFF">
              <a:lumMod val="75000"/>
            </a:sysClr>
          </a:solidFill>
          <a:ln>
            <a:noFill/>
          </a:ln>
          <a:effectLst/>
        </p:spPr>
        <p:txBody>
          <a:bodyPr wrap="none" lIns="43205" tIns="21603" rIns="43205" bIns="21603" anchor="ctr"/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700" kern="0" smtClean="0">
              <a:solidFill>
                <a:srgbClr val="445469"/>
              </a:solidFill>
              <a:latin typeface="Lato Light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1755427" y="2879334"/>
            <a:ext cx="959287" cy="305238"/>
          </a:xfrm>
          <a:prstGeom prst="rect">
            <a:avLst/>
          </a:prstGeom>
          <a:noFill/>
        </p:spPr>
        <p:txBody>
          <a:bodyPr wrap="none" lIns="43205" tIns="21603" rIns="43205" bIns="21603" rtlCol="0">
            <a:spAutoFit/>
          </a:bodyPr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</a:pPr>
            <a:r>
              <a:rPr lang="en-US" sz="1700" dirty="0" smtClean="0">
                <a:solidFill>
                  <a:srgbClr val="445469"/>
                </a:solidFill>
                <a:latin typeface="Lato Regular"/>
                <a:cs typeface="Lato Regular"/>
              </a:rPr>
              <a:t>Strength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1755425" y="3184696"/>
            <a:ext cx="1857345" cy="567099"/>
          </a:xfrm>
          <a:prstGeom prst="rect">
            <a:avLst/>
          </a:prstGeom>
          <a:noFill/>
        </p:spPr>
        <p:txBody>
          <a:bodyPr wrap="square" lIns="43205" tIns="21603" rIns="43205" bIns="21603" rtlCol="0">
            <a:spAutoFit/>
          </a:bodyPr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445469"/>
                </a:solidFill>
                <a:latin typeface="Lato Light"/>
                <a:cs typeface="Lato Light"/>
              </a:rPr>
              <a:t>The entrepreneurs are some persons commonly seen as an innovator a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1755426" y="5096702"/>
            <a:ext cx="1504308" cy="305238"/>
          </a:xfrm>
          <a:prstGeom prst="rect">
            <a:avLst/>
          </a:prstGeom>
          <a:noFill/>
        </p:spPr>
        <p:txBody>
          <a:bodyPr wrap="none" lIns="43205" tIns="21603" rIns="43205" bIns="21603" rtlCol="0">
            <a:spAutoFit/>
          </a:bodyPr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</a:pPr>
            <a:r>
              <a:rPr lang="en-US" sz="1700" dirty="0" smtClean="0">
                <a:solidFill>
                  <a:srgbClr val="445469"/>
                </a:solidFill>
                <a:latin typeface="Lato Regular"/>
                <a:cs typeface="Lato Regular"/>
              </a:rPr>
              <a:t>Opportunities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1755425" y="5402064"/>
            <a:ext cx="1857345" cy="567099"/>
          </a:xfrm>
          <a:prstGeom prst="rect">
            <a:avLst/>
          </a:prstGeom>
          <a:noFill/>
        </p:spPr>
        <p:txBody>
          <a:bodyPr wrap="square" lIns="43205" tIns="21603" rIns="43205" bIns="21603" rtlCol="0">
            <a:spAutoFit/>
          </a:bodyPr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445469"/>
                </a:solidFill>
                <a:latin typeface="Lato Light"/>
                <a:cs typeface="Lato Light"/>
              </a:rPr>
              <a:t>The entrepreneurs are some persons commonly seen as an innovator a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8893269" y="2879334"/>
            <a:ext cx="959287" cy="305238"/>
          </a:xfrm>
          <a:prstGeom prst="rect">
            <a:avLst/>
          </a:prstGeom>
          <a:noFill/>
        </p:spPr>
        <p:txBody>
          <a:bodyPr wrap="none" lIns="43205" tIns="21603" rIns="43205" bIns="21603" rtlCol="0">
            <a:spAutoFit/>
          </a:bodyPr>
          <a:lstStyle/>
          <a:p>
            <a:pPr algn="r" defTabSz="863935" fontAlgn="auto">
              <a:spcBef>
                <a:spcPts val="0"/>
              </a:spcBef>
              <a:spcAft>
                <a:spcPts val="0"/>
              </a:spcAft>
            </a:pPr>
            <a:r>
              <a:rPr lang="en-US" sz="1700" dirty="0" smtClean="0">
                <a:solidFill>
                  <a:srgbClr val="445469"/>
                </a:solidFill>
                <a:latin typeface="Lato Regular"/>
                <a:cs typeface="Lato Regular"/>
              </a:rPr>
              <a:t>Weakness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7995211" y="3184696"/>
            <a:ext cx="1857345" cy="567099"/>
          </a:xfrm>
          <a:prstGeom prst="rect">
            <a:avLst/>
          </a:prstGeom>
          <a:noFill/>
        </p:spPr>
        <p:txBody>
          <a:bodyPr wrap="square" lIns="43205" tIns="21603" rIns="43205" bIns="21603" rtlCol="0">
            <a:spAutoFit/>
          </a:bodyPr>
          <a:lstStyle/>
          <a:p>
            <a:pPr algn="r" defTabSz="863935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445469"/>
                </a:solidFill>
                <a:latin typeface="Lato Light"/>
                <a:cs typeface="Lato Light"/>
              </a:rPr>
              <a:t>The entrepreneurs are some persons commonly seen as an innovator a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8996203" y="5096702"/>
            <a:ext cx="855902" cy="305361"/>
          </a:xfrm>
          <a:prstGeom prst="rect">
            <a:avLst/>
          </a:prstGeom>
          <a:noFill/>
        </p:spPr>
        <p:txBody>
          <a:bodyPr wrap="none" lIns="43205" tIns="21603" rIns="43205" bIns="21603" rtlCol="0">
            <a:spAutoFit/>
          </a:bodyPr>
          <a:lstStyle/>
          <a:p>
            <a:pPr algn="r" defTabSz="863935" fontAlgn="auto">
              <a:spcBef>
                <a:spcPts val="0"/>
              </a:spcBef>
              <a:spcAft>
                <a:spcPts val="0"/>
              </a:spcAft>
            </a:pPr>
            <a:r>
              <a:rPr lang="en-US" sz="1700" dirty="0" smtClean="0">
                <a:solidFill>
                  <a:srgbClr val="445469"/>
                </a:solidFill>
                <a:latin typeface="Lato Regular"/>
                <a:cs typeface="Lato Regular"/>
              </a:rPr>
              <a:t>Threats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7995212" y="5402064"/>
            <a:ext cx="1856893" cy="567099"/>
          </a:xfrm>
          <a:prstGeom prst="rect">
            <a:avLst/>
          </a:prstGeom>
          <a:noFill/>
        </p:spPr>
        <p:txBody>
          <a:bodyPr wrap="square" lIns="43205" tIns="21603" rIns="43205" bIns="21603" rtlCol="0">
            <a:spAutoFit/>
          </a:bodyPr>
          <a:lstStyle/>
          <a:p>
            <a:pPr algn="r" defTabSz="863935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445469"/>
                </a:solidFill>
                <a:latin typeface="Lato Light"/>
                <a:cs typeface="Lato Light"/>
              </a:rPr>
              <a:t>The entrepreneurs are some persons commonly seen as an innovator a</a:t>
            </a:r>
          </a:p>
        </p:txBody>
      </p:sp>
      <p:grpSp>
        <p:nvGrpSpPr>
          <p:cNvPr id="114" name="Group 55"/>
          <p:cNvGrpSpPr/>
          <p:nvPr/>
        </p:nvGrpSpPr>
        <p:grpSpPr>
          <a:xfrm>
            <a:off x="1379213" y="2245712"/>
            <a:ext cx="3500531" cy="1694281"/>
            <a:chOff x="2918048" y="2924341"/>
            <a:chExt cx="7406194" cy="3586130"/>
          </a:xfrm>
        </p:grpSpPr>
        <p:cxnSp>
          <p:nvCxnSpPr>
            <p:cNvPr id="115" name="Straight Connector 7"/>
            <p:cNvCxnSpPr/>
            <p:nvPr/>
          </p:nvCxnSpPr>
          <p:spPr>
            <a:xfrm flipH="1">
              <a:off x="2918048" y="2924341"/>
              <a:ext cx="7406194" cy="0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116" name="Straight Connector 44"/>
            <p:cNvCxnSpPr>
              <a:stCxn id="102" idx="4"/>
            </p:cNvCxnSpPr>
            <p:nvPr/>
          </p:nvCxnSpPr>
          <p:spPr>
            <a:xfrm flipV="1">
              <a:off x="2918048" y="4753294"/>
              <a:ext cx="0" cy="1757177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117" name="Straight Connector 56"/>
            <p:cNvCxnSpPr>
              <a:stCxn id="98" idx="4"/>
            </p:cNvCxnSpPr>
            <p:nvPr/>
          </p:nvCxnSpPr>
          <p:spPr>
            <a:xfrm flipV="1">
              <a:off x="10324242" y="4753294"/>
              <a:ext cx="0" cy="599083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</p:cxnSp>
      </p:grpSp>
      <p:grpSp>
        <p:nvGrpSpPr>
          <p:cNvPr id="118" name="Group 64"/>
          <p:cNvGrpSpPr/>
          <p:nvPr/>
        </p:nvGrpSpPr>
        <p:grpSpPr>
          <a:xfrm flipH="1">
            <a:off x="6636625" y="2245712"/>
            <a:ext cx="3646746" cy="830185"/>
            <a:chOff x="2918048" y="2924341"/>
            <a:chExt cx="7406194" cy="1757177"/>
          </a:xfrm>
        </p:grpSpPr>
        <p:cxnSp>
          <p:nvCxnSpPr>
            <p:cNvPr id="119" name="Straight Connector 65"/>
            <p:cNvCxnSpPr/>
            <p:nvPr/>
          </p:nvCxnSpPr>
          <p:spPr>
            <a:xfrm flipH="1">
              <a:off x="2918048" y="2924341"/>
              <a:ext cx="7406194" cy="0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120" name="Straight Connector 66"/>
            <p:cNvCxnSpPr/>
            <p:nvPr/>
          </p:nvCxnSpPr>
          <p:spPr>
            <a:xfrm flipV="1">
              <a:off x="2918048" y="2924341"/>
              <a:ext cx="0" cy="1757177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121" name="Straight Connector 67"/>
            <p:cNvCxnSpPr/>
            <p:nvPr/>
          </p:nvCxnSpPr>
          <p:spPr>
            <a:xfrm flipV="1">
              <a:off x="10324242" y="2924341"/>
              <a:ext cx="0" cy="599083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</p:cxnSp>
      </p:grpSp>
      <p:grpSp>
        <p:nvGrpSpPr>
          <p:cNvPr id="122" name="Group 45"/>
          <p:cNvGrpSpPr/>
          <p:nvPr/>
        </p:nvGrpSpPr>
        <p:grpSpPr>
          <a:xfrm flipV="1">
            <a:off x="1379213" y="6455551"/>
            <a:ext cx="3502841" cy="1192672"/>
            <a:chOff x="2913160" y="1348873"/>
            <a:chExt cx="7411082" cy="2174551"/>
          </a:xfrm>
        </p:grpSpPr>
        <p:cxnSp>
          <p:nvCxnSpPr>
            <p:cNvPr id="123" name="Straight Connector 46"/>
            <p:cNvCxnSpPr/>
            <p:nvPr/>
          </p:nvCxnSpPr>
          <p:spPr>
            <a:xfrm flipH="1">
              <a:off x="2918048" y="2924341"/>
              <a:ext cx="7406194" cy="0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124" name="Straight Connector 47"/>
            <p:cNvCxnSpPr>
              <a:stCxn id="103" idx="1"/>
            </p:cNvCxnSpPr>
            <p:nvPr/>
          </p:nvCxnSpPr>
          <p:spPr>
            <a:xfrm flipV="1">
              <a:off x="2913160" y="1348873"/>
              <a:ext cx="4887" cy="155043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125" name="Straight Connector 48"/>
            <p:cNvCxnSpPr/>
            <p:nvPr/>
          </p:nvCxnSpPr>
          <p:spPr>
            <a:xfrm flipV="1">
              <a:off x="10324242" y="2924341"/>
              <a:ext cx="0" cy="599083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</p:cxnSp>
      </p:grpSp>
      <p:grpSp>
        <p:nvGrpSpPr>
          <p:cNvPr id="126" name="Group 51"/>
          <p:cNvGrpSpPr/>
          <p:nvPr/>
        </p:nvGrpSpPr>
        <p:grpSpPr>
          <a:xfrm flipH="1" flipV="1">
            <a:off x="6636625" y="5933762"/>
            <a:ext cx="3646746" cy="850365"/>
            <a:chOff x="2913160" y="2924341"/>
            <a:chExt cx="7411082" cy="1550438"/>
          </a:xfrm>
        </p:grpSpPr>
        <p:cxnSp>
          <p:nvCxnSpPr>
            <p:cNvPr id="127" name="Straight Connector 52"/>
            <p:cNvCxnSpPr/>
            <p:nvPr/>
          </p:nvCxnSpPr>
          <p:spPr>
            <a:xfrm flipH="1">
              <a:off x="2918048" y="2924341"/>
              <a:ext cx="7406194" cy="0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128" name="Straight Connector 54"/>
            <p:cNvCxnSpPr/>
            <p:nvPr/>
          </p:nvCxnSpPr>
          <p:spPr>
            <a:xfrm flipV="1">
              <a:off x="2913160" y="2924341"/>
              <a:ext cx="4888" cy="1550438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129" name="Straight Connector 57"/>
            <p:cNvCxnSpPr/>
            <p:nvPr/>
          </p:nvCxnSpPr>
          <p:spPr>
            <a:xfrm flipV="1">
              <a:off x="10324242" y="2924341"/>
              <a:ext cx="0" cy="599083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</p:cxnSp>
      </p:grpSp>
      <p:sp>
        <p:nvSpPr>
          <p:cNvPr id="130" name="TextBox 129"/>
          <p:cNvSpPr txBox="1"/>
          <p:nvPr/>
        </p:nvSpPr>
        <p:spPr>
          <a:xfrm>
            <a:off x="4421488" y="2789271"/>
            <a:ext cx="900072" cy="1250527"/>
          </a:xfrm>
          <a:prstGeom prst="rect">
            <a:avLst/>
          </a:prstGeom>
          <a:noFill/>
        </p:spPr>
        <p:txBody>
          <a:bodyPr wrap="square" lIns="43205" tIns="21603" rIns="43205" bIns="21603" rtlCol="0">
            <a:spAutoFit/>
          </a:bodyPr>
          <a:lstStyle/>
          <a:p>
            <a:pPr algn="ctr" defTabSz="863935" fontAlgn="auto">
              <a:spcBef>
                <a:spcPts val="0"/>
              </a:spcBef>
              <a:spcAft>
                <a:spcPts val="0"/>
              </a:spcAft>
            </a:pPr>
            <a:r>
              <a:rPr lang="en-US" sz="7800" b="1" dirty="0">
                <a:solidFill>
                  <a:srgbClr val="FFFFFF"/>
                </a:solidFill>
                <a:latin typeface="Lato Regular"/>
                <a:cs typeface="Lato Regular"/>
              </a:rPr>
              <a:t>S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6030648" y="2823886"/>
            <a:ext cx="1214586" cy="1250527"/>
          </a:xfrm>
          <a:prstGeom prst="rect">
            <a:avLst/>
          </a:prstGeom>
          <a:noFill/>
        </p:spPr>
        <p:txBody>
          <a:bodyPr wrap="square" lIns="43205" tIns="21603" rIns="43205" bIns="21603" rtlCol="0">
            <a:spAutoFit/>
          </a:bodyPr>
          <a:lstStyle/>
          <a:p>
            <a:pPr algn="ctr" defTabSz="863935" fontAlgn="auto">
              <a:spcBef>
                <a:spcPts val="0"/>
              </a:spcBef>
              <a:spcAft>
                <a:spcPts val="0"/>
              </a:spcAft>
            </a:pPr>
            <a:r>
              <a:rPr lang="en-US" sz="7800" b="1" dirty="0">
                <a:solidFill>
                  <a:srgbClr val="FFFFFF"/>
                </a:solidFill>
                <a:latin typeface="Lato Regular"/>
                <a:cs typeface="Lato Regular"/>
              </a:rPr>
              <a:t>W</a:t>
            </a:r>
          </a:p>
        </p:txBody>
      </p:sp>
      <p:sp>
        <p:nvSpPr>
          <p:cNvPr id="132" name="TextBox 131"/>
          <p:cNvSpPr txBox="1"/>
          <p:nvPr/>
        </p:nvSpPr>
        <p:spPr>
          <a:xfrm>
            <a:off x="4434036" y="4777971"/>
            <a:ext cx="900072" cy="1250527"/>
          </a:xfrm>
          <a:prstGeom prst="rect">
            <a:avLst/>
          </a:prstGeom>
          <a:noFill/>
        </p:spPr>
        <p:txBody>
          <a:bodyPr wrap="square" lIns="43205" tIns="21603" rIns="43205" bIns="21603" rtlCol="0">
            <a:spAutoFit/>
          </a:bodyPr>
          <a:lstStyle/>
          <a:p>
            <a:pPr algn="ctr" defTabSz="863935" fontAlgn="auto">
              <a:spcBef>
                <a:spcPts val="0"/>
              </a:spcBef>
              <a:spcAft>
                <a:spcPts val="0"/>
              </a:spcAft>
            </a:pPr>
            <a:r>
              <a:rPr lang="en-US" sz="7800" b="1" dirty="0">
                <a:solidFill>
                  <a:srgbClr val="FFFFFF"/>
                </a:solidFill>
                <a:latin typeface="Lato Regular"/>
                <a:cs typeface="Lato Regular"/>
              </a:rPr>
              <a:t>O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6177068" y="4776959"/>
            <a:ext cx="900072" cy="1250527"/>
          </a:xfrm>
          <a:prstGeom prst="rect">
            <a:avLst/>
          </a:prstGeom>
          <a:noFill/>
        </p:spPr>
        <p:txBody>
          <a:bodyPr wrap="square" lIns="43205" tIns="21603" rIns="43205" bIns="21603" rtlCol="0">
            <a:spAutoFit/>
          </a:bodyPr>
          <a:lstStyle/>
          <a:p>
            <a:pPr algn="ctr" defTabSz="863935" fontAlgn="auto">
              <a:spcBef>
                <a:spcPts val="0"/>
              </a:spcBef>
              <a:spcAft>
                <a:spcPts val="0"/>
              </a:spcAft>
            </a:pPr>
            <a:r>
              <a:rPr lang="en-US" sz="7800" b="1" dirty="0">
                <a:solidFill>
                  <a:srgbClr val="FFFFFF"/>
                </a:solidFill>
                <a:latin typeface="Lato Regular"/>
                <a:cs typeface="Lato Regular"/>
              </a:rPr>
              <a:t>T</a:t>
            </a:r>
          </a:p>
        </p:txBody>
      </p:sp>
      <p:sp>
        <p:nvSpPr>
          <p:cNvPr id="134" name="Freeform 204"/>
          <p:cNvSpPr>
            <a:spLocks noEditPoints="1"/>
          </p:cNvSpPr>
          <p:nvPr/>
        </p:nvSpPr>
        <p:spPr bwMode="auto">
          <a:xfrm>
            <a:off x="1160252" y="5386807"/>
            <a:ext cx="442542" cy="294237"/>
          </a:xfrm>
          <a:custGeom>
            <a:avLst/>
            <a:gdLst/>
            <a:ahLst/>
            <a:cxnLst>
              <a:cxn ang="0">
                <a:pos x="86" y="15"/>
              </a:cxn>
              <a:cxn ang="0">
                <a:pos x="44" y="29"/>
              </a:cxn>
              <a:cxn ang="0">
                <a:pos x="43" y="29"/>
              </a:cxn>
              <a:cxn ang="0">
                <a:pos x="43" y="29"/>
              </a:cxn>
              <a:cxn ang="0">
                <a:pos x="18" y="21"/>
              </a:cxn>
              <a:cxn ang="0">
                <a:pos x="14" y="32"/>
              </a:cxn>
              <a:cxn ang="0">
                <a:pos x="17" y="36"/>
              </a:cxn>
              <a:cxn ang="0">
                <a:pos x="15" y="40"/>
              </a:cxn>
              <a:cxn ang="0">
                <a:pos x="17" y="56"/>
              </a:cxn>
              <a:cxn ang="0">
                <a:pos x="16" y="57"/>
              </a:cxn>
              <a:cxn ang="0">
                <a:pos x="16" y="58"/>
              </a:cxn>
              <a:cxn ang="0">
                <a:pos x="8" y="58"/>
              </a:cxn>
              <a:cxn ang="0">
                <a:pos x="7" y="57"/>
              </a:cxn>
              <a:cxn ang="0">
                <a:pos x="7" y="56"/>
              </a:cxn>
              <a:cxn ang="0">
                <a:pos x="9" y="40"/>
              </a:cxn>
              <a:cxn ang="0">
                <a:pos x="7" y="36"/>
              </a:cxn>
              <a:cxn ang="0">
                <a:pos x="10" y="32"/>
              </a:cxn>
              <a:cxn ang="0">
                <a:pos x="13" y="19"/>
              </a:cxn>
              <a:cxn ang="0">
                <a:pos x="1" y="15"/>
              </a:cxn>
              <a:cxn ang="0">
                <a:pos x="0" y="14"/>
              </a:cxn>
              <a:cxn ang="0">
                <a:pos x="1" y="13"/>
              </a:cxn>
              <a:cxn ang="0">
                <a:pos x="43" y="0"/>
              </a:cxn>
              <a:cxn ang="0">
                <a:pos x="43" y="0"/>
              </a:cxn>
              <a:cxn ang="0">
                <a:pos x="44" y="0"/>
              </a:cxn>
              <a:cxn ang="0">
                <a:pos x="86" y="13"/>
              </a:cxn>
              <a:cxn ang="0">
                <a:pos x="87" y="14"/>
              </a:cxn>
              <a:cxn ang="0">
                <a:pos x="86" y="15"/>
              </a:cxn>
              <a:cxn ang="0">
                <a:pos x="68" y="38"/>
              </a:cxn>
              <a:cxn ang="0">
                <a:pos x="43" y="48"/>
              </a:cxn>
              <a:cxn ang="0">
                <a:pos x="19" y="38"/>
              </a:cxn>
              <a:cxn ang="0">
                <a:pos x="20" y="26"/>
              </a:cxn>
              <a:cxn ang="0">
                <a:pos x="42" y="33"/>
              </a:cxn>
              <a:cxn ang="0">
                <a:pos x="43" y="34"/>
              </a:cxn>
              <a:cxn ang="0">
                <a:pos x="45" y="33"/>
              </a:cxn>
              <a:cxn ang="0">
                <a:pos x="67" y="26"/>
              </a:cxn>
              <a:cxn ang="0">
                <a:pos x="68" y="38"/>
              </a:cxn>
            </a:cxnLst>
            <a:rect l="0" t="0" r="r" b="b"/>
            <a:pathLst>
              <a:path w="87" h="58">
                <a:moveTo>
                  <a:pt x="86" y="15"/>
                </a:moveTo>
                <a:cubicBezTo>
                  <a:pt x="44" y="29"/>
                  <a:pt x="44" y="29"/>
                  <a:pt x="44" y="29"/>
                </a:cubicBezTo>
                <a:cubicBezTo>
                  <a:pt x="44" y="29"/>
                  <a:pt x="44" y="29"/>
                  <a:pt x="43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18" y="21"/>
                  <a:pt x="18" y="21"/>
                  <a:pt x="18" y="21"/>
                </a:cubicBezTo>
                <a:cubicBezTo>
                  <a:pt x="16" y="23"/>
                  <a:pt x="15" y="27"/>
                  <a:pt x="14" y="32"/>
                </a:cubicBezTo>
                <a:cubicBezTo>
                  <a:pt x="16" y="33"/>
                  <a:pt x="17" y="34"/>
                  <a:pt x="17" y="36"/>
                </a:cubicBezTo>
                <a:cubicBezTo>
                  <a:pt x="17" y="38"/>
                  <a:pt x="16" y="39"/>
                  <a:pt x="15" y="40"/>
                </a:cubicBezTo>
                <a:cubicBezTo>
                  <a:pt x="17" y="56"/>
                  <a:pt x="17" y="56"/>
                  <a:pt x="17" y="56"/>
                </a:cubicBezTo>
                <a:cubicBezTo>
                  <a:pt x="17" y="57"/>
                  <a:pt x="17" y="57"/>
                  <a:pt x="16" y="57"/>
                </a:cubicBezTo>
                <a:cubicBezTo>
                  <a:pt x="16" y="58"/>
                  <a:pt x="16" y="58"/>
                  <a:pt x="16" y="58"/>
                </a:cubicBez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8" y="58"/>
                  <a:pt x="7" y="57"/>
                </a:cubicBezTo>
                <a:cubicBezTo>
                  <a:pt x="7" y="57"/>
                  <a:pt x="7" y="57"/>
                  <a:pt x="7" y="56"/>
                </a:cubicBezTo>
                <a:cubicBezTo>
                  <a:pt x="9" y="40"/>
                  <a:pt x="9" y="40"/>
                  <a:pt x="9" y="40"/>
                </a:cubicBezTo>
                <a:cubicBezTo>
                  <a:pt x="8" y="39"/>
                  <a:pt x="7" y="38"/>
                  <a:pt x="7" y="36"/>
                </a:cubicBezTo>
                <a:cubicBezTo>
                  <a:pt x="7" y="34"/>
                  <a:pt x="8" y="33"/>
                  <a:pt x="10" y="32"/>
                </a:cubicBezTo>
                <a:cubicBezTo>
                  <a:pt x="10" y="27"/>
                  <a:pt x="11" y="23"/>
                  <a:pt x="13" y="19"/>
                </a:cubicBezTo>
                <a:cubicBezTo>
                  <a:pt x="1" y="15"/>
                  <a:pt x="1" y="15"/>
                  <a:pt x="1" y="15"/>
                </a:cubicBezTo>
                <a:cubicBezTo>
                  <a:pt x="0" y="15"/>
                  <a:pt x="0" y="15"/>
                  <a:pt x="0" y="14"/>
                </a:cubicBezTo>
                <a:cubicBezTo>
                  <a:pt x="0" y="14"/>
                  <a:pt x="0" y="13"/>
                  <a:pt x="1" y="13"/>
                </a:cubicBezTo>
                <a:cubicBezTo>
                  <a:pt x="43" y="0"/>
                  <a:pt x="43" y="0"/>
                  <a:pt x="43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86" y="13"/>
                  <a:pt x="86" y="13"/>
                  <a:pt x="86" y="13"/>
                </a:cubicBezTo>
                <a:cubicBezTo>
                  <a:pt x="87" y="13"/>
                  <a:pt x="87" y="14"/>
                  <a:pt x="87" y="14"/>
                </a:cubicBezTo>
                <a:cubicBezTo>
                  <a:pt x="87" y="15"/>
                  <a:pt x="87" y="15"/>
                  <a:pt x="86" y="15"/>
                </a:cubicBezTo>
                <a:close/>
                <a:moveTo>
                  <a:pt x="68" y="38"/>
                </a:moveTo>
                <a:cubicBezTo>
                  <a:pt x="68" y="44"/>
                  <a:pt x="57" y="48"/>
                  <a:pt x="43" y="48"/>
                </a:cubicBezTo>
                <a:cubicBezTo>
                  <a:pt x="30" y="48"/>
                  <a:pt x="19" y="44"/>
                  <a:pt x="19" y="38"/>
                </a:cubicBezTo>
                <a:cubicBezTo>
                  <a:pt x="20" y="26"/>
                  <a:pt x="20" y="26"/>
                  <a:pt x="20" y="26"/>
                </a:cubicBezTo>
                <a:cubicBezTo>
                  <a:pt x="42" y="33"/>
                  <a:pt x="42" y="33"/>
                  <a:pt x="42" y="33"/>
                </a:cubicBezTo>
                <a:cubicBezTo>
                  <a:pt x="42" y="33"/>
                  <a:pt x="43" y="34"/>
                  <a:pt x="43" y="34"/>
                </a:cubicBezTo>
                <a:cubicBezTo>
                  <a:pt x="44" y="34"/>
                  <a:pt x="45" y="33"/>
                  <a:pt x="45" y="33"/>
                </a:cubicBezTo>
                <a:cubicBezTo>
                  <a:pt x="67" y="26"/>
                  <a:pt x="67" y="26"/>
                  <a:pt x="67" y="26"/>
                </a:cubicBezTo>
                <a:lnTo>
                  <a:pt x="68" y="38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43205" tIns="21603" rIns="43205" bIns="21603" numCol="1" anchor="t" anchorCtr="0" compatLnSpc="1">
            <a:prstTxWarp prst="textNoShape">
              <a:avLst/>
            </a:prstTxWarp>
          </a:bodyPr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</a:pPr>
            <a:endParaRPr lang="en-US" sz="1700">
              <a:solidFill>
                <a:srgbClr val="445469"/>
              </a:solidFill>
              <a:latin typeface="Lato Light"/>
            </a:endParaRPr>
          </a:p>
        </p:txBody>
      </p:sp>
      <p:sp>
        <p:nvSpPr>
          <p:cNvPr id="135" name="Freeform 154"/>
          <p:cNvSpPr>
            <a:spLocks noEditPoints="1"/>
          </p:cNvSpPr>
          <p:nvPr/>
        </p:nvSpPr>
        <p:spPr bwMode="auto">
          <a:xfrm>
            <a:off x="10088685" y="5355911"/>
            <a:ext cx="320136" cy="346023"/>
          </a:xfrm>
          <a:custGeom>
            <a:avLst/>
            <a:gdLst/>
            <a:ahLst/>
            <a:cxnLst>
              <a:cxn ang="0">
                <a:pos x="58" y="58"/>
              </a:cxn>
              <a:cxn ang="0">
                <a:pos x="41" y="58"/>
              </a:cxn>
              <a:cxn ang="0">
                <a:pos x="31" y="68"/>
              </a:cxn>
              <a:cxn ang="0">
                <a:pos x="22" y="58"/>
              </a:cxn>
              <a:cxn ang="0">
                <a:pos x="5" y="58"/>
              </a:cxn>
              <a:cxn ang="0">
                <a:pos x="0" y="53"/>
              </a:cxn>
              <a:cxn ang="0">
                <a:pos x="12" y="22"/>
              </a:cxn>
              <a:cxn ang="0">
                <a:pos x="28" y="5"/>
              </a:cxn>
              <a:cxn ang="0">
                <a:pos x="28" y="3"/>
              </a:cxn>
              <a:cxn ang="0">
                <a:pos x="31" y="0"/>
              </a:cxn>
              <a:cxn ang="0">
                <a:pos x="35" y="3"/>
              </a:cxn>
              <a:cxn ang="0">
                <a:pos x="35" y="5"/>
              </a:cxn>
              <a:cxn ang="0">
                <a:pos x="51" y="22"/>
              </a:cxn>
              <a:cxn ang="0">
                <a:pos x="63" y="53"/>
              </a:cxn>
              <a:cxn ang="0">
                <a:pos x="58" y="58"/>
              </a:cxn>
              <a:cxn ang="0">
                <a:pos x="31" y="63"/>
              </a:cxn>
              <a:cxn ang="0">
                <a:pos x="26" y="58"/>
              </a:cxn>
              <a:cxn ang="0">
                <a:pos x="25" y="57"/>
              </a:cxn>
              <a:cxn ang="0">
                <a:pos x="25" y="58"/>
              </a:cxn>
              <a:cxn ang="0">
                <a:pos x="31" y="65"/>
              </a:cxn>
              <a:cxn ang="0">
                <a:pos x="32" y="64"/>
              </a:cxn>
              <a:cxn ang="0">
                <a:pos x="31" y="63"/>
              </a:cxn>
            </a:cxnLst>
            <a:rect l="0" t="0" r="r" b="b"/>
            <a:pathLst>
              <a:path w="63" h="68">
                <a:moveTo>
                  <a:pt x="58" y="58"/>
                </a:moveTo>
                <a:cubicBezTo>
                  <a:pt x="41" y="58"/>
                  <a:pt x="41" y="58"/>
                  <a:pt x="41" y="58"/>
                </a:cubicBezTo>
                <a:cubicBezTo>
                  <a:pt x="41" y="63"/>
                  <a:pt x="37" y="68"/>
                  <a:pt x="31" y="68"/>
                </a:cubicBezTo>
                <a:cubicBezTo>
                  <a:pt x="26" y="68"/>
                  <a:pt x="22" y="63"/>
                  <a:pt x="22" y="58"/>
                </a:cubicBezTo>
                <a:cubicBezTo>
                  <a:pt x="5" y="58"/>
                  <a:pt x="5" y="58"/>
                  <a:pt x="5" y="58"/>
                </a:cubicBezTo>
                <a:cubicBezTo>
                  <a:pt x="2" y="58"/>
                  <a:pt x="0" y="56"/>
                  <a:pt x="0" y="53"/>
                </a:cubicBezTo>
                <a:cubicBezTo>
                  <a:pt x="5" y="48"/>
                  <a:pt x="12" y="40"/>
                  <a:pt x="12" y="22"/>
                </a:cubicBezTo>
                <a:cubicBezTo>
                  <a:pt x="12" y="14"/>
                  <a:pt x="18" y="6"/>
                  <a:pt x="28" y="5"/>
                </a:cubicBezTo>
                <a:cubicBezTo>
                  <a:pt x="28" y="4"/>
                  <a:pt x="28" y="4"/>
                  <a:pt x="28" y="3"/>
                </a:cubicBezTo>
                <a:cubicBezTo>
                  <a:pt x="28" y="1"/>
                  <a:pt x="29" y="0"/>
                  <a:pt x="31" y="0"/>
                </a:cubicBezTo>
                <a:cubicBezTo>
                  <a:pt x="33" y="0"/>
                  <a:pt x="35" y="1"/>
                  <a:pt x="35" y="3"/>
                </a:cubicBezTo>
                <a:cubicBezTo>
                  <a:pt x="35" y="4"/>
                  <a:pt x="35" y="4"/>
                  <a:pt x="35" y="5"/>
                </a:cubicBezTo>
                <a:cubicBezTo>
                  <a:pt x="45" y="6"/>
                  <a:pt x="51" y="14"/>
                  <a:pt x="51" y="22"/>
                </a:cubicBezTo>
                <a:cubicBezTo>
                  <a:pt x="51" y="40"/>
                  <a:pt x="57" y="48"/>
                  <a:pt x="63" y="53"/>
                </a:cubicBezTo>
                <a:cubicBezTo>
                  <a:pt x="63" y="56"/>
                  <a:pt x="61" y="58"/>
                  <a:pt x="58" y="58"/>
                </a:cubicBezTo>
                <a:close/>
                <a:moveTo>
                  <a:pt x="31" y="63"/>
                </a:moveTo>
                <a:cubicBezTo>
                  <a:pt x="28" y="63"/>
                  <a:pt x="26" y="61"/>
                  <a:pt x="26" y="58"/>
                </a:cubicBezTo>
                <a:cubicBezTo>
                  <a:pt x="26" y="58"/>
                  <a:pt x="26" y="57"/>
                  <a:pt x="25" y="57"/>
                </a:cubicBezTo>
                <a:cubicBezTo>
                  <a:pt x="25" y="57"/>
                  <a:pt x="25" y="58"/>
                  <a:pt x="25" y="58"/>
                </a:cubicBezTo>
                <a:cubicBezTo>
                  <a:pt x="25" y="62"/>
                  <a:pt x="28" y="65"/>
                  <a:pt x="31" y="65"/>
                </a:cubicBezTo>
                <a:cubicBezTo>
                  <a:pt x="32" y="65"/>
                  <a:pt x="32" y="64"/>
                  <a:pt x="32" y="64"/>
                </a:cubicBezTo>
                <a:cubicBezTo>
                  <a:pt x="32" y="64"/>
                  <a:pt x="32" y="63"/>
                  <a:pt x="31" y="63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43205" tIns="21603" rIns="43205" bIns="21603" numCol="1" anchor="t" anchorCtr="0" compatLnSpc="1">
            <a:prstTxWarp prst="textNoShape">
              <a:avLst/>
            </a:prstTxWarp>
          </a:bodyPr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</a:pPr>
            <a:endParaRPr lang="en-US" sz="1700">
              <a:solidFill>
                <a:srgbClr val="445469"/>
              </a:solidFill>
              <a:latin typeface="Lato Light"/>
            </a:endParaRPr>
          </a:p>
        </p:txBody>
      </p:sp>
      <p:sp>
        <p:nvSpPr>
          <p:cNvPr id="136" name="Freeform 166"/>
          <p:cNvSpPr>
            <a:spLocks noEditPoints="1"/>
          </p:cNvSpPr>
          <p:nvPr/>
        </p:nvSpPr>
        <p:spPr bwMode="auto">
          <a:xfrm>
            <a:off x="10080925" y="3264515"/>
            <a:ext cx="345251" cy="347782"/>
          </a:xfrm>
          <a:custGeom>
            <a:avLst/>
            <a:gdLst/>
            <a:ahLst/>
            <a:cxnLst>
              <a:cxn ang="0">
                <a:pos x="1" y="42"/>
              </a:cxn>
              <a:cxn ang="0">
                <a:pos x="1" y="40"/>
              </a:cxn>
              <a:cxn ang="0">
                <a:pos x="14" y="41"/>
              </a:cxn>
              <a:cxn ang="0">
                <a:pos x="30" y="19"/>
              </a:cxn>
              <a:cxn ang="0">
                <a:pos x="17" y="8"/>
              </a:cxn>
              <a:cxn ang="0">
                <a:pos x="9" y="14"/>
              </a:cxn>
              <a:cxn ang="0">
                <a:pos x="9" y="19"/>
              </a:cxn>
              <a:cxn ang="0">
                <a:pos x="18" y="39"/>
              </a:cxn>
              <a:cxn ang="0">
                <a:pos x="4" y="24"/>
              </a:cxn>
              <a:cxn ang="0">
                <a:pos x="4" y="9"/>
              </a:cxn>
              <a:cxn ang="0">
                <a:pos x="17" y="0"/>
              </a:cxn>
              <a:cxn ang="0">
                <a:pos x="37" y="16"/>
              </a:cxn>
              <a:cxn ang="0">
                <a:pos x="30" y="19"/>
              </a:cxn>
              <a:cxn ang="0">
                <a:pos x="6" y="58"/>
              </a:cxn>
              <a:cxn ang="0">
                <a:pos x="5" y="56"/>
              </a:cxn>
              <a:cxn ang="0">
                <a:pos x="16" y="46"/>
              </a:cxn>
              <a:cxn ang="0">
                <a:pos x="7" y="58"/>
              </a:cxn>
              <a:cxn ang="0">
                <a:pos x="22" y="63"/>
              </a:cxn>
              <a:cxn ang="0">
                <a:pos x="20" y="49"/>
              </a:cxn>
              <a:cxn ang="0">
                <a:pos x="23" y="49"/>
              </a:cxn>
              <a:cxn ang="0">
                <a:pos x="59" y="54"/>
              </a:cxn>
              <a:cxn ang="0">
                <a:pos x="46" y="62"/>
              </a:cxn>
              <a:cxn ang="0">
                <a:pos x="25" y="46"/>
              </a:cxn>
              <a:cxn ang="0">
                <a:pos x="33" y="43"/>
              </a:cxn>
              <a:cxn ang="0">
                <a:pos x="48" y="54"/>
              </a:cxn>
              <a:cxn ang="0">
                <a:pos x="55" y="46"/>
              </a:cxn>
              <a:cxn ang="0">
                <a:pos x="44" y="33"/>
              </a:cxn>
              <a:cxn ang="0">
                <a:pos x="46" y="25"/>
              </a:cxn>
              <a:cxn ang="0">
                <a:pos x="62" y="46"/>
              </a:cxn>
              <a:cxn ang="0">
                <a:pos x="42" y="13"/>
              </a:cxn>
              <a:cxn ang="0">
                <a:pos x="40" y="13"/>
              </a:cxn>
              <a:cxn ang="0">
                <a:pos x="41" y="0"/>
              </a:cxn>
              <a:cxn ang="0">
                <a:pos x="42" y="13"/>
              </a:cxn>
              <a:cxn ang="0">
                <a:pos x="47" y="17"/>
              </a:cxn>
              <a:cxn ang="0">
                <a:pos x="46" y="15"/>
              </a:cxn>
              <a:cxn ang="0">
                <a:pos x="58" y="5"/>
              </a:cxn>
              <a:cxn ang="0">
                <a:pos x="48" y="16"/>
              </a:cxn>
              <a:cxn ang="0">
                <a:pos x="50" y="23"/>
              </a:cxn>
              <a:cxn ang="0">
                <a:pos x="50" y="20"/>
              </a:cxn>
              <a:cxn ang="0">
                <a:pos x="63" y="22"/>
              </a:cxn>
            </a:cxnLst>
            <a:rect l="0" t="0" r="r" b="b"/>
            <a:pathLst>
              <a:path w="63" h="63">
                <a:moveTo>
                  <a:pt x="13" y="42"/>
                </a:moveTo>
                <a:cubicBezTo>
                  <a:pt x="1" y="42"/>
                  <a:pt x="1" y="42"/>
                  <a:pt x="1" y="42"/>
                </a:cubicBezTo>
                <a:cubicBezTo>
                  <a:pt x="0" y="42"/>
                  <a:pt x="0" y="42"/>
                  <a:pt x="0" y="41"/>
                </a:cubicBezTo>
                <a:cubicBezTo>
                  <a:pt x="0" y="40"/>
                  <a:pt x="0" y="40"/>
                  <a:pt x="1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4" y="40"/>
                  <a:pt x="14" y="40"/>
                  <a:pt x="14" y="41"/>
                </a:cubicBezTo>
                <a:cubicBezTo>
                  <a:pt x="14" y="42"/>
                  <a:pt x="14" y="42"/>
                  <a:pt x="13" y="42"/>
                </a:cubicBezTo>
                <a:close/>
                <a:moveTo>
                  <a:pt x="30" y="19"/>
                </a:moveTo>
                <a:cubicBezTo>
                  <a:pt x="19" y="9"/>
                  <a:pt x="19" y="9"/>
                  <a:pt x="19" y="9"/>
                </a:cubicBezTo>
                <a:cubicBezTo>
                  <a:pt x="19" y="8"/>
                  <a:pt x="18" y="8"/>
                  <a:pt x="17" y="8"/>
                </a:cubicBezTo>
                <a:cubicBezTo>
                  <a:pt x="16" y="8"/>
                  <a:pt x="15" y="8"/>
                  <a:pt x="14" y="9"/>
                </a:cubicBezTo>
                <a:cubicBezTo>
                  <a:pt x="9" y="14"/>
                  <a:pt x="9" y="14"/>
                  <a:pt x="9" y="14"/>
                </a:cubicBezTo>
                <a:cubicBezTo>
                  <a:pt x="8" y="15"/>
                  <a:pt x="8" y="16"/>
                  <a:pt x="8" y="17"/>
                </a:cubicBezTo>
                <a:cubicBezTo>
                  <a:pt x="8" y="18"/>
                  <a:pt x="8" y="19"/>
                  <a:pt x="9" y="19"/>
                </a:cubicBezTo>
                <a:cubicBezTo>
                  <a:pt x="19" y="30"/>
                  <a:pt x="19" y="30"/>
                  <a:pt x="19" y="30"/>
                </a:cubicBezTo>
                <a:cubicBezTo>
                  <a:pt x="18" y="39"/>
                  <a:pt x="18" y="39"/>
                  <a:pt x="18" y="39"/>
                </a:cubicBezTo>
                <a:cubicBezTo>
                  <a:pt x="18" y="38"/>
                  <a:pt x="17" y="38"/>
                  <a:pt x="16" y="37"/>
                </a:cubicBezTo>
                <a:cubicBezTo>
                  <a:pt x="4" y="24"/>
                  <a:pt x="4" y="24"/>
                  <a:pt x="4" y="24"/>
                </a:cubicBezTo>
                <a:cubicBezTo>
                  <a:pt x="2" y="22"/>
                  <a:pt x="0" y="20"/>
                  <a:pt x="0" y="17"/>
                </a:cubicBezTo>
                <a:cubicBezTo>
                  <a:pt x="0" y="14"/>
                  <a:pt x="2" y="11"/>
                  <a:pt x="4" y="9"/>
                </a:cubicBezTo>
                <a:cubicBezTo>
                  <a:pt x="9" y="3"/>
                  <a:pt x="9" y="3"/>
                  <a:pt x="9" y="3"/>
                </a:cubicBezTo>
                <a:cubicBezTo>
                  <a:pt x="11" y="1"/>
                  <a:pt x="14" y="0"/>
                  <a:pt x="17" y="0"/>
                </a:cubicBezTo>
                <a:cubicBezTo>
                  <a:pt x="20" y="0"/>
                  <a:pt x="23" y="1"/>
                  <a:pt x="25" y="4"/>
                </a:cubicBezTo>
                <a:cubicBezTo>
                  <a:pt x="37" y="16"/>
                  <a:pt x="37" y="16"/>
                  <a:pt x="37" y="16"/>
                </a:cubicBezTo>
                <a:cubicBezTo>
                  <a:pt x="38" y="17"/>
                  <a:pt x="38" y="18"/>
                  <a:pt x="39" y="18"/>
                </a:cubicBezTo>
                <a:lnTo>
                  <a:pt x="30" y="19"/>
                </a:lnTo>
                <a:close/>
                <a:moveTo>
                  <a:pt x="7" y="58"/>
                </a:moveTo>
                <a:cubicBezTo>
                  <a:pt x="6" y="58"/>
                  <a:pt x="6" y="58"/>
                  <a:pt x="6" y="58"/>
                </a:cubicBezTo>
                <a:cubicBezTo>
                  <a:pt x="6" y="58"/>
                  <a:pt x="5" y="58"/>
                  <a:pt x="5" y="58"/>
                </a:cubicBezTo>
                <a:cubicBezTo>
                  <a:pt x="5" y="57"/>
                  <a:pt x="5" y="56"/>
                  <a:pt x="5" y="56"/>
                </a:cubicBezTo>
                <a:cubicBezTo>
                  <a:pt x="15" y="46"/>
                  <a:pt x="15" y="46"/>
                  <a:pt x="15" y="46"/>
                </a:cubicBezTo>
                <a:cubicBezTo>
                  <a:pt x="15" y="46"/>
                  <a:pt x="16" y="46"/>
                  <a:pt x="16" y="46"/>
                </a:cubicBezTo>
                <a:cubicBezTo>
                  <a:pt x="17" y="47"/>
                  <a:pt x="17" y="47"/>
                  <a:pt x="16" y="48"/>
                </a:cubicBezTo>
                <a:lnTo>
                  <a:pt x="7" y="58"/>
                </a:lnTo>
                <a:close/>
                <a:moveTo>
                  <a:pt x="23" y="62"/>
                </a:moveTo>
                <a:cubicBezTo>
                  <a:pt x="23" y="62"/>
                  <a:pt x="22" y="63"/>
                  <a:pt x="22" y="63"/>
                </a:cubicBezTo>
                <a:cubicBezTo>
                  <a:pt x="21" y="63"/>
                  <a:pt x="20" y="62"/>
                  <a:pt x="20" y="62"/>
                </a:cubicBezTo>
                <a:cubicBezTo>
                  <a:pt x="20" y="49"/>
                  <a:pt x="20" y="49"/>
                  <a:pt x="20" y="49"/>
                </a:cubicBezTo>
                <a:cubicBezTo>
                  <a:pt x="20" y="49"/>
                  <a:pt x="21" y="48"/>
                  <a:pt x="22" y="48"/>
                </a:cubicBezTo>
                <a:cubicBezTo>
                  <a:pt x="22" y="48"/>
                  <a:pt x="23" y="49"/>
                  <a:pt x="23" y="49"/>
                </a:cubicBezTo>
                <a:lnTo>
                  <a:pt x="23" y="62"/>
                </a:lnTo>
                <a:close/>
                <a:moveTo>
                  <a:pt x="59" y="54"/>
                </a:moveTo>
                <a:cubicBezTo>
                  <a:pt x="54" y="59"/>
                  <a:pt x="54" y="59"/>
                  <a:pt x="54" y="59"/>
                </a:cubicBezTo>
                <a:cubicBezTo>
                  <a:pt x="51" y="61"/>
                  <a:pt x="49" y="62"/>
                  <a:pt x="46" y="62"/>
                </a:cubicBezTo>
                <a:cubicBezTo>
                  <a:pt x="43" y="62"/>
                  <a:pt x="40" y="61"/>
                  <a:pt x="38" y="59"/>
                </a:cubicBezTo>
                <a:cubicBezTo>
                  <a:pt x="25" y="46"/>
                  <a:pt x="25" y="46"/>
                  <a:pt x="25" y="46"/>
                </a:cubicBezTo>
                <a:cubicBezTo>
                  <a:pt x="25" y="46"/>
                  <a:pt x="24" y="45"/>
                  <a:pt x="24" y="44"/>
                </a:cubicBezTo>
                <a:cubicBezTo>
                  <a:pt x="33" y="43"/>
                  <a:pt x="33" y="43"/>
                  <a:pt x="33" y="43"/>
                </a:cubicBezTo>
                <a:cubicBezTo>
                  <a:pt x="43" y="54"/>
                  <a:pt x="43" y="54"/>
                  <a:pt x="43" y="54"/>
                </a:cubicBezTo>
                <a:cubicBezTo>
                  <a:pt x="45" y="55"/>
                  <a:pt x="47" y="55"/>
                  <a:pt x="48" y="54"/>
                </a:cubicBezTo>
                <a:cubicBezTo>
                  <a:pt x="54" y="48"/>
                  <a:pt x="54" y="48"/>
                  <a:pt x="54" y="48"/>
                </a:cubicBezTo>
                <a:cubicBezTo>
                  <a:pt x="55" y="48"/>
                  <a:pt x="55" y="47"/>
                  <a:pt x="55" y="46"/>
                </a:cubicBezTo>
                <a:cubicBezTo>
                  <a:pt x="55" y="45"/>
                  <a:pt x="55" y="44"/>
                  <a:pt x="54" y="43"/>
                </a:cubicBezTo>
                <a:cubicBezTo>
                  <a:pt x="44" y="33"/>
                  <a:pt x="44" y="33"/>
                  <a:pt x="44" y="33"/>
                </a:cubicBezTo>
                <a:cubicBezTo>
                  <a:pt x="44" y="24"/>
                  <a:pt x="44" y="24"/>
                  <a:pt x="44" y="24"/>
                </a:cubicBezTo>
                <a:cubicBezTo>
                  <a:pt x="45" y="24"/>
                  <a:pt x="46" y="25"/>
                  <a:pt x="46" y="25"/>
                </a:cubicBezTo>
                <a:cubicBezTo>
                  <a:pt x="59" y="38"/>
                  <a:pt x="59" y="38"/>
                  <a:pt x="59" y="38"/>
                </a:cubicBezTo>
                <a:cubicBezTo>
                  <a:pt x="61" y="40"/>
                  <a:pt x="62" y="43"/>
                  <a:pt x="62" y="46"/>
                </a:cubicBezTo>
                <a:cubicBezTo>
                  <a:pt x="62" y="49"/>
                  <a:pt x="61" y="52"/>
                  <a:pt x="59" y="54"/>
                </a:cubicBezTo>
                <a:close/>
                <a:moveTo>
                  <a:pt x="42" y="13"/>
                </a:moveTo>
                <a:cubicBezTo>
                  <a:pt x="42" y="14"/>
                  <a:pt x="42" y="14"/>
                  <a:pt x="41" y="14"/>
                </a:cubicBezTo>
                <a:cubicBezTo>
                  <a:pt x="40" y="14"/>
                  <a:pt x="40" y="14"/>
                  <a:pt x="40" y="13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0"/>
                  <a:pt x="40" y="0"/>
                  <a:pt x="41" y="0"/>
                </a:cubicBezTo>
                <a:cubicBezTo>
                  <a:pt x="42" y="0"/>
                  <a:pt x="42" y="0"/>
                  <a:pt x="42" y="1"/>
                </a:cubicBezTo>
                <a:lnTo>
                  <a:pt x="42" y="13"/>
                </a:lnTo>
                <a:close/>
                <a:moveTo>
                  <a:pt x="48" y="16"/>
                </a:moveTo>
                <a:cubicBezTo>
                  <a:pt x="48" y="17"/>
                  <a:pt x="47" y="17"/>
                  <a:pt x="47" y="17"/>
                </a:cubicBezTo>
                <a:cubicBezTo>
                  <a:pt x="47" y="17"/>
                  <a:pt x="47" y="17"/>
                  <a:pt x="46" y="16"/>
                </a:cubicBezTo>
                <a:cubicBezTo>
                  <a:pt x="46" y="16"/>
                  <a:pt x="46" y="15"/>
                  <a:pt x="46" y="15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4"/>
                  <a:pt x="57" y="4"/>
                  <a:pt x="58" y="5"/>
                </a:cubicBezTo>
                <a:cubicBezTo>
                  <a:pt x="58" y="5"/>
                  <a:pt x="58" y="6"/>
                  <a:pt x="58" y="7"/>
                </a:cubicBezTo>
                <a:lnTo>
                  <a:pt x="48" y="16"/>
                </a:lnTo>
                <a:close/>
                <a:moveTo>
                  <a:pt x="62" y="23"/>
                </a:moveTo>
                <a:cubicBezTo>
                  <a:pt x="50" y="23"/>
                  <a:pt x="50" y="23"/>
                  <a:pt x="50" y="23"/>
                </a:cubicBezTo>
                <a:cubicBezTo>
                  <a:pt x="49" y="23"/>
                  <a:pt x="48" y="22"/>
                  <a:pt x="48" y="22"/>
                </a:cubicBezTo>
                <a:cubicBezTo>
                  <a:pt x="48" y="21"/>
                  <a:pt x="49" y="20"/>
                  <a:pt x="50" y="20"/>
                </a:cubicBezTo>
                <a:cubicBezTo>
                  <a:pt x="62" y="20"/>
                  <a:pt x="62" y="20"/>
                  <a:pt x="62" y="20"/>
                </a:cubicBezTo>
                <a:cubicBezTo>
                  <a:pt x="62" y="20"/>
                  <a:pt x="63" y="21"/>
                  <a:pt x="63" y="22"/>
                </a:cubicBezTo>
                <a:cubicBezTo>
                  <a:pt x="63" y="22"/>
                  <a:pt x="62" y="23"/>
                  <a:pt x="62" y="23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43205" tIns="21603" rIns="43205" bIns="21603" numCol="1" anchor="t" anchorCtr="0" compatLnSpc="1">
            <a:prstTxWarp prst="textNoShape">
              <a:avLst/>
            </a:prstTxWarp>
          </a:bodyPr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</a:pPr>
            <a:endParaRPr lang="en-US" sz="1700">
              <a:solidFill>
                <a:srgbClr val="445469"/>
              </a:solidFill>
              <a:latin typeface="Lato Light"/>
            </a:endParaRPr>
          </a:p>
        </p:txBody>
      </p:sp>
      <p:sp>
        <p:nvSpPr>
          <p:cNvPr id="137" name="Freeform 81"/>
          <p:cNvSpPr>
            <a:spLocks noEditPoints="1"/>
          </p:cNvSpPr>
          <p:nvPr/>
        </p:nvSpPr>
        <p:spPr bwMode="auto">
          <a:xfrm>
            <a:off x="1201825" y="3251501"/>
            <a:ext cx="359396" cy="360796"/>
          </a:xfrm>
          <a:custGeom>
            <a:avLst/>
            <a:gdLst/>
            <a:ahLst/>
            <a:cxnLst>
              <a:cxn ang="0">
                <a:pos x="231" y="86"/>
              </a:cxn>
              <a:cxn ang="0">
                <a:pos x="198" y="119"/>
              </a:cxn>
              <a:cxn ang="0">
                <a:pos x="152" y="131"/>
              </a:cxn>
              <a:cxn ang="0">
                <a:pos x="180" y="103"/>
              </a:cxn>
              <a:cxn ang="0">
                <a:pos x="181" y="102"/>
              </a:cxn>
              <a:cxn ang="0">
                <a:pos x="214" y="69"/>
              </a:cxn>
              <a:cxn ang="0">
                <a:pos x="214" y="35"/>
              </a:cxn>
              <a:cxn ang="0">
                <a:pos x="181" y="35"/>
              </a:cxn>
              <a:cxn ang="0">
                <a:pos x="147" y="69"/>
              </a:cxn>
              <a:cxn ang="0">
                <a:pos x="147" y="69"/>
              </a:cxn>
              <a:cxn ang="0">
                <a:pos x="147" y="69"/>
              </a:cxn>
              <a:cxn ang="0">
                <a:pos x="119" y="98"/>
              </a:cxn>
              <a:cxn ang="0">
                <a:pos x="131" y="52"/>
              </a:cxn>
              <a:cxn ang="0">
                <a:pos x="164" y="19"/>
              </a:cxn>
              <a:cxn ang="0">
                <a:pos x="231" y="19"/>
              </a:cxn>
              <a:cxn ang="0">
                <a:pos x="231" y="86"/>
              </a:cxn>
              <a:cxn ang="0">
                <a:pos x="94" y="173"/>
              </a:cxn>
              <a:cxn ang="0">
                <a:pos x="94" y="173"/>
              </a:cxn>
              <a:cxn ang="0">
                <a:pos x="85" y="177"/>
              </a:cxn>
              <a:cxn ang="0">
                <a:pos x="73" y="165"/>
              </a:cxn>
              <a:cxn ang="0">
                <a:pos x="77" y="156"/>
              </a:cxn>
              <a:cxn ang="0">
                <a:pos x="156" y="77"/>
              </a:cxn>
              <a:cxn ang="0">
                <a:pos x="165" y="73"/>
              </a:cxn>
              <a:cxn ang="0">
                <a:pos x="177" y="85"/>
              </a:cxn>
              <a:cxn ang="0">
                <a:pos x="174" y="93"/>
              </a:cxn>
              <a:cxn ang="0">
                <a:pos x="174" y="93"/>
              </a:cxn>
              <a:cxn ang="0">
                <a:pos x="94" y="173"/>
              </a:cxn>
              <a:cxn ang="0">
                <a:pos x="69" y="147"/>
              </a:cxn>
              <a:cxn ang="0">
                <a:pos x="35" y="181"/>
              </a:cxn>
              <a:cxn ang="0">
                <a:pos x="35" y="214"/>
              </a:cxn>
              <a:cxn ang="0">
                <a:pos x="69" y="214"/>
              </a:cxn>
              <a:cxn ang="0">
                <a:pos x="102" y="181"/>
              </a:cxn>
              <a:cxn ang="0">
                <a:pos x="103" y="180"/>
              </a:cxn>
              <a:cxn ang="0">
                <a:pos x="131" y="152"/>
              </a:cxn>
              <a:cxn ang="0">
                <a:pos x="119" y="198"/>
              </a:cxn>
              <a:cxn ang="0">
                <a:pos x="86" y="231"/>
              </a:cxn>
              <a:cxn ang="0">
                <a:pos x="19" y="231"/>
              </a:cxn>
              <a:cxn ang="0">
                <a:pos x="19" y="164"/>
              </a:cxn>
              <a:cxn ang="0">
                <a:pos x="52" y="131"/>
              </a:cxn>
              <a:cxn ang="0">
                <a:pos x="98" y="118"/>
              </a:cxn>
              <a:cxn ang="0">
                <a:pos x="69" y="147"/>
              </a:cxn>
              <a:cxn ang="0">
                <a:pos x="69" y="147"/>
              </a:cxn>
            </a:cxnLst>
            <a:rect l="0" t="0" r="r" b="b"/>
            <a:pathLst>
              <a:path w="249" h="250">
                <a:moveTo>
                  <a:pt x="231" y="86"/>
                </a:moveTo>
                <a:cubicBezTo>
                  <a:pt x="198" y="119"/>
                  <a:pt x="198" y="119"/>
                  <a:pt x="198" y="119"/>
                </a:cubicBezTo>
                <a:cubicBezTo>
                  <a:pt x="185" y="131"/>
                  <a:pt x="168" y="136"/>
                  <a:pt x="152" y="131"/>
                </a:cubicBezTo>
                <a:cubicBezTo>
                  <a:pt x="180" y="103"/>
                  <a:pt x="180" y="103"/>
                  <a:pt x="180" y="103"/>
                </a:cubicBezTo>
                <a:cubicBezTo>
                  <a:pt x="180" y="103"/>
                  <a:pt x="180" y="103"/>
                  <a:pt x="181" y="102"/>
                </a:cubicBezTo>
                <a:cubicBezTo>
                  <a:pt x="214" y="69"/>
                  <a:pt x="214" y="69"/>
                  <a:pt x="214" y="69"/>
                </a:cubicBezTo>
                <a:cubicBezTo>
                  <a:pt x="223" y="60"/>
                  <a:pt x="223" y="45"/>
                  <a:pt x="214" y="35"/>
                </a:cubicBezTo>
                <a:cubicBezTo>
                  <a:pt x="205" y="26"/>
                  <a:pt x="190" y="26"/>
                  <a:pt x="181" y="35"/>
                </a:cubicBezTo>
                <a:cubicBezTo>
                  <a:pt x="147" y="69"/>
                  <a:pt x="147" y="69"/>
                  <a:pt x="147" y="69"/>
                </a:cubicBezTo>
                <a:cubicBezTo>
                  <a:pt x="147" y="69"/>
                  <a:pt x="147" y="69"/>
                  <a:pt x="147" y="69"/>
                </a:cubicBezTo>
                <a:cubicBezTo>
                  <a:pt x="147" y="69"/>
                  <a:pt x="147" y="69"/>
                  <a:pt x="147" y="69"/>
                </a:cubicBezTo>
                <a:cubicBezTo>
                  <a:pt x="119" y="98"/>
                  <a:pt x="119" y="98"/>
                  <a:pt x="119" y="98"/>
                </a:cubicBezTo>
                <a:cubicBezTo>
                  <a:pt x="114" y="82"/>
                  <a:pt x="118" y="64"/>
                  <a:pt x="131" y="52"/>
                </a:cubicBezTo>
                <a:cubicBezTo>
                  <a:pt x="164" y="19"/>
                  <a:pt x="164" y="19"/>
                  <a:pt x="164" y="19"/>
                </a:cubicBezTo>
                <a:cubicBezTo>
                  <a:pt x="183" y="0"/>
                  <a:pt x="212" y="0"/>
                  <a:pt x="231" y="19"/>
                </a:cubicBezTo>
                <a:cubicBezTo>
                  <a:pt x="249" y="37"/>
                  <a:pt x="249" y="67"/>
                  <a:pt x="231" y="86"/>
                </a:cubicBezTo>
                <a:moveTo>
                  <a:pt x="94" y="173"/>
                </a:moveTo>
                <a:cubicBezTo>
                  <a:pt x="94" y="173"/>
                  <a:pt x="94" y="173"/>
                  <a:pt x="94" y="173"/>
                </a:cubicBezTo>
                <a:cubicBezTo>
                  <a:pt x="91" y="176"/>
                  <a:pt x="88" y="177"/>
                  <a:pt x="85" y="177"/>
                </a:cubicBezTo>
                <a:cubicBezTo>
                  <a:pt x="78" y="177"/>
                  <a:pt x="73" y="172"/>
                  <a:pt x="73" y="165"/>
                </a:cubicBezTo>
                <a:cubicBezTo>
                  <a:pt x="73" y="162"/>
                  <a:pt x="75" y="158"/>
                  <a:pt x="77" y="156"/>
                </a:cubicBezTo>
                <a:cubicBezTo>
                  <a:pt x="156" y="77"/>
                  <a:pt x="156" y="77"/>
                  <a:pt x="156" y="77"/>
                </a:cubicBezTo>
                <a:cubicBezTo>
                  <a:pt x="158" y="75"/>
                  <a:pt x="162" y="73"/>
                  <a:pt x="165" y="73"/>
                </a:cubicBezTo>
                <a:cubicBezTo>
                  <a:pt x="172" y="73"/>
                  <a:pt x="177" y="78"/>
                  <a:pt x="177" y="85"/>
                </a:cubicBezTo>
                <a:cubicBezTo>
                  <a:pt x="177" y="88"/>
                  <a:pt x="176" y="91"/>
                  <a:pt x="174" y="93"/>
                </a:cubicBezTo>
                <a:cubicBezTo>
                  <a:pt x="174" y="93"/>
                  <a:pt x="174" y="93"/>
                  <a:pt x="174" y="93"/>
                </a:cubicBezTo>
                <a:lnTo>
                  <a:pt x="94" y="173"/>
                </a:lnTo>
                <a:close/>
                <a:moveTo>
                  <a:pt x="69" y="147"/>
                </a:moveTo>
                <a:cubicBezTo>
                  <a:pt x="35" y="181"/>
                  <a:pt x="35" y="181"/>
                  <a:pt x="35" y="181"/>
                </a:cubicBezTo>
                <a:cubicBezTo>
                  <a:pt x="26" y="190"/>
                  <a:pt x="26" y="205"/>
                  <a:pt x="35" y="214"/>
                </a:cubicBezTo>
                <a:cubicBezTo>
                  <a:pt x="45" y="224"/>
                  <a:pt x="60" y="224"/>
                  <a:pt x="69" y="214"/>
                </a:cubicBezTo>
                <a:cubicBezTo>
                  <a:pt x="102" y="181"/>
                  <a:pt x="102" y="181"/>
                  <a:pt x="102" y="181"/>
                </a:cubicBezTo>
                <a:cubicBezTo>
                  <a:pt x="102" y="181"/>
                  <a:pt x="103" y="180"/>
                  <a:pt x="103" y="180"/>
                </a:cubicBezTo>
                <a:cubicBezTo>
                  <a:pt x="131" y="152"/>
                  <a:pt x="131" y="152"/>
                  <a:pt x="131" y="152"/>
                </a:cubicBezTo>
                <a:cubicBezTo>
                  <a:pt x="135" y="168"/>
                  <a:pt x="131" y="185"/>
                  <a:pt x="119" y="198"/>
                </a:cubicBezTo>
                <a:cubicBezTo>
                  <a:pt x="86" y="231"/>
                  <a:pt x="86" y="231"/>
                  <a:pt x="86" y="231"/>
                </a:cubicBezTo>
                <a:cubicBezTo>
                  <a:pt x="67" y="250"/>
                  <a:pt x="37" y="250"/>
                  <a:pt x="19" y="231"/>
                </a:cubicBezTo>
                <a:cubicBezTo>
                  <a:pt x="0" y="213"/>
                  <a:pt x="0" y="183"/>
                  <a:pt x="19" y="164"/>
                </a:cubicBezTo>
                <a:cubicBezTo>
                  <a:pt x="52" y="131"/>
                  <a:pt x="52" y="131"/>
                  <a:pt x="52" y="131"/>
                </a:cubicBezTo>
                <a:cubicBezTo>
                  <a:pt x="65" y="118"/>
                  <a:pt x="82" y="114"/>
                  <a:pt x="98" y="118"/>
                </a:cubicBezTo>
                <a:cubicBezTo>
                  <a:pt x="69" y="147"/>
                  <a:pt x="69" y="147"/>
                  <a:pt x="69" y="147"/>
                </a:cubicBezTo>
                <a:cubicBezTo>
                  <a:pt x="69" y="147"/>
                  <a:pt x="69" y="147"/>
                  <a:pt x="69" y="147"/>
                </a:cubicBezTo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43205" tIns="21603" rIns="43205" bIns="21603" numCol="1" anchor="t" anchorCtr="0" compatLnSpc="1">
            <a:prstTxWarp prst="textNoShape">
              <a:avLst/>
            </a:prstTxWarp>
          </a:bodyPr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</a:pPr>
            <a:endParaRPr lang="en-US" sz="1700" dirty="0">
              <a:solidFill>
                <a:srgbClr val="445469"/>
              </a:solidFill>
              <a:latin typeface="Lato Light"/>
            </a:endParaRPr>
          </a:p>
        </p:txBody>
      </p:sp>
      <p:grpSp>
        <p:nvGrpSpPr>
          <p:cNvPr id="139" name="Group 68"/>
          <p:cNvGrpSpPr/>
          <p:nvPr/>
        </p:nvGrpSpPr>
        <p:grpSpPr>
          <a:xfrm>
            <a:off x="805105" y="1812270"/>
            <a:ext cx="698684" cy="122215"/>
            <a:chOff x="1703388" y="2006913"/>
            <a:chExt cx="1478230" cy="258682"/>
          </a:xfrm>
        </p:grpSpPr>
        <p:sp>
          <p:nvSpPr>
            <p:cNvPr id="140" name="Oval 69"/>
            <p:cNvSpPr/>
            <p:nvPr/>
          </p:nvSpPr>
          <p:spPr>
            <a:xfrm>
              <a:off x="1703388" y="2006913"/>
              <a:ext cx="258682" cy="258682"/>
            </a:xfrm>
            <a:prstGeom prst="ellipse">
              <a:avLst/>
            </a:prstGeom>
            <a:solidFill>
              <a:srgbClr val="1DB1F5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86393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700" kern="0" dirty="0" smtClean="0">
                <a:solidFill>
                  <a:prstClr val="white"/>
                </a:solidFill>
                <a:latin typeface="Lato Light"/>
              </a:endParaRPr>
            </a:p>
          </p:txBody>
        </p:sp>
        <p:sp>
          <p:nvSpPr>
            <p:cNvPr id="141" name="Oval 70"/>
            <p:cNvSpPr/>
            <p:nvPr/>
          </p:nvSpPr>
          <p:spPr>
            <a:xfrm>
              <a:off x="2008275" y="2006913"/>
              <a:ext cx="258682" cy="258682"/>
            </a:xfrm>
            <a:prstGeom prst="ellipse">
              <a:avLst/>
            </a:prstGeom>
            <a:solidFill>
              <a:srgbClr val="1FB69F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86393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700" kern="0" dirty="0" smtClean="0">
                <a:solidFill>
                  <a:prstClr val="white"/>
                </a:solidFill>
                <a:latin typeface="Lato Light"/>
              </a:endParaRPr>
            </a:p>
          </p:txBody>
        </p:sp>
        <p:sp>
          <p:nvSpPr>
            <p:cNvPr id="142" name="Oval 71"/>
            <p:cNvSpPr/>
            <p:nvPr/>
          </p:nvSpPr>
          <p:spPr>
            <a:xfrm>
              <a:off x="2313162" y="2006913"/>
              <a:ext cx="258682" cy="258682"/>
            </a:xfrm>
            <a:prstGeom prst="ellipse">
              <a:avLst/>
            </a:prstGeom>
            <a:solidFill>
              <a:srgbClr val="85C515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86393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700" kern="0" dirty="0" smtClean="0">
                <a:solidFill>
                  <a:prstClr val="white"/>
                </a:solidFill>
                <a:latin typeface="Lato Light"/>
              </a:endParaRPr>
            </a:p>
          </p:txBody>
        </p:sp>
        <p:sp>
          <p:nvSpPr>
            <p:cNvPr id="143" name="Oval 72"/>
            <p:cNvSpPr/>
            <p:nvPr/>
          </p:nvSpPr>
          <p:spPr>
            <a:xfrm>
              <a:off x="2618049" y="2006913"/>
              <a:ext cx="258682" cy="258682"/>
            </a:xfrm>
            <a:prstGeom prst="ellipse">
              <a:avLst/>
            </a:prstGeom>
            <a:solidFill>
              <a:srgbClr val="FEBD17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86393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700" kern="0" dirty="0" smtClean="0">
                <a:solidFill>
                  <a:prstClr val="white"/>
                </a:solidFill>
                <a:latin typeface="Lato Light"/>
              </a:endParaRPr>
            </a:p>
          </p:txBody>
        </p:sp>
        <p:sp>
          <p:nvSpPr>
            <p:cNvPr id="144" name="Oval 73"/>
            <p:cNvSpPr/>
            <p:nvPr/>
          </p:nvSpPr>
          <p:spPr>
            <a:xfrm>
              <a:off x="2922936" y="2006913"/>
              <a:ext cx="258682" cy="258682"/>
            </a:xfrm>
            <a:prstGeom prst="ellipse">
              <a:avLst/>
            </a:prstGeom>
            <a:solidFill>
              <a:srgbClr val="F32215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86393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700" kern="0" dirty="0" smtClean="0">
                <a:solidFill>
                  <a:prstClr val="white"/>
                </a:solidFill>
                <a:latin typeface="Lato Light"/>
              </a:endParaRPr>
            </a:p>
          </p:txBody>
        </p:sp>
      </p:grpSp>
      <p:sp>
        <p:nvSpPr>
          <p:cNvPr id="145" name="TextBox 144"/>
          <p:cNvSpPr txBox="1"/>
          <p:nvPr/>
        </p:nvSpPr>
        <p:spPr>
          <a:xfrm>
            <a:off x="736250" y="1300060"/>
            <a:ext cx="2421226" cy="474515"/>
          </a:xfrm>
          <a:prstGeom prst="rect">
            <a:avLst/>
          </a:prstGeom>
          <a:noFill/>
        </p:spPr>
        <p:txBody>
          <a:bodyPr wrap="none" lIns="43205" tIns="21603" rIns="43205" bIns="21603" rtlCol="0">
            <a:spAutoFit/>
          </a:bodyPr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rgbClr val="445469"/>
                </a:solidFill>
                <a:latin typeface="Lato Regular"/>
                <a:cs typeface="Lato Regular"/>
              </a:rPr>
              <a:t>SWOT Analysis</a:t>
            </a:r>
          </a:p>
        </p:txBody>
      </p:sp>
    </p:spTree>
    <p:extLst>
      <p:ext uri="{BB962C8B-B14F-4D97-AF65-F5344CB8AC3E}">
        <p14:creationId xmlns:p14="http://schemas.microsoft.com/office/powerpoint/2010/main" val="11723286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290</Words>
  <Application>Microsoft Office PowerPoint</Application>
  <PresentationFormat>自定义</PresentationFormat>
  <Paragraphs>30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2019-08-28T12:33:05Z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