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660" y="-630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Group 1"/>
          <p:cNvGrpSpPr/>
          <p:nvPr/>
        </p:nvGrpSpPr>
        <p:grpSpPr>
          <a:xfrm>
            <a:off x="6531826" y="3041661"/>
            <a:ext cx="3546248" cy="3545506"/>
            <a:chOff x="7870626" y="2948401"/>
            <a:chExt cx="9031215" cy="9033062"/>
          </a:xfrm>
        </p:grpSpPr>
        <p:sp>
          <p:nvSpPr>
            <p:cNvPr id="46" name="Freeform 3"/>
            <p:cNvSpPr>
              <a:spLocks noChangeArrowheads="1"/>
            </p:cNvSpPr>
            <p:nvPr/>
          </p:nvSpPr>
          <p:spPr bwMode="auto">
            <a:xfrm rot="19397468">
              <a:off x="9000026" y="2948401"/>
              <a:ext cx="4612900" cy="4680728"/>
            </a:xfrm>
            <a:custGeom>
              <a:avLst/>
              <a:gdLst>
                <a:gd name="T0" fmla="*/ 3563 w 10688"/>
                <a:gd name="T1" fmla="*/ 7062 h 10844"/>
                <a:gd name="T2" fmla="*/ 3563 w 10688"/>
                <a:gd name="T3" fmla="*/ 7062 h 10844"/>
                <a:gd name="T4" fmla="*/ 4563 w 10688"/>
                <a:gd name="T5" fmla="*/ 10749 h 10844"/>
                <a:gd name="T6" fmla="*/ 7937 w 10688"/>
                <a:gd name="T7" fmla="*/ 9812 h 10844"/>
                <a:gd name="T8" fmla="*/ 9062 w 10688"/>
                <a:gd name="T9" fmla="*/ 2782 h 10844"/>
                <a:gd name="T10" fmla="*/ 2032 w 10688"/>
                <a:gd name="T11" fmla="*/ 1626 h 10844"/>
                <a:gd name="T12" fmla="*/ 0 w 10688"/>
                <a:gd name="T13" fmla="*/ 4907 h 10844"/>
                <a:gd name="T14" fmla="*/ 3563 w 10688"/>
                <a:gd name="T15" fmla="*/ 7062 h 10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688" h="10844">
                  <a:moveTo>
                    <a:pt x="3563" y="7062"/>
                  </a:moveTo>
                  <a:lnTo>
                    <a:pt x="3563" y="7062"/>
                  </a:lnTo>
                  <a:cubicBezTo>
                    <a:pt x="4375" y="8187"/>
                    <a:pt x="4688" y="9500"/>
                    <a:pt x="4563" y="10749"/>
                  </a:cubicBezTo>
                  <a:cubicBezTo>
                    <a:pt x="5718" y="10843"/>
                    <a:pt x="6906" y="10562"/>
                    <a:pt x="7937" y="9812"/>
                  </a:cubicBezTo>
                  <a:cubicBezTo>
                    <a:pt x="10187" y="8187"/>
                    <a:pt x="10687" y="5032"/>
                    <a:pt x="9062" y="2782"/>
                  </a:cubicBezTo>
                  <a:cubicBezTo>
                    <a:pt x="7437" y="500"/>
                    <a:pt x="4282" y="0"/>
                    <a:pt x="2032" y="1626"/>
                  </a:cubicBezTo>
                  <a:cubicBezTo>
                    <a:pt x="907" y="2438"/>
                    <a:pt x="219" y="3657"/>
                    <a:pt x="0" y="4907"/>
                  </a:cubicBezTo>
                  <a:cubicBezTo>
                    <a:pt x="1375" y="5126"/>
                    <a:pt x="2688" y="5843"/>
                    <a:pt x="3563" y="7062"/>
                  </a:cubicBezTo>
                </a:path>
              </a:pathLst>
            </a:custGeom>
            <a:solidFill>
              <a:srgbClr val="81B94F"/>
            </a:solidFill>
            <a:ln>
              <a:noFill/>
            </a:ln>
            <a:effectLst/>
          </p:spPr>
          <p:txBody>
            <a:bodyPr wrap="none" lIns="243797" tIns="121899" rIns="243797" bIns="121899" anchor="ctr"/>
            <a:lstStyle/>
            <a:p>
              <a:pPr defTabSz="86393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700" kern="0" dirty="0" smtClean="0">
                <a:solidFill>
                  <a:srgbClr val="7E7E7E"/>
                </a:solidFill>
                <a:latin typeface="Calibri Light"/>
              </a:endParaRPr>
            </a:p>
          </p:txBody>
        </p:sp>
        <p:sp>
          <p:nvSpPr>
            <p:cNvPr id="47" name="Freeform 3"/>
            <p:cNvSpPr>
              <a:spLocks noChangeArrowheads="1"/>
            </p:cNvSpPr>
            <p:nvPr/>
          </p:nvSpPr>
          <p:spPr bwMode="auto">
            <a:xfrm rot="3202081">
              <a:off x="12255036" y="4039640"/>
              <a:ext cx="4614101" cy="4679509"/>
            </a:xfrm>
            <a:custGeom>
              <a:avLst/>
              <a:gdLst>
                <a:gd name="T0" fmla="*/ 3563 w 10688"/>
                <a:gd name="T1" fmla="*/ 7062 h 10844"/>
                <a:gd name="T2" fmla="*/ 3563 w 10688"/>
                <a:gd name="T3" fmla="*/ 7062 h 10844"/>
                <a:gd name="T4" fmla="*/ 4563 w 10688"/>
                <a:gd name="T5" fmla="*/ 10749 h 10844"/>
                <a:gd name="T6" fmla="*/ 7937 w 10688"/>
                <a:gd name="T7" fmla="*/ 9812 h 10844"/>
                <a:gd name="T8" fmla="*/ 9062 w 10688"/>
                <a:gd name="T9" fmla="*/ 2782 h 10844"/>
                <a:gd name="T10" fmla="*/ 2032 w 10688"/>
                <a:gd name="T11" fmla="*/ 1626 h 10844"/>
                <a:gd name="T12" fmla="*/ 0 w 10688"/>
                <a:gd name="T13" fmla="*/ 4907 h 10844"/>
                <a:gd name="T14" fmla="*/ 3563 w 10688"/>
                <a:gd name="T15" fmla="*/ 7062 h 10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688" h="10844">
                  <a:moveTo>
                    <a:pt x="3563" y="7062"/>
                  </a:moveTo>
                  <a:lnTo>
                    <a:pt x="3563" y="7062"/>
                  </a:lnTo>
                  <a:cubicBezTo>
                    <a:pt x="4375" y="8187"/>
                    <a:pt x="4688" y="9500"/>
                    <a:pt x="4563" y="10749"/>
                  </a:cubicBezTo>
                  <a:cubicBezTo>
                    <a:pt x="5718" y="10843"/>
                    <a:pt x="6906" y="10562"/>
                    <a:pt x="7937" y="9812"/>
                  </a:cubicBezTo>
                  <a:cubicBezTo>
                    <a:pt x="10187" y="8187"/>
                    <a:pt x="10687" y="5032"/>
                    <a:pt x="9062" y="2782"/>
                  </a:cubicBezTo>
                  <a:cubicBezTo>
                    <a:pt x="7437" y="500"/>
                    <a:pt x="4282" y="0"/>
                    <a:pt x="2032" y="1626"/>
                  </a:cubicBezTo>
                  <a:cubicBezTo>
                    <a:pt x="907" y="2438"/>
                    <a:pt x="219" y="3657"/>
                    <a:pt x="0" y="4907"/>
                  </a:cubicBezTo>
                  <a:cubicBezTo>
                    <a:pt x="1375" y="5126"/>
                    <a:pt x="2688" y="5843"/>
                    <a:pt x="3563" y="7062"/>
                  </a:cubicBezTo>
                </a:path>
              </a:pathLst>
            </a:custGeom>
            <a:solidFill>
              <a:srgbClr val="46A4DB"/>
            </a:solidFill>
            <a:ln>
              <a:noFill/>
            </a:ln>
            <a:effectLst/>
          </p:spPr>
          <p:txBody>
            <a:bodyPr wrap="none" lIns="243797" tIns="121899" rIns="243797" bIns="121899" anchor="ctr"/>
            <a:lstStyle/>
            <a:p>
              <a:pPr defTabSz="86393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700" kern="0" dirty="0" smtClean="0">
                <a:solidFill>
                  <a:srgbClr val="7E7E7E"/>
                </a:solidFill>
                <a:latin typeface="Calibri Light"/>
              </a:endParaRPr>
            </a:p>
          </p:txBody>
        </p:sp>
        <p:sp>
          <p:nvSpPr>
            <p:cNvPr id="48" name="Freeform 3"/>
            <p:cNvSpPr>
              <a:spLocks noChangeArrowheads="1"/>
            </p:cNvSpPr>
            <p:nvPr/>
          </p:nvSpPr>
          <p:spPr bwMode="auto">
            <a:xfrm rot="8579122">
              <a:off x="11157827" y="7300735"/>
              <a:ext cx="4612900" cy="4680728"/>
            </a:xfrm>
            <a:custGeom>
              <a:avLst/>
              <a:gdLst>
                <a:gd name="T0" fmla="*/ 3563 w 10688"/>
                <a:gd name="T1" fmla="*/ 7062 h 10844"/>
                <a:gd name="T2" fmla="*/ 3563 w 10688"/>
                <a:gd name="T3" fmla="*/ 7062 h 10844"/>
                <a:gd name="T4" fmla="*/ 4563 w 10688"/>
                <a:gd name="T5" fmla="*/ 10749 h 10844"/>
                <a:gd name="T6" fmla="*/ 7937 w 10688"/>
                <a:gd name="T7" fmla="*/ 9812 h 10844"/>
                <a:gd name="T8" fmla="*/ 9062 w 10688"/>
                <a:gd name="T9" fmla="*/ 2782 h 10844"/>
                <a:gd name="T10" fmla="*/ 2032 w 10688"/>
                <a:gd name="T11" fmla="*/ 1626 h 10844"/>
                <a:gd name="T12" fmla="*/ 0 w 10688"/>
                <a:gd name="T13" fmla="*/ 4907 h 10844"/>
                <a:gd name="T14" fmla="*/ 3563 w 10688"/>
                <a:gd name="T15" fmla="*/ 7062 h 10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688" h="10844">
                  <a:moveTo>
                    <a:pt x="3563" y="7062"/>
                  </a:moveTo>
                  <a:lnTo>
                    <a:pt x="3563" y="7062"/>
                  </a:lnTo>
                  <a:cubicBezTo>
                    <a:pt x="4375" y="8187"/>
                    <a:pt x="4688" y="9500"/>
                    <a:pt x="4563" y="10749"/>
                  </a:cubicBezTo>
                  <a:cubicBezTo>
                    <a:pt x="5718" y="10843"/>
                    <a:pt x="6906" y="10562"/>
                    <a:pt x="7937" y="9812"/>
                  </a:cubicBezTo>
                  <a:cubicBezTo>
                    <a:pt x="10187" y="8187"/>
                    <a:pt x="10687" y="5032"/>
                    <a:pt x="9062" y="2782"/>
                  </a:cubicBezTo>
                  <a:cubicBezTo>
                    <a:pt x="7437" y="500"/>
                    <a:pt x="4282" y="0"/>
                    <a:pt x="2032" y="1626"/>
                  </a:cubicBezTo>
                  <a:cubicBezTo>
                    <a:pt x="907" y="2438"/>
                    <a:pt x="219" y="3657"/>
                    <a:pt x="0" y="4907"/>
                  </a:cubicBezTo>
                  <a:cubicBezTo>
                    <a:pt x="1375" y="5126"/>
                    <a:pt x="2688" y="5843"/>
                    <a:pt x="3563" y="7062"/>
                  </a:cubicBezTo>
                </a:path>
              </a:pathLst>
            </a:custGeom>
            <a:solidFill>
              <a:srgbClr val="E5583A"/>
            </a:solidFill>
            <a:ln>
              <a:noFill/>
            </a:ln>
            <a:effectLst/>
          </p:spPr>
          <p:txBody>
            <a:bodyPr wrap="none" lIns="243797" tIns="121899" rIns="243797" bIns="121899" anchor="ctr"/>
            <a:lstStyle/>
            <a:p>
              <a:pPr defTabSz="86393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700" kern="0" dirty="0" smtClean="0">
                <a:solidFill>
                  <a:srgbClr val="7E7E7E"/>
                </a:solidFill>
                <a:latin typeface="Calibri Light"/>
              </a:endParaRPr>
            </a:p>
          </p:txBody>
        </p:sp>
        <p:sp>
          <p:nvSpPr>
            <p:cNvPr id="49" name="Freeform 3"/>
            <p:cNvSpPr>
              <a:spLocks noChangeArrowheads="1"/>
            </p:cNvSpPr>
            <p:nvPr/>
          </p:nvSpPr>
          <p:spPr bwMode="auto">
            <a:xfrm rot="13978264">
              <a:off x="7903330" y="6233611"/>
              <a:ext cx="4614101" cy="4679509"/>
            </a:xfrm>
            <a:custGeom>
              <a:avLst/>
              <a:gdLst>
                <a:gd name="T0" fmla="*/ 3563 w 10688"/>
                <a:gd name="T1" fmla="*/ 7062 h 10844"/>
                <a:gd name="T2" fmla="*/ 3563 w 10688"/>
                <a:gd name="T3" fmla="*/ 7062 h 10844"/>
                <a:gd name="T4" fmla="*/ 4563 w 10688"/>
                <a:gd name="T5" fmla="*/ 10749 h 10844"/>
                <a:gd name="T6" fmla="*/ 7937 w 10688"/>
                <a:gd name="T7" fmla="*/ 9812 h 10844"/>
                <a:gd name="T8" fmla="*/ 9062 w 10688"/>
                <a:gd name="T9" fmla="*/ 2782 h 10844"/>
                <a:gd name="T10" fmla="*/ 2032 w 10688"/>
                <a:gd name="T11" fmla="*/ 1626 h 10844"/>
                <a:gd name="T12" fmla="*/ 0 w 10688"/>
                <a:gd name="T13" fmla="*/ 4907 h 10844"/>
                <a:gd name="T14" fmla="*/ 3563 w 10688"/>
                <a:gd name="T15" fmla="*/ 7062 h 10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688" h="10844">
                  <a:moveTo>
                    <a:pt x="3563" y="7062"/>
                  </a:moveTo>
                  <a:lnTo>
                    <a:pt x="3563" y="7062"/>
                  </a:lnTo>
                  <a:cubicBezTo>
                    <a:pt x="4375" y="8187"/>
                    <a:pt x="4688" y="9500"/>
                    <a:pt x="4563" y="10749"/>
                  </a:cubicBezTo>
                  <a:cubicBezTo>
                    <a:pt x="5718" y="10843"/>
                    <a:pt x="6906" y="10562"/>
                    <a:pt x="7937" y="9812"/>
                  </a:cubicBezTo>
                  <a:cubicBezTo>
                    <a:pt x="10187" y="8187"/>
                    <a:pt x="10687" y="5032"/>
                    <a:pt x="9062" y="2782"/>
                  </a:cubicBezTo>
                  <a:cubicBezTo>
                    <a:pt x="7437" y="500"/>
                    <a:pt x="4282" y="0"/>
                    <a:pt x="2032" y="1626"/>
                  </a:cubicBezTo>
                  <a:cubicBezTo>
                    <a:pt x="907" y="2438"/>
                    <a:pt x="219" y="3657"/>
                    <a:pt x="0" y="4907"/>
                  </a:cubicBezTo>
                  <a:cubicBezTo>
                    <a:pt x="1375" y="5126"/>
                    <a:pt x="2688" y="5843"/>
                    <a:pt x="3563" y="7062"/>
                  </a:cubicBezTo>
                </a:path>
              </a:pathLst>
            </a:custGeom>
            <a:solidFill>
              <a:srgbClr val="7C69A8"/>
            </a:solidFill>
            <a:ln>
              <a:noFill/>
            </a:ln>
            <a:effectLst/>
          </p:spPr>
          <p:txBody>
            <a:bodyPr wrap="none" lIns="243797" tIns="121899" rIns="243797" bIns="121899" anchor="ctr"/>
            <a:lstStyle/>
            <a:p>
              <a:pPr defTabSz="86393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700" kern="0" dirty="0" smtClean="0">
                <a:solidFill>
                  <a:srgbClr val="7E7E7E"/>
                </a:solidFill>
                <a:latin typeface="Calibri Light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9841415" y="3516812"/>
              <a:ext cx="2916614" cy="3293117"/>
            </a:xfrm>
            <a:prstGeom prst="rect">
              <a:avLst/>
            </a:prstGeom>
            <a:noFill/>
          </p:spPr>
          <p:txBody>
            <a:bodyPr wrap="square" lIns="243744" tIns="121869" rIns="243744" bIns="121869" rtlCol="0">
              <a:spAutoFit/>
            </a:bodyPr>
            <a:lstStyle/>
            <a:p>
              <a:pPr algn="ctr" defTabSz="863935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6800" b="1" kern="0" dirty="0" smtClean="0">
                  <a:solidFill>
                    <a:prstClr val="white"/>
                  </a:solidFill>
                  <a:latin typeface="Lato Black"/>
                  <a:cs typeface="Lato Black"/>
                </a:rPr>
                <a:t>S</a:t>
              </a:r>
              <a:endParaRPr lang="ru-RU" sz="6800" b="1" kern="0" dirty="0" smtClean="0">
                <a:solidFill>
                  <a:prstClr val="white"/>
                </a:solidFill>
                <a:latin typeface="Lato Black"/>
                <a:cs typeface="Lato Black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13251876" y="4810898"/>
              <a:ext cx="2916614" cy="3293117"/>
            </a:xfrm>
            <a:prstGeom prst="rect">
              <a:avLst/>
            </a:prstGeom>
            <a:noFill/>
          </p:spPr>
          <p:txBody>
            <a:bodyPr wrap="square" lIns="243744" tIns="121869" rIns="243744" bIns="121869" rtlCol="0">
              <a:spAutoFit/>
            </a:bodyPr>
            <a:lstStyle/>
            <a:p>
              <a:pPr algn="ctr" defTabSz="863935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6800" b="1" kern="0" dirty="0" smtClean="0">
                  <a:solidFill>
                    <a:prstClr val="white"/>
                  </a:solidFill>
                  <a:latin typeface="Lato Black"/>
                  <a:cs typeface="Lato Black"/>
                </a:rPr>
                <a:t>W</a:t>
              </a:r>
              <a:endParaRPr lang="ru-RU" sz="6800" b="1" kern="0" dirty="0" smtClean="0">
                <a:solidFill>
                  <a:prstClr val="white"/>
                </a:solidFill>
                <a:latin typeface="Lato Black"/>
                <a:cs typeface="Lato Black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1964098" y="8359755"/>
              <a:ext cx="2916614" cy="3293117"/>
            </a:xfrm>
            <a:prstGeom prst="rect">
              <a:avLst/>
            </a:prstGeom>
            <a:noFill/>
          </p:spPr>
          <p:txBody>
            <a:bodyPr wrap="square" lIns="243744" tIns="121869" rIns="243744" bIns="121869" rtlCol="0">
              <a:spAutoFit/>
            </a:bodyPr>
            <a:lstStyle/>
            <a:p>
              <a:pPr algn="ctr" defTabSz="863935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6800" b="1" kern="0" dirty="0" smtClean="0">
                  <a:solidFill>
                    <a:prstClr val="white"/>
                  </a:solidFill>
                  <a:latin typeface="Lato Black"/>
                  <a:cs typeface="Lato Black"/>
                </a:rPr>
                <a:t>T</a:t>
              </a:r>
              <a:endParaRPr lang="ru-RU" sz="6800" b="1" kern="0" dirty="0" smtClean="0">
                <a:solidFill>
                  <a:prstClr val="white"/>
                </a:solidFill>
                <a:latin typeface="Lato Black"/>
                <a:cs typeface="Lato Black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8613884" y="7071279"/>
              <a:ext cx="2916614" cy="3293117"/>
            </a:xfrm>
            <a:prstGeom prst="rect">
              <a:avLst/>
            </a:prstGeom>
            <a:noFill/>
          </p:spPr>
          <p:txBody>
            <a:bodyPr wrap="square" lIns="243744" tIns="121869" rIns="243744" bIns="121869" rtlCol="0">
              <a:spAutoFit/>
            </a:bodyPr>
            <a:lstStyle/>
            <a:p>
              <a:pPr algn="ctr" defTabSz="863935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6800" b="1" kern="0" dirty="0" smtClean="0">
                  <a:solidFill>
                    <a:prstClr val="white"/>
                  </a:solidFill>
                  <a:latin typeface="Lato Black"/>
                  <a:cs typeface="Lato Black"/>
                </a:rPr>
                <a:t>O</a:t>
              </a:r>
              <a:endParaRPr lang="ru-RU" sz="6800" b="1" kern="0" dirty="0" smtClean="0">
                <a:solidFill>
                  <a:prstClr val="white"/>
                </a:solidFill>
                <a:latin typeface="Lato Black"/>
                <a:cs typeface="Lato Black"/>
              </a:endParaRPr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1358123" y="3353574"/>
            <a:ext cx="4980487" cy="453663"/>
          </a:xfrm>
          <a:prstGeom prst="rect">
            <a:avLst/>
          </a:prstGeom>
        </p:spPr>
        <p:txBody>
          <a:bodyPr wrap="square" lIns="103675" tIns="51838" rIns="103675" bIns="51838" rtlCol="0">
            <a:spAutoFit/>
          </a:bodyPr>
          <a:lstStyle/>
          <a:p>
            <a:pPr defTabSz="863935" fontAlgn="auto"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solidFill>
                  <a:srgbClr val="7E7E7E"/>
                </a:solidFill>
                <a:latin typeface="Calibri Light"/>
                <a:ea typeface="Open Sans Light" panose="020B0306030504020204" pitchFamily="34" charset="0"/>
                <a:cs typeface="Calibri Light"/>
              </a:rPr>
              <a:t>Lorem Ipsum has two main data statistical this methodologies ne used in data analysis which </a:t>
            </a:r>
            <a:r>
              <a:rPr lang="en-US" sz="1100" dirty="0" err="1">
                <a:solidFill>
                  <a:srgbClr val="7E7E7E"/>
                </a:solidFill>
                <a:latin typeface="Calibri Light"/>
                <a:ea typeface="Open Sans Light" panose="020B0306030504020204" pitchFamily="34" charset="0"/>
                <a:cs typeface="Calibri Light"/>
              </a:rPr>
              <a:t>hase</a:t>
            </a:r>
            <a:r>
              <a:rPr lang="en-US" sz="1100" dirty="0">
                <a:solidFill>
                  <a:srgbClr val="7E7E7E"/>
                </a:solidFill>
                <a:latin typeface="Calibri Light"/>
                <a:ea typeface="Open Sans Light" panose="020B0306030504020204" pitchFamily="34" charset="0"/>
                <a:cs typeface="Calibri Light"/>
              </a:rPr>
              <a:t> summarizes data. </a:t>
            </a:r>
            <a:r>
              <a:rPr lang="pt-BR" sz="1100" dirty="0">
                <a:solidFill>
                  <a:srgbClr val="7E7E7E"/>
                </a:solidFill>
                <a:latin typeface="Calibri Light"/>
                <a:cs typeface="Calibri Light"/>
              </a:rPr>
              <a:t>sed an graecie prompta invenire. </a:t>
            </a:r>
            <a:endParaRPr lang="en-US" sz="1100" dirty="0">
              <a:solidFill>
                <a:srgbClr val="7E7E7E"/>
              </a:solidFill>
              <a:latin typeface="Calibri Light"/>
              <a:ea typeface="Open Sans Light" panose="020B0306030504020204" pitchFamily="34" charset="0"/>
              <a:cs typeface="Calibri Light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358124" y="4295772"/>
            <a:ext cx="4980486" cy="453663"/>
          </a:xfrm>
          <a:prstGeom prst="rect">
            <a:avLst/>
          </a:prstGeom>
        </p:spPr>
        <p:txBody>
          <a:bodyPr wrap="square" lIns="103675" tIns="51838" rIns="103675" bIns="51838" rtlCol="0">
            <a:spAutoFit/>
          </a:bodyPr>
          <a:lstStyle/>
          <a:p>
            <a:pPr defTabSz="863935" fontAlgn="auto"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solidFill>
                  <a:srgbClr val="7E7E7E"/>
                </a:solidFill>
                <a:latin typeface="Calibri Light"/>
                <a:ea typeface="Open Sans Light" panose="020B0306030504020204" pitchFamily="34" charset="0"/>
                <a:cs typeface="Calibri Light"/>
              </a:rPr>
              <a:t>Lorem Ipsum has two main data statistical this methodologies ne used in data analysis which </a:t>
            </a:r>
            <a:r>
              <a:rPr lang="en-US" sz="1100" dirty="0" err="1">
                <a:solidFill>
                  <a:srgbClr val="7E7E7E"/>
                </a:solidFill>
                <a:latin typeface="Calibri Light"/>
                <a:ea typeface="Open Sans Light" panose="020B0306030504020204" pitchFamily="34" charset="0"/>
                <a:cs typeface="Calibri Light"/>
              </a:rPr>
              <a:t>hase</a:t>
            </a:r>
            <a:r>
              <a:rPr lang="en-US" sz="1100" dirty="0">
                <a:solidFill>
                  <a:srgbClr val="7E7E7E"/>
                </a:solidFill>
                <a:latin typeface="Calibri Light"/>
                <a:ea typeface="Open Sans Light" panose="020B0306030504020204" pitchFamily="34" charset="0"/>
                <a:cs typeface="Calibri Light"/>
              </a:rPr>
              <a:t> summarizes data. </a:t>
            </a:r>
            <a:r>
              <a:rPr lang="pt-BR" sz="1100" dirty="0">
                <a:solidFill>
                  <a:srgbClr val="7E7E7E"/>
                </a:solidFill>
                <a:latin typeface="Calibri Light"/>
                <a:cs typeface="Calibri Light"/>
              </a:rPr>
              <a:t>sed an graecie prompta invenire. </a:t>
            </a:r>
            <a:endParaRPr lang="en-US" sz="1100" dirty="0">
              <a:solidFill>
                <a:srgbClr val="7E7E7E"/>
              </a:solidFill>
              <a:latin typeface="Calibri Light"/>
              <a:ea typeface="Open Sans Light" panose="020B0306030504020204" pitchFamily="34" charset="0"/>
              <a:cs typeface="Calibri Light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378038" y="5231742"/>
            <a:ext cx="4886855" cy="453663"/>
          </a:xfrm>
          <a:prstGeom prst="rect">
            <a:avLst/>
          </a:prstGeom>
        </p:spPr>
        <p:txBody>
          <a:bodyPr wrap="square" lIns="103675" tIns="51838" rIns="103675" bIns="51838" rtlCol="0">
            <a:spAutoFit/>
          </a:bodyPr>
          <a:lstStyle/>
          <a:p>
            <a:pPr defTabSz="863935" fontAlgn="auto"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solidFill>
                  <a:srgbClr val="7E7E7E"/>
                </a:solidFill>
                <a:latin typeface="Calibri Light"/>
                <a:ea typeface="Open Sans Light" panose="020B0306030504020204" pitchFamily="34" charset="0"/>
                <a:cs typeface="Calibri Light"/>
              </a:rPr>
              <a:t>Lorem Ipsum has two main data statistical this methodologies ne used in data analysis which </a:t>
            </a:r>
            <a:r>
              <a:rPr lang="en-US" sz="1100" dirty="0" err="1">
                <a:solidFill>
                  <a:srgbClr val="7E7E7E"/>
                </a:solidFill>
                <a:latin typeface="Calibri Light"/>
                <a:ea typeface="Open Sans Light" panose="020B0306030504020204" pitchFamily="34" charset="0"/>
                <a:cs typeface="Calibri Light"/>
              </a:rPr>
              <a:t>hase</a:t>
            </a:r>
            <a:r>
              <a:rPr lang="en-US" sz="1100" dirty="0">
                <a:solidFill>
                  <a:srgbClr val="7E7E7E"/>
                </a:solidFill>
                <a:latin typeface="Calibri Light"/>
                <a:ea typeface="Open Sans Light" panose="020B0306030504020204" pitchFamily="34" charset="0"/>
                <a:cs typeface="Calibri Light"/>
              </a:rPr>
              <a:t> summarizes data. </a:t>
            </a:r>
            <a:r>
              <a:rPr lang="pt-BR" sz="1100" dirty="0">
                <a:solidFill>
                  <a:srgbClr val="7E7E7E"/>
                </a:solidFill>
                <a:latin typeface="Calibri Light"/>
                <a:cs typeface="Calibri Light"/>
              </a:rPr>
              <a:t>sed an graecie prompta invenire. </a:t>
            </a:r>
            <a:endParaRPr lang="en-US" sz="1100" dirty="0">
              <a:solidFill>
                <a:srgbClr val="7E7E7E"/>
              </a:solidFill>
              <a:latin typeface="Calibri Light"/>
              <a:ea typeface="Open Sans Light" panose="020B0306030504020204" pitchFamily="34" charset="0"/>
              <a:cs typeface="Calibri Light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407601" y="6170974"/>
            <a:ext cx="4931008" cy="453663"/>
          </a:xfrm>
          <a:prstGeom prst="rect">
            <a:avLst/>
          </a:prstGeom>
        </p:spPr>
        <p:txBody>
          <a:bodyPr wrap="square" lIns="103675" tIns="51838" rIns="103675" bIns="51838" rtlCol="0">
            <a:spAutoFit/>
          </a:bodyPr>
          <a:lstStyle/>
          <a:p>
            <a:pPr defTabSz="863935" fontAlgn="auto"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solidFill>
                  <a:srgbClr val="7E7E7E"/>
                </a:solidFill>
                <a:latin typeface="Calibri Light"/>
                <a:ea typeface="Open Sans Light" panose="020B0306030504020204" pitchFamily="34" charset="0"/>
                <a:cs typeface="Calibri Light"/>
              </a:rPr>
              <a:t>Lorem Ipsum has two main data statistical this methodologies ne used in data analysis which </a:t>
            </a:r>
            <a:r>
              <a:rPr lang="en-US" sz="1100" dirty="0" err="1">
                <a:solidFill>
                  <a:srgbClr val="7E7E7E"/>
                </a:solidFill>
                <a:latin typeface="Calibri Light"/>
                <a:ea typeface="Open Sans Light" panose="020B0306030504020204" pitchFamily="34" charset="0"/>
                <a:cs typeface="Calibri Light"/>
              </a:rPr>
              <a:t>hase</a:t>
            </a:r>
            <a:r>
              <a:rPr lang="en-US" sz="1100" dirty="0">
                <a:solidFill>
                  <a:srgbClr val="7E7E7E"/>
                </a:solidFill>
                <a:latin typeface="Calibri Light"/>
                <a:ea typeface="Open Sans Light" panose="020B0306030504020204" pitchFamily="34" charset="0"/>
                <a:cs typeface="Calibri Light"/>
              </a:rPr>
              <a:t> summarizes data. </a:t>
            </a:r>
            <a:r>
              <a:rPr lang="pt-BR" sz="1100" dirty="0">
                <a:solidFill>
                  <a:srgbClr val="7E7E7E"/>
                </a:solidFill>
                <a:latin typeface="Calibri Light"/>
                <a:cs typeface="Calibri Light"/>
              </a:rPr>
              <a:t>sed an graecie prompta invenire. </a:t>
            </a:r>
            <a:endParaRPr lang="en-US" sz="1100" dirty="0">
              <a:solidFill>
                <a:srgbClr val="7E7E7E"/>
              </a:solidFill>
              <a:latin typeface="Calibri Light"/>
              <a:ea typeface="Open Sans Light" panose="020B0306030504020204" pitchFamily="34" charset="0"/>
              <a:cs typeface="Calibri Light"/>
            </a:endParaRPr>
          </a:p>
        </p:txBody>
      </p:sp>
      <p:grpSp>
        <p:nvGrpSpPr>
          <p:cNvPr id="58" name="Group 2"/>
          <p:cNvGrpSpPr/>
          <p:nvPr/>
        </p:nvGrpSpPr>
        <p:grpSpPr>
          <a:xfrm>
            <a:off x="1418132" y="3016050"/>
            <a:ext cx="1397124" cy="422152"/>
            <a:chOff x="2824193" y="3830205"/>
            <a:chExt cx="2955944" cy="893530"/>
          </a:xfrm>
        </p:grpSpPr>
        <p:sp>
          <p:nvSpPr>
            <p:cNvPr id="59" name="Round Same Side Corner Rectangle 76"/>
            <p:cNvSpPr/>
            <p:nvPr/>
          </p:nvSpPr>
          <p:spPr>
            <a:xfrm rot="5400000">
              <a:off x="3943803" y="2710595"/>
              <a:ext cx="693629" cy="2932850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46A4DB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219419" tIns="109710" rIns="219419" bIns="109710" rtlCol="0" anchor="ctr"/>
            <a:lstStyle/>
            <a:p>
              <a:pPr algn="r" defTabSz="86393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 sz="1700" kern="0" dirty="0" smtClean="0">
                <a:solidFill>
                  <a:prstClr val="white"/>
                </a:solidFill>
                <a:latin typeface="Calibri Light"/>
              </a:endParaRPr>
            </a:p>
          </p:txBody>
        </p:sp>
        <p:sp>
          <p:nvSpPr>
            <p:cNvPr id="60" name="Freeform 11"/>
            <p:cNvSpPr>
              <a:spLocks/>
            </p:cNvSpPr>
            <p:nvPr/>
          </p:nvSpPr>
          <p:spPr bwMode="auto">
            <a:xfrm>
              <a:off x="2824197" y="3837358"/>
              <a:ext cx="698763" cy="686467"/>
            </a:xfrm>
            <a:custGeom>
              <a:avLst/>
              <a:gdLst>
                <a:gd name="T0" fmla="*/ 44 w 87"/>
                <a:gd name="T1" fmla="*/ 0 h 87"/>
                <a:gd name="T2" fmla="*/ 0 w 87"/>
                <a:gd name="T3" fmla="*/ 44 h 87"/>
                <a:gd name="T4" fmla="*/ 44 w 87"/>
                <a:gd name="T5" fmla="*/ 87 h 87"/>
                <a:gd name="T6" fmla="*/ 87 w 87"/>
                <a:gd name="T7" fmla="*/ 87 h 87"/>
                <a:gd name="T8" fmla="*/ 87 w 87"/>
                <a:gd name="T9" fmla="*/ 44 h 87"/>
                <a:gd name="T10" fmla="*/ 44 w 87"/>
                <a:gd name="T11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7" h="87">
                  <a:moveTo>
                    <a:pt x="44" y="0"/>
                  </a:moveTo>
                  <a:cubicBezTo>
                    <a:pt x="19" y="0"/>
                    <a:pt x="0" y="20"/>
                    <a:pt x="0" y="44"/>
                  </a:cubicBezTo>
                  <a:cubicBezTo>
                    <a:pt x="0" y="68"/>
                    <a:pt x="19" y="87"/>
                    <a:pt x="44" y="87"/>
                  </a:cubicBezTo>
                  <a:cubicBezTo>
                    <a:pt x="87" y="87"/>
                    <a:pt x="87" y="87"/>
                    <a:pt x="87" y="87"/>
                  </a:cubicBezTo>
                  <a:cubicBezTo>
                    <a:pt x="87" y="44"/>
                    <a:pt x="87" y="44"/>
                    <a:pt x="87" y="44"/>
                  </a:cubicBezTo>
                  <a:cubicBezTo>
                    <a:pt x="87" y="20"/>
                    <a:pt x="68" y="0"/>
                    <a:pt x="44" y="0"/>
                  </a:cubicBezTo>
                  <a:close/>
                </a:path>
              </a:pathLst>
            </a:custGeom>
            <a:solidFill>
              <a:srgbClr val="46A4DB"/>
            </a:solidFill>
            <a:ln>
              <a:noFill/>
            </a:ln>
          </p:spPr>
          <p:txBody>
            <a:bodyPr vert="horz" wrap="square" lIns="219419" tIns="109710" rIns="219419" bIns="109710" numCol="1" anchor="t" anchorCtr="0" compatLnSpc="1">
              <a:prstTxWarp prst="textNoShape">
                <a:avLst/>
              </a:prstTxWarp>
            </a:bodyPr>
            <a:lstStyle/>
            <a:p>
              <a:pPr defTabSz="86393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 sz="1700" kern="0" dirty="0" smtClean="0">
                <a:solidFill>
                  <a:srgbClr val="7E7E7E"/>
                </a:solidFill>
                <a:latin typeface="Calibri Light"/>
              </a:endParaRPr>
            </a:p>
          </p:txBody>
        </p:sp>
        <p:sp>
          <p:nvSpPr>
            <p:cNvPr id="61" name="Rectangle 78"/>
            <p:cNvSpPr/>
            <p:nvPr/>
          </p:nvSpPr>
          <p:spPr>
            <a:xfrm>
              <a:off x="3499559" y="3896480"/>
              <a:ext cx="2280578" cy="827255"/>
            </a:xfrm>
            <a:prstGeom prst="rect">
              <a:avLst/>
            </a:prstGeom>
          </p:spPr>
          <p:txBody>
            <a:bodyPr wrap="none" lIns="219419" tIns="109710" rIns="219419" bIns="109710">
              <a:spAutoFit/>
            </a:bodyPr>
            <a:lstStyle/>
            <a:p>
              <a:pPr defTabSz="863935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b="1" kern="0" dirty="0" smtClean="0">
                  <a:solidFill>
                    <a:srgbClr val="7E7E7E"/>
                  </a:solidFill>
                  <a:latin typeface="Lato Regular"/>
                  <a:ea typeface="Open Sans Light" panose="020B0306030504020204" pitchFamily="34" charset="0"/>
                  <a:cs typeface="Lato Regular"/>
                </a:rPr>
                <a:t>Strengths</a:t>
              </a:r>
              <a:endParaRPr lang="bg-BG" sz="1100" b="1" kern="0" dirty="0" smtClean="0">
                <a:solidFill>
                  <a:srgbClr val="7E7E7E"/>
                </a:solidFill>
                <a:latin typeface="Lato Regular"/>
                <a:cs typeface="Lato Regular"/>
              </a:endParaRPr>
            </a:p>
          </p:txBody>
        </p:sp>
        <p:sp>
          <p:nvSpPr>
            <p:cNvPr id="62" name="Freeform 2"/>
            <p:cNvSpPr>
              <a:spLocks noChangeArrowheads="1"/>
            </p:cNvSpPr>
            <p:nvPr/>
          </p:nvSpPr>
          <p:spPr bwMode="auto">
            <a:xfrm>
              <a:off x="2991306" y="3985520"/>
              <a:ext cx="402985" cy="403090"/>
            </a:xfrm>
            <a:custGeom>
              <a:avLst/>
              <a:gdLst>
                <a:gd name="T0" fmla="*/ 3437 w 6844"/>
                <a:gd name="T1" fmla="*/ 1719 h 6844"/>
                <a:gd name="T2" fmla="*/ 3437 w 6844"/>
                <a:gd name="T3" fmla="*/ 2875 h 6844"/>
                <a:gd name="T4" fmla="*/ 3437 w 6844"/>
                <a:gd name="T5" fmla="*/ 1719 h 6844"/>
                <a:gd name="T6" fmla="*/ 6843 w 6844"/>
                <a:gd name="T7" fmla="*/ 188 h 6844"/>
                <a:gd name="T8" fmla="*/ 5437 w 6844"/>
                <a:gd name="T9" fmla="*/ 2375 h 6844"/>
                <a:gd name="T10" fmla="*/ 5124 w 6844"/>
                <a:gd name="T11" fmla="*/ 1250 h 6844"/>
                <a:gd name="T12" fmla="*/ 5093 w 6844"/>
                <a:gd name="T13" fmla="*/ 2719 h 6844"/>
                <a:gd name="T14" fmla="*/ 4437 w 6844"/>
                <a:gd name="T15" fmla="*/ 3749 h 6844"/>
                <a:gd name="T16" fmla="*/ 5218 w 6844"/>
                <a:gd name="T17" fmla="*/ 4562 h 6844"/>
                <a:gd name="T18" fmla="*/ 5218 w 6844"/>
                <a:gd name="T19" fmla="*/ 4593 h 6844"/>
                <a:gd name="T20" fmla="*/ 5124 w 6844"/>
                <a:gd name="T21" fmla="*/ 6624 h 6844"/>
                <a:gd name="T22" fmla="*/ 4812 w 6844"/>
                <a:gd name="T23" fmla="*/ 6843 h 6844"/>
                <a:gd name="T24" fmla="*/ 4812 w 6844"/>
                <a:gd name="T25" fmla="*/ 5093 h 6844"/>
                <a:gd name="T26" fmla="*/ 2594 w 6844"/>
                <a:gd name="T27" fmla="*/ 5812 h 6844"/>
                <a:gd name="T28" fmla="*/ 2438 w 6844"/>
                <a:gd name="T29" fmla="*/ 5968 h 6844"/>
                <a:gd name="T30" fmla="*/ 875 w 6844"/>
                <a:gd name="T31" fmla="*/ 6843 h 6844"/>
                <a:gd name="T32" fmla="*/ 719 w 6844"/>
                <a:gd name="T33" fmla="*/ 6312 h 6844"/>
                <a:gd name="T34" fmla="*/ 2844 w 6844"/>
                <a:gd name="T35" fmla="*/ 4562 h 6844"/>
                <a:gd name="T36" fmla="*/ 1782 w 6844"/>
                <a:gd name="T37" fmla="*/ 2750 h 6844"/>
                <a:gd name="T38" fmla="*/ 1719 w 6844"/>
                <a:gd name="T39" fmla="*/ 2594 h 6844"/>
                <a:gd name="T40" fmla="*/ 1250 w 6844"/>
                <a:gd name="T41" fmla="*/ 1313 h 6844"/>
                <a:gd name="T42" fmla="*/ 407 w 6844"/>
                <a:gd name="T43" fmla="*/ 2563 h 6844"/>
                <a:gd name="T44" fmla="*/ 1032 w 6844"/>
                <a:gd name="T45" fmla="*/ 32 h 6844"/>
                <a:gd name="T46" fmla="*/ 1813 w 6844"/>
                <a:gd name="T47" fmla="*/ 938 h 6844"/>
                <a:gd name="T48" fmla="*/ 2157 w 6844"/>
                <a:gd name="T49" fmla="*/ 907 h 6844"/>
                <a:gd name="T50" fmla="*/ 4718 w 6844"/>
                <a:gd name="T51" fmla="*/ 907 h 6844"/>
                <a:gd name="T52" fmla="*/ 5031 w 6844"/>
                <a:gd name="T53" fmla="*/ 938 h 6844"/>
                <a:gd name="T54" fmla="*/ 5812 w 6844"/>
                <a:gd name="T55" fmla="*/ 0 h 6844"/>
                <a:gd name="T56" fmla="*/ 4562 w 6844"/>
                <a:gd name="T57" fmla="*/ 1188 h 6844"/>
                <a:gd name="T58" fmla="*/ 3437 w 6844"/>
                <a:gd name="T59" fmla="*/ 1157 h 6844"/>
                <a:gd name="T60" fmla="*/ 2282 w 6844"/>
                <a:gd name="T61" fmla="*/ 2469 h 6844"/>
                <a:gd name="T62" fmla="*/ 3718 w 6844"/>
                <a:gd name="T63" fmla="*/ 3157 h 6844"/>
                <a:gd name="T64" fmla="*/ 4562 w 6844"/>
                <a:gd name="T65" fmla="*/ 1188 h 6844"/>
                <a:gd name="T66" fmla="*/ 4562 w 6844"/>
                <a:gd name="T67" fmla="*/ 1188 h 6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844" h="6844">
                  <a:moveTo>
                    <a:pt x="3437" y="1719"/>
                  </a:moveTo>
                  <a:lnTo>
                    <a:pt x="3437" y="1719"/>
                  </a:lnTo>
                  <a:cubicBezTo>
                    <a:pt x="3749" y="1719"/>
                    <a:pt x="3999" y="2000"/>
                    <a:pt x="3999" y="2313"/>
                  </a:cubicBezTo>
                  <a:cubicBezTo>
                    <a:pt x="3999" y="2625"/>
                    <a:pt x="3749" y="2875"/>
                    <a:pt x="3437" y="2875"/>
                  </a:cubicBezTo>
                  <a:cubicBezTo>
                    <a:pt x="3125" y="2875"/>
                    <a:pt x="2844" y="2625"/>
                    <a:pt x="2844" y="2313"/>
                  </a:cubicBezTo>
                  <a:cubicBezTo>
                    <a:pt x="2844" y="2000"/>
                    <a:pt x="3125" y="1719"/>
                    <a:pt x="3437" y="1719"/>
                  </a:cubicBezTo>
                  <a:close/>
                  <a:moveTo>
                    <a:pt x="6843" y="188"/>
                  </a:moveTo>
                  <a:lnTo>
                    <a:pt x="6843" y="188"/>
                  </a:lnTo>
                  <a:cubicBezTo>
                    <a:pt x="6437" y="2532"/>
                    <a:pt x="6437" y="2532"/>
                    <a:pt x="6437" y="2532"/>
                  </a:cubicBezTo>
                  <a:cubicBezTo>
                    <a:pt x="5437" y="2375"/>
                    <a:pt x="5437" y="2375"/>
                    <a:pt x="5437" y="2375"/>
                  </a:cubicBezTo>
                  <a:cubicBezTo>
                    <a:pt x="5593" y="1282"/>
                    <a:pt x="5593" y="1282"/>
                    <a:pt x="5593" y="1282"/>
                  </a:cubicBezTo>
                  <a:cubicBezTo>
                    <a:pt x="5468" y="1282"/>
                    <a:pt x="5312" y="1250"/>
                    <a:pt x="5124" y="1250"/>
                  </a:cubicBezTo>
                  <a:cubicBezTo>
                    <a:pt x="5124" y="2594"/>
                    <a:pt x="5124" y="2594"/>
                    <a:pt x="5124" y="2594"/>
                  </a:cubicBezTo>
                  <a:cubicBezTo>
                    <a:pt x="5124" y="2625"/>
                    <a:pt x="5124" y="2688"/>
                    <a:pt x="5093" y="2719"/>
                  </a:cubicBezTo>
                  <a:lnTo>
                    <a:pt x="5093" y="2750"/>
                  </a:lnTo>
                  <a:cubicBezTo>
                    <a:pt x="4437" y="3749"/>
                    <a:pt x="4437" y="3749"/>
                    <a:pt x="4437" y="3749"/>
                  </a:cubicBezTo>
                  <a:cubicBezTo>
                    <a:pt x="4249" y="4281"/>
                    <a:pt x="4249" y="4281"/>
                    <a:pt x="4249" y="4281"/>
                  </a:cubicBezTo>
                  <a:cubicBezTo>
                    <a:pt x="5218" y="4562"/>
                    <a:pt x="5218" y="4562"/>
                    <a:pt x="5218" y="4562"/>
                  </a:cubicBezTo>
                  <a:cubicBezTo>
                    <a:pt x="5218" y="4562"/>
                    <a:pt x="5218" y="4562"/>
                    <a:pt x="5187" y="4593"/>
                  </a:cubicBezTo>
                  <a:cubicBezTo>
                    <a:pt x="5218" y="4593"/>
                    <a:pt x="5218" y="4593"/>
                    <a:pt x="5218" y="4593"/>
                  </a:cubicBezTo>
                  <a:cubicBezTo>
                    <a:pt x="5343" y="4624"/>
                    <a:pt x="5437" y="4749"/>
                    <a:pt x="5406" y="4906"/>
                  </a:cubicBezTo>
                  <a:cubicBezTo>
                    <a:pt x="5124" y="6624"/>
                    <a:pt x="5124" y="6624"/>
                    <a:pt x="5124" y="6624"/>
                  </a:cubicBezTo>
                  <a:cubicBezTo>
                    <a:pt x="5093" y="6749"/>
                    <a:pt x="4999" y="6843"/>
                    <a:pt x="4843" y="6843"/>
                  </a:cubicBezTo>
                  <a:lnTo>
                    <a:pt x="4812" y="6843"/>
                  </a:lnTo>
                  <a:cubicBezTo>
                    <a:pt x="4656" y="6812"/>
                    <a:pt x="4531" y="6687"/>
                    <a:pt x="4562" y="6531"/>
                  </a:cubicBezTo>
                  <a:cubicBezTo>
                    <a:pt x="4812" y="5093"/>
                    <a:pt x="4812" y="5093"/>
                    <a:pt x="4812" y="5093"/>
                  </a:cubicBezTo>
                  <a:cubicBezTo>
                    <a:pt x="3531" y="5124"/>
                    <a:pt x="3531" y="5124"/>
                    <a:pt x="3531" y="5124"/>
                  </a:cubicBezTo>
                  <a:cubicBezTo>
                    <a:pt x="2594" y="5812"/>
                    <a:pt x="2594" y="5812"/>
                    <a:pt x="2594" y="5812"/>
                  </a:cubicBezTo>
                  <a:cubicBezTo>
                    <a:pt x="2500" y="5906"/>
                    <a:pt x="2500" y="5906"/>
                    <a:pt x="2500" y="5906"/>
                  </a:cubicBezTo>
                  <a:cubicBezTo>
                    <a:pt x="2469" y="5937"/>
                    <a:pt x="2469" y="5937"/>
                    <a:pt x="2438" y="5968"/>
                  </a:cubicBezTo>
                  <a:cubicBezTo>
                    <a:pt x="1000" y="6812"/>
                    <a:pt x="1000" y="6812"/>
                    <a:pt x="1000" y="6812"/>
                  </a:cubicBezTo>
                  <a:cubicBezTo>
                    <a:pt x="969" y="6843"/>
                    <a:pt x="907" y="6843"/>
                    <a:pt x="875" y="6843"/>
                  </a:cubicBezTo>
                  <a:cubicBezTo>
                    <a:pt x="782" y="6843"/>
                    <a:pt x="688" y="6812"/>
                    <a:pt x="625" y="6718"/>
                  </a:cubicBezTo>
                  <a:cubicBezTo>
                    <a:pt x="532" y="6562"/>
                    <a:pt x="594" y="6406"/>
                    <a:pt x="719" y="6312"/>
                  </a:cubicBezTo>
                  <a:cubicBezTo>
                    <a:pt x="1969" y="5562"/>
                    <a:pt x="1969" y="5562"/>
                    <a:pt x="1969" y="5562"/>
                  </a:cubicBezTo>
                  <a:cubicBezTo>
                    <a:pt x="2844" y="4562"/>
                    <a:pt x="2844" y="4562"/>
                    <a:pt x="2844" y="4562"/>
                  </a:cubicBezTo>
                  <a:cubicBezTo>
                    <a:pt x="2563" y="3718"/>
                    <a:pt x="2563" y="3718"/>
                    <a:pt x="2563" y="3718"/>
                  </a:cubicBezTo>
                  <a:cubicBezTo>
                    <a:pt x="1782" y="2750"/>
                    <a:pt x="1782" y="2750"/>
                    <a:pt x="1782" y="2750"/>
                  </a:cubicBezTo>
                  <a:lnTo>
                    <a:pt x="1782" y="2750"/>
                  </a:lnTo>
                  <a:cubicBezTo>
                    <a:pt x="1750" y="2688"/>
                    <a:pt x="1719" y="2657"/>
                    <a:pt x="1719" y="2594"/>
                  </a:cubicBezTo>
                  <a:cubicBezTo>
                    <a:pt x="1719" y="1250"/>
                    <a:pt x="1719" y="1250"/>
                    <a:pt x="1719" y="1250"/>
                  </a:cubicBezTo>
                  <a:cubicBezTo>
                    <a:pt x="1532" y="1250"/>
                    <a:pt x="1375" y="1282"/>
                    <a:pt x="1250" y="1313"/>
                  </a:cubicBezTo>
                  <a:cubicBezTo>
                    <a:pt x="1407" y="2375"/>
                    <a:pt x="1407" y="2375"/>
                    <a:pt x="1407" y="2375"/>
                  </a:cubicBezTo>
                  <a:cubicBezTo>
                    <a:pt x="407" y="2563"/>
                    <a:pt x="407" y="2563"/>
                    <a:pt x="407" y="2563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1032" y="32"/>
                    <a:pt x="1032" y="32"/>
                    <a:pt x="1032" y="32"/>
                  </a:cubicBezTo>
                  <a:cubicBezTo>
                    <a:pt x="1188" y="1032"/>
                    <a:pt x="1188" y="1032"/>
                    <a:pt x="1188" y="1032"/>
                  </a:cubicBezTo>
                  <a:cubicBezTo>
                    <a:pt x="1375" y="1000"/>
                    <a:pt x="1594" y="969"/>
                    <a:pt x="1813" y="938"/>
                  </a:cubicBezTo>
                  <a:cubicBezTo>
                    <a:pt x="1875" y="907"/>
                    <a:pt x="1938" y="875"/>
                    <a:pt x="2000" y="875"/>
                  </a:cubicBezTo>
                  <a:cubicBezTo>
                    <a:pt x="2063" y="875"/>
                    <a:pt x="2094" y="907"/>
                    <a:pt x="2157" y="907"/>
                  </a:cubicBezTo>
                  <a:cubicBezTo>
                    <a:pt x="2532" y="907"/>
                    <a:pt x="2938" y="875"/>
                    <a:pt x="3437" y="875"/>
                  </a:cubicBezTo>
                  <a:cubicBezTo>
                    <a:pt x="3906" y="875"/>
                    <a:pt x="4343" y="907"/>
                    <a:pt x="4718" y="907"/>
                  </a:cubicBezTo>
                  <a:cubicBezTo>
                    <a:pt x="4749" y="907"/>
                    <a:pt x="4781" y="875"/>
                    <a:pt x="4843" y="875"/>
                  </a:cubicBezTo>
                  <a:cubicBezTo>
                    <a:pt x="4906" y="875"/>
                    <a:pt x="4968" y="907"/>
                    <a:pt x="5031" y="938"/>
                  </a:cubicBezTo>
                  <a:cubicBezTo>
                    <a:pt x="5281" y="969"/>
                    <a:pt x="5468" y="1000"/>
                    <a:pt x="5656" y="1000"/>
                  </a:cubicBezTo>
                  <a:cubicBezTo>
                    <a:pt x="5812" y="0"/>
                    <a:pt x="5812" y="0"/>
                    <a:pt x="5812" y="0"/>
                  </a:cubicBezTo>
                  <a:lnTo>
                    <a:pt x="6843" y="188"/>
                  </a:lnTo>
                  <a:close/>
                  <a:moveTo>
                    <a:pt x="4562" y="1188"/>
                  </a:moveTo>
                  <a:lnTo>
                    <a:pt x="4562" y="1188"/>
                  </a:lnTo>
                  <a:cubicBezTo>
                    <a:pt x="4218" y="1188"/>
                    <a:pt x="3843" y="1157"/>
                    <a:pt x="3437" y="1157"/>
                  </a:cubicBezTo>
                  <a:cubicBezTo>
                    <a:pt x="3000" y="1157"/>
                    <a:pt x="2625" y="1188"/>
                    <a:pt x="2282" y="1188"/>
                  </a:cubicBezTo>
                  <a:cubicBezTo>
                    <a:pt x="2282" y="2469"/>
                    <a:pt x="2282" y="2469"/>
                    <a:pt x="2282" y="2469"/>
                  </a:cubicBezTo>
                  <a:cubicBezTo>
                    <a:pt x="3157" y="3157"/>
                    <a:pt x="3157" y="3157"/>
                    <a:pt x="3157" y="3157"/>
                  </a:cubicBezTo>
                  <a:cubicBezTo>
                    <a:pt x="3718" y="3157"/>
                    <a:pt x="3718" y="3157"/>
                    <a:pt x="3718" y="3157"/>
                  </a:cubicBezTo>
                  <a:cubicBezTo>
                    <a:pt x="4562" y="2469"/>
                    <a:pt x="4562" y="2469"/>
                    <a:pt x="4562" y="2469"/>
                  </a:cubicBezTo>
                  <a:lnTo>
                    <a:pt x="4562" y="1188"/>
                  </a:lnTo>
                  <a:close/>
                  <a:moveTo>
                    <a:pt x="4562" y="1188"/>
                  </a:moveTo>
                  <a:lnTo>
                    <a:pt x="4562" y="1188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</p:spPr>
          <p:txBody>
            <a:bodyPr wrap="none" lIns="243797" tIns="121899" rIns="243797" bIns="121899" anchor="ctr"/>
            <a:lstStyle/>
            <a:p>
              <a:pPr defTabSz="86393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700" kern="0" dirty="0" smtClean="0">
                <a:solidFill>
                  <a:srgbClr val="7E7E7E"/>
                </a:solidFill>
                <a:latin typeface="Calibri Light"/>
              </a:endParaRPr>
            </a:p>
          </p:txBody>
        </p:sp>
      </p:grpSp>
      <p:grpSp>
        <p:nvGrpSpPr>
          <p:cNvPr id="63" name="Group 3"/>
          <p:cNvGrpSpPr/>
          <p:nvPr/>
        </p:nvGrpSpPr>
        <p:grpSpPr>
          <a:xfrm>
            <a:off x="1418132" y="3958247"/>
            <a:ext cx="1386209" cy="422152"/>
            <a:chOff x="2824193" y="5824471"/>
            <a:chExt cx="2932850" cy="893530"/>
          </a:xfrm>
        </p:grpSpPr>
        <p:sp>
          <p:nvSpPr>
            <p:cNvPr id="64" name="Round Same Side Corner Rectangle 80"/>
            <p:cNvSpPr/>
            <p:nvPr/>
          </p:nvSpPr>
          <p:spPr>
            <a:xfrm rot="5400000">
              <a:off x="3943803" y="4704861"/>
              <a:ext cx="693629" cy="2932850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81B94F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219419" tIns="109710" rIns="219419" bIns="109710" rtlCol="0" anchor="ctr"/>
            <a:lstStyle/>
            <a:p>
              <a:pPr algn="r" defTabSz="86393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 sz="1700" kern="0" dirty="0" smtClean="0">
                <a:solidFill>
                  <a:prstClr val="white"/>
                </a:solidFill>
                <a:latin typeface="Calibri Light"/>
              </a:endParaRPr>
            </a:p>
          </p:txBody>
        </p:sp>
        <p:sp>
          <p:nvSpPr>
            <p:cNvPr id="65" name="Freeform 11"/>
            <p:cNvSpPr>
              <a:spLocks/>
            </p:cNvSpPr>
            <p:nvPr/>
          </p:nvSpPr>
          <p:spPr bwMode="auto">
            <a:xfrm>
              <a:off x="2824197" y="5831623"/>
              <a:ext cx="698763" cy="686467"/>
            </a:xfrm>
            <a:custGeom>
              <a:avLst/>
              <a:gdLst>
                <a:gd name="T0" fmla="*/ 44 w 87"/>
                <a:gd name="T1" fmla="*/ 0 h 87"/>
                <a:gd name="T2" fmla="*/ 0 w 87"/>
                <a:gd name="T3" fmla="*/ 44 h 87"/>
                <a:gd name="T4" fmla="*/ 44 w 87"/>
                <a:gd name="T5" fmla="*/ 87 h 87"/>
                <a:gd name="T6" fmla="*/ 87 w 87"/>
                <a:gd name="T7" fmla="*/ 87 h 87"/>
                <a:gd name="T8" fmla="*/ 87 w 87"/>
                <a:gd name="T9" fmla="*/ 44 h 87"/>
                <a:gd name="T10" fmla="*/ 44 w 87"/>
                <a:gd name="T11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7" h="87">
                  <a:moveTo>
                    <a:pt x="44" y="0"/>
                  </a:moveTo>
                  <a:cubicBezTo>
                    <a:pt x="19" y="0"/>
                    <a:pt x="0" y="20"/>
                    <a:pt x="0" y="44"/>
                  </a:cubicBezTo>
                  <a:cubicBezTo>
                    <a:pt x="0" y="68"/>
                    <a:pt x="19" y="87"/>
                    <a:pt x="44" y="87"/>
                  </a:cubicBezTo>
                  <a:cubicBezTo>
                    <a:pt x="87" y="87"/>
                    <a:pt x="87" y="87"/>
                    <a:pt x="87" y="87"/>
                  </a:cubicBezTo>
                  <a:cubicBezTo>
                    <a:pt x="87" y="44"/>
                    <a:pt x="87" y="44"/>
                    <a:pt x="87" y="44"/>
                  </a:cubicBezTo>
                  <a:cubicBezTo>
                    <a:pt x="87" y="20"/>
                    <a:pt x="68" y="0"/>
                    <a:pt x="44" y="0"/>
                  </a:cubicBezTo>
                  <a:close/>
                </a:path>
              </a:pathLst>
            </a:custGeom>
            <a:solidFill>
              <a:srgbClr val="81B94F"/>
            </a:solidFill>
            <a:ln>
              <a:noFill/>
            </a:ln>
          </p:spPr>
          <p:txBody>
            <a:bodyPr vert="horz" wrap="square" lIns="219419" tIns="109710" rIns="219419" bIns="109710" numCol="1" anchor="t" anchorCtr="0" compatLnSpc="1">
              <a:prstTxWarp prst="textNoShape">
                <a:avLst/>
              </a:prstTxWarp>
            </a:bodyPr>
            <a:lstStyle/>
            <a:p>
              <a:pPr defTabSz="86393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 sz="1700" kern="0" dirty="0" smtClean="0">
                <a:solidFill>
                  <a:srgbClr val="7E7E7E"/>
                </a:solidFill>
                <a:latin typeface="Calibri Light"/>
              </a:endParaRPr>
            </a:p>
          </p:txBody>
        </p:sp>
        <p:sp>
          <p:nvSpPr>
            <p:cNvPr id="66" name="Rectangle 82"/>
            <p:cNvSpPr/>
            <p:nvPr/>
          </p:nvSpPr>
          <p:spPr>
            <a:xfrm>
              <a:off x="3499565" y="5890746"/>
              <a:ext cx="2131351" cy="827255"/>
            </a:xfrm>
            <a:prstGeom prst="rect">
              <a:avLst/>
            </a:prstGeom>
          </p:spPr>
          <p:txBody>
            <a:bodyPr wrap="none" lIns="219419" tIns="109710" rIns="219419" bIns="109710">
              <a:spAutoFit/>
            </a:bodyPr>
            <a:lstStyle/>
            <a:p>
              <a:pPr defTabSz="863935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b="1" kern="0" dirty="0" smtClean="0">
                  <a:solidFill>
                    <a:srgbClr val="7E7E7E"/>
                  </a:solidFill>
                  <a:latin typeface="Lato Regular"/>
                  <a:ea typeface="Open Sans Light" panose="020B0306030504020204" pitchFamily="34" charset="0"/>
                  <a:cs typeface="Lato Regular"/>
                </a:rPr>
                <a:t>Weakness</a:t>
              </a:r>
              <a:endParaRPr lang="bg-BG" sz="1100" b="1" kern="0" dirty="0" smtClean="0">
                <a:solidFill>
                  <a:srgbClr val="7E7E7E"/>
                </a:solidFill>
                <a:latin typeface="Lato Regular"/>
                <a:cs typeface="Lato Regular"/>
              </a:endParaRPr>
            </a:p>
          </p:txBody>
        </p:sp>
        <p:sp>
          <p:nvSpPr>
            <p:cNvPr id="67" name="Freeform 3"/>
            <p:cNvSpPr>
              <a:spLocks noChangeArrowheads="1"/>
            </p:cNvSpPr>
            <p:nvPr/>
          </p:nvSpPr>
          <p:spPr bwMode="auto">
            <a:xfrm>
              <a:off x="2995536" y="5999517"/>
              <a:ext cx="397875" cy="305483"/>
            </a:xfrm>
            <a:custGeom>
              <a:avLst/>
              <a:gdLst>
                <a:gd name="T0" fmla="*/ 3034 w 6392"/>
                <a:gd name="T1" fmla="*/ 2260 h 4907"/>
                <a:gd name="T2" fmla="*/ 2582 w 6392"/>
                <a:gd name="T3" fmla="*/ 1937 h 4907"/>
                <a:gd name="T4" fmla="*/ 1421 w 6392"/>
                <a:gd name="T5" fmla="*/ 2196 h 4907"/>
                <a:gd name="T6" fmla="*/ 388 w 6392"/>
                <a:gd name="T7" fmla="*/ 4583 h 4907"/>
                <a:gd name="T8" fmla="*/ 2712 w 6392"/>
                <a:gd name="T9" fmla="*/ 3551 h 4907"/>
                <a:gd name="T10" fmla="*/ 3034 w 6392"/>
                <a:gd name="T11" fmla="*/ 2260 h 4907"/>
                <a:gd name="T12" fmla="*/ 2454 w 6392"/>
                <a:gd name="T13" fmla="*/ 3228 h 4907"/>
                <a:gd name="T14" fmla="*/ 711 w 6392"/>
                <a:gd name="T15" fmla="*/ 4261 h 4907"/>
                <a:gd name="T16" fmla="*/ 1679 w 6392"/>
                <a:gd name="T17" fmla="*/ 2518 h 4907"/>
                <a:gd name="T18" fmla="*/ 1874 w 6392"/>
                <a:gd name="T19" fmla="*/ 2648 h 4907"/>
                <a:gd name="T20" fmla="*/ 2260 w 6392"/>
                <a:gd name="T21" fmla="*/ 3034 h 4907"/>
                <a:gd name="T22" fmla="*/ 2454 w 6392"/>
                <a:gd name="T23" fmla="*/ 3228 h 4907"/>
                <a:gd name="T24" fmla="*/ 6197 w 6392"/>
                <a:gd name="T25" fmla="*/ 710 h 4907"/>
                <a:gd name="T26" fmla="*/ 3615 w 6392"/>
                <a:gd name="T27" fmla="*/ 646 h 4907"/>
                <a:gd name="T28" fmla="*/ 2776 w 6392"/>
                <a:gd name="T29" fmla="*/ 1679 h 4907"/>
                <a:gd name="T30" fmla="*/ 3034 w 6392"/>
                <a:gd name="T31" fmla="*/ 2196 h 4907"/>
                <a:gd name="T32" fmla="*/ 4326 w 6392"/>
                <a:gd name="T33" fmla="*/ 2454 h 4907"/>
                <a:gd name="T34" fmla="*/ 6197 w 6392"/>
                <a:gd name="T35" fmla="*/ 710 h 4907"/>
                <a:gd name="T36" fmla="*/ 5489 w 6392"/>
                <a:gd name="T37" fmla="*/ 1549 h 4907"/>
                <a:gd name="T38" fmla="*/ 3681 w 6392"/>
                <a:gd name="T39" fmla="*/ 1937 h 4907"/>
                <a:gd name="T40" fmla="*/ 4067 w 6392"/>
                <a:gd name="T41" fmla="*/ 1485 h 4907"/>
                <a:gd name="T42" fmla="*/ 3487 w 6392"/>
                <a:gd name="T43" fmla="*/ 1421 h 4907"/>
                <a:gd name="T44" fmla="*/ 5164 w 6392"/>
                <a:gd name="T45" fmla="*/ 582 h 4907"/>
                <a:gd name="T46" fmla="*/ 5489 w 6392"/>
                <a:gd name="T47" fmla="*/ 1549 h 4907"/>
                <a:gd name="T48" fmla="*/ 3165 w 6392"/>
                <a:gd name="T49" fmla="*/ 2260 h 4907"/>
                <a:gd name="T50" fmla="*/ 3423 w 6392"/>
                <a:gd name="T51" fmla="*/ 3098 h 4907"/>
                <a:gd name="T52" fmla="*/ 3423 w 6392"/>
                <a:gd name="T53" fmla="*/ 2582 h 4907"/>
                <a:gd name="T54" fmla="*/ 3165 w 6392"/>
                <a:gd name="T55" fmla="*/ 2260 h 4907"/>
                <a:gd name="T56" fmla="*/ 2196 w 6392"/>
                <a:gd name="T57" fmla="*/ 1615 h 4907"/>
                <a:gd name="T58" fmla="*/ 2066 w 6392"/>
                <a:gd name="T59" fmla="*/ 1163 h 4907"/>
                <a:gd name="T60" fmla="*/ 2518 w 6392"/>
                <a:gd name="T61" fmla="*/ 1549 h 4907"/>
                <a:gd name="T62" fmla="*/ 2582 w 6392"/>
                <a:gd name="T63" fmla="*/ 1873 h 4907"/>
                <a:gd name="T64" fmla="*/ 2196 w 6392"/>
                <a:gd name="T65" fmla="*/ 1615 h 4907"/>
                <a:gd name="T66" fmla="*/ 2196 w 6392"/>
                <a:gd name="T67" fmla="*/ 1615 h 4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392" h="4907">
                  <a:moveTo>
                    <a:pt x="3034" y="2260"/>
                  </a:moveTo>
                  <a:lnTo>
                    <a:pt x="3034" y="2260"/>
                  </a:lnTo>
                  <a:cubicBezTo>
                    <a:pt x="2776" y="2196"/>
                    <a:pt x="2776" y="2196"/>
                    <a:pt x="2776" y="2196"/>
                  </a:cubicBezTo>
                  <a:cubicBezTo>
                    <a:pt x="2582" y="1937"/>
                    <a:pt x="2582" y="1937"/>
                    <a:pt x="2582" y="1937"/>
                  </a:cubicBezTo>
                  <a:cubicBezTo>
                    <a:pt x="2454" y="2001"/>
                    <a:pt x="2454" y="2001"/>
                    <a:pt x="2454" y="2001"/>
                  </a:cubicBezTo>
                  <a:cubicBezTo>
                    <a:pt x="2132" y="1873"/>
                    <a:pt x="1679" y="1937"/>
                    <a:pt x="1421" y="2196"/>
                  </a:cubicBezTo>
                  <a:cubicBezTo>
                    <a:pt x="388" y="3228"/>
                    <a:pt x="388" y="3228"/>
                    <a:pt x="388" y="3228"/>
                  </a:cubicBezTo>
                  <a:cubicBezTo>
                    <a:pt x="0" y="3615"/>
                    <a:pt x="0" y="4197"/>
                    <a:pt x="388" y="4583"/>
                  </a:cubicBezTo>
                  <a:cubicBezTo>
                    <a:pt x="775" y="4906"/>
                    <a:pt x="1357" y="4906"/>
                    <a:pt x="1743" y="4583"/>
                  </a:cubicBezTo>
                  <a:cubicBezTo>
                    <a:pt x="2712" y="3551"/>
                    <a:pt x="2712" y="3551"/>
                    <a:pt x="2712" y="3551"/>
                  </a:cubicBezTo>
                  <a:cubicBezTo>
                    <a:pt x="3034" y="3228"/>
                    <a:pt x="3099" y="2776"/>
                    <a:pt x="2906" y="2454"/>
                  </a:cubicBezTo>
                  <a:lnTo>
                    <a:pt x="3034" y="2260"/>
                  </a:lnTo>
                  <a:close/>
                  <a:moveTo>
                    <a:pt x="2454" y="3228"/>
                  </a:moveTo>
                  <a:lnTo>
                    <a:pt x="2454" y="3228"/>
                  </a:lnTo>
                  <a:cubicBezTo>
                    <a:pt x="1421" y="4261"/>
                    <a:pt x="1421" y="4261"/>
                    <a:pt x="1421" y="4261"/>
                  </a:cubicBezTo>
                  <a:cubicBezTo>
                    <a:pt x="1227" y="4455"/>
                    <a:pt x="905" y="4455"/>
                    <a:pt x="711" y="4261"/>
                  </a:cubicBezTo>
                  <a:cubicBezTo>
                    <a:pt x="516" y="4067"/>
                    <a:pt x="516" y="3745"/>
                    <a:pt x="711" y="3551"/>
                  </a:cubicBezTo>
                  <a:cubicBezTo>
                    <a:pt x="1679" y="2518"/>
                    <a:pt x="1679" y="2518"/>
                    <a:pt x="1679" y="2518"/>
                  </a:cubicBezTo>
                  <a:cubicBezTo>
                    <a:pt x="1807" y="2390"/>
                    <a:pt x="2002" y="2324"/>
                    <a:pt x="2132" y="2390"/>
                  </a:cubicBezTo>
                  <a:cubicBezTo>
                    <a:pt x="1874" y="2648"/>
                    <a:pt x="1874" y="2648"/>
                    <a:pt x="1874" y="2648"/>
                  </a:cubicBezTo>
                  <a:cubicBezTo>
                    <a:pt x="1743" y="2776"/>
                    <a:pt x="1743" y="2970"/>
                    <a:pt x="1874" y="3034"/>
                  </a:cubicBezTo>
                  <a:cubicBezTo>
                    <a:pt x="1938" y="3164"/>
                    <a:pt x="2132" y="3164"/>
                    <a:pt x="2260" y="3034"/>
                  </a:cubicBezTo>
                  <a:cubicBezTo>
                    <a:pt x="2582" y="2776"/>
                    <a:pt x="2582" y="2776"/>
                    <a:pt x="2582" y="2776"/>
                  </a:cubicBezTo>
                  <a:cubicBezTo>
                    <a:pt x="2582" y="2906"/>
                    <a:pt x="2582" y="3098"/>
                    <a:pt x="2454" y="3228"/>
                  </a:cubicBezTo>
                  <a:close/>
                  <a:moveTo>
                    <a:pt x="6197" y="710"/>
                  </a:moveTo>
                  <a:lnTo>
                    <a:pt x="6197" y="710"/>
                  </a:lnTo>
                  <a:cubicBezTo>
                    <a:pt x="6005" y="258"/>
                    <a:pt x="5489" y="0"/>
                    <a:pt x="4972" y="194"/>
                  </a:cubicBezTo>
                  <a:cubicBezTo>
                    <a:pt x="3615" y="646"/>
                    <a:pt x="3615" y="646"/>
                    <a:pt x="3615" y="646"/>
                  </a:cubicBezTo>
                  <a:cubicBezTo>
                    <a:pt x="3229" y="841"/>
                    <a:pt x="3034" y="1163"/>
                    <a:pt x="3034" y="1549"/>
                  </a:cubicBezTo>
                  <a:cubicBezTo>
                    <a:pt x="2776" y="1679"/>
                    <a:pt x="2776" y="1679"/>
                    <a:pt x="2776" y="1679"/>
                  </a:cubicBezTo>
                  <a:cubicBezTo>
                    <a:pt x="2840" y="2001"/>
                    <a:pt x="2840" y="2001"/>
                    <a:pt x="2840" y="2001"/>
                  </a:cubicBezTo>
                  <a:cubicBezTo>
                    <a:pt x="3034" y="2196"/>
                    <a:pt x="3034" y="2196"/>
                    <a:pt x="3034" y="2196"/>
                  </a:cubicBezTo>
                  <a:cubicBezTo>
                    <a:pt x="3229" y="2132"/>
                    <a:pt x="3229" y="2132"/>
                    <a:pt x="3229" y="2132"/>
                  </a:cubicBezTo>
                  <a:cubicBezTo>
                    <a:pt x="3487" y="2454"/>
                    <a:pt x="3939" y="2582"/>
                    <a:pt x="4326" y="2454"/>
                  </a:cubicBezTo>
                  <a:cubicBezTo>
                    <a:pt x="5681" y="1937"/>
                    <a:pt x="5681" y="1937"/>
                    <a:pt x="5681" y="1937"/>
                  </a:cubicBezTo>
                  <a:cubicBezTo>
                    <a:pt x="6133" y="1743"/>
                    <a:pt x="6391" y="1227"/>
                    <a:pt x="6197" y="710"/>
                  </a:cubicBezTo>
                  <a:close/>
                  <a:moveTo>
                    <a:pt x="5489" y="1549"/>
                  </a:moveTo>
                  <a:lnTo>
                    <a:pt x="5489" y="1549"/>
                  </a:lnTo>
                  <a:cubicBezTo>
                    <a:pt x="4131" y="2065"/>
                    <a:pt x="4131" y="2065"/>
                    <a:pt x="4131" y="2065"/>
                  </a:cubicBezTo>
                  <a:cubicBezTo>
                    <a:pt x="4003" y="2132"/>
                    <a:pt x="3809" y="2065"/>
                    <a:pt x="3681" y="1937"/>
                  </a:cubicBezTo>
                  <a:cubicBezTo>
                    <a:pt x="3939" y="1873"/>
                    <a:pt x="3939" y="1873"/>
                    <a:pt x="3939" y="1873"/>
                  </a:cubicBezTo>
                  <a:cubicBezTo>
                    <a:pt x="4067" y="1807"/>
                    <a:pt x="4131" y="1679"/>
                    <a:pt x="4067" y="1485"/>
                  </a:cubicBezTo>
                  <a:cubicBezTo>
                    <a:pt x="4003" y="1357"/>
                    <a:pt x="3873" y="1291"/>
                    <a:pt x="3681" y="1291"/>
                  </a:cubicBezTo>
                  <a:cubicBezTo>
                    <a:pt x="3487" y="1421"/>
                    <a:pt x="3487" y="1421"/>
                    <a:pt x="3487" y="1421"/>
                  </a:cubicBezTo>
                  <a:cubicBezTo>
                    <a:pt x="3551" y="1227"/>
                    <a:pt x="3615" y="1163"/>
                    <a:pt x="3809" y="1099"/>
                  </a:cubicBezTo>
                  <a:cubicBezTo>
                    <a:pt x="5164" y="582"/>
                    <a:pt x="5164" y="582"/>
                    <a:pt x="5164" y="582"/>
                  </a:cubicBezTo>
                  <a:cubicBezTo>
                    <a:pt x="5422" y="452"/>
                    <a:pt x="5681" y="646"/>
                    <a:pt x="5811" y="905"/>
                  </a:cubicBezTo>
                  <a:cubicBezTo>
                    <a:pt x="5875" y="1163"/>
                    <a:pt x="5747" y="1421"/>
                    <a:pt x="5489" y="1549"/>
                  </a:cubicBezTo>
                  <a:close/>
                  <a:moveTo>
                    <a:pt x="3165" y="2260"/>
                  </a:moveTo>
                  <a:lnTo>
                    <a:pt x="3165" y="2260"/>
                  </a:lnTo>
                  <a:cubicBezTo>
                    <a:pt x="3551" y="2518"/>
                    <a:pt x="3551" y="2518"/>
                    <a:pt x="3551" y="2518"/>
                  </a:cubicBezTo>
                  <a:cubicBezTo>
                    <a:pt x="3423" y="3098"/>
                    <a:pt x="3423" y="3098"/>
                    <a:pt x="3423" y="3098"/>
                  </a:cubicBezTo>
                  <a:cubicBezTo>
                    <a:pt x="3293" y="3098"/>
                    <a:pt x="3293" y="3098"/>
                    <a:pt x="3293" y="3098"/>
                  </a:cubicBezTo>
                  <a:cubicBezTo>
                    <a:pt x="3423" y="2582"/>
                    <a:pt x="3423" y="2582"/>
                    <a:pt x="3423" y="2582"/>
                  </a:cubicBezTo>
                  <a:cubicBezTo>
                    <a:pt x="3034" y="2324"/>
                    <a:pt x="3034" y="2324"/>
                    <a:pt x="3034" y="2324"/>
                  </a:cubicBezTo>
                  <a:lnTo>
                    <a:pt x="3165" y="2260"/>
                  </a:lnTo>
                  <a:close/>
                  <a:moveTo>
                    <a:pt x="2196" y="1615"/>
                  </a:moveTo>
                  <a:lnTo>
                    <a:pt x="2196" y="1615"/>
                  </a:lnTo>
                  <a:cubicBezTo>
                    <a:pt x="1938" y="1163"/>
                    <a:pt x="1938" y="1163"/>
                    <a:pt x="1938" y="1163"/>
                  </a:cubicBezTo>
                  <a:cubicBezTo>
                    <a:pt x="2066" y="1163"/>
                    <a:pt x="2066" y="1163"/>
                    <a:pt x="2066" y="1163"/>
                  </a:cubicBezTo>
                  <a:cubicBezTo>
                    <a:pt x="2260" y="1549"/>
                    <a:pt x="2260" y="1549"/>
                    <a:pt x="2260" y="1549"/>
                  </a:cubicBezTo>
                  <a:cubicBezTo>
                    <a:pt x="2518" y="1549"/>
                    <a:pt x="2518" y="1549"/>
                    <a:pt x="2518" y="1549"/>
                  </a:cubicBezTo>
                  <a:cubicBezTo>
                    <a:pt x="2648" y="1807"/>
                    <a:pt x="2648" y="1807"/>
                    <a:pt x="2648" y="1807"/>
                  </a:cubicBezTo>
                  <a:cubicBezTo>
                    <a:pt x="2582" y="1873"/>
                    <a:pt x="2582" y="1873"/>
                    <a:pt x="2582" y="1873"/>
                  </a:cubicBezTo>
                  <a:cubicBezTo>
                    <a:pt x="2454" y="1679"/>
                    <a:pt x="2454" y="1679"/>
                    <a:pt x="2454" y="1679"/>
                  </a:cubicBezTo>
                  <a:lnTo>
                    <a:pt x="2196" y="1615"/>
                  </a:lnTo>
                  <a:close/>
                  <a:moveTo>
                    <a:pt x="2196" y="1615"/>
                  </a:moveTo>
                  <a:lnTo>
                    <a:pt x="2196" y="1615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</p:spPr>
          <p:txBody>
            <a:bodyPr wrap="none" lIns="243797" tIns="121899" rIns="243797" bIns="121899" anchor="ctr"/>
            <a:lstStyle/>
            <a:p>
              <a:pPr defTabSz="86393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700" kern="0" dirty="0" smtClean="0">
                <a:solidFill>
                  <a:srgbClr val="7E7E7E"/>
                </a:solidFill>
                <a:latin typeface="Calibri Light"/>
              </a:endParaRPr>
            </a:p>
          </p:txBody>
        </p:sp>
      </p:grpSp>
      <p:grpSp>
        <p:nvGrpSpPr>
          <p:cNvPr id="68" name="Group 4"/>
          <p:cNvGrpSpPr/>
          <p:nvPr/>
        </p:nvGrpSpPr>
        <p:grpSpPr>
          <a:xfrm>
            <a:off x="1438047" y="4894216"/>
            <a:ext cx="1679256" cy="422152"/>
            <a:chOff x="2866326" y="7805553"/>
            <a:chExt cx="3552859" cy="893530"/>
          </a:xfrm>
        </p:grpSpPr>
        <p:sp>
          <p:nvSpPr>
            <p:cNvPr id="69" name="Round Same Side Corner Rectangle 84"/>
            <p:cNvSpPr/>
            <p:nvPr/>
          </p:nvSpPr>
          <p:spPr>
            <a:xfrm rot="5400000">
              <a:off x="3985936" y="6685943"/>
              <a:ext cx="693629" cy="2932850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E5583A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219419" tIns="109710" rIns="219419" bIns="109710" rtlCol="0" anchor="ctr"/>
            <a:lstStyle/>
            <a:p>
              <a:pPr algn="r" defTabSz="86393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 sz="1700" kern="0" dirty="0" smtClean="0">
                <a:solidFill>
                  <a:prstClr val="white"/>
                </a:solidFill>
                <a:latin typeface="Calibri Light"/>
              </a:endParaRPr>
            </a:p>
          </p:txBody>
        </p:sp>
        <p:sp>
          <p:nvSpPr>
            <p:cNvPr id="70" name="Freeform 11"/>
            <p:cNvSpPr>
              <a:spLocks/>
            </p:cNvSpPr>
            <p:nvPr/>
          </p:nvSpPr>
          <p:spPr bwMode="auto">
            <a:xfrm>
              <a:off x="2866330" y="7812706"/>
              <a:ext cx="698763" cy="686467"/>
            </a:xfrm>
            <a:custGeom>
              <a:avLst/>
              <a:gdLst>
                <a:gd name="T0" fmla="*/ 44 w 87"/>
                <a:gd name="T1" fmla="*/ 0 h 87"/>
                <a:gd name="T2" fmla="*/ 0 w 87"/>
                <a:gd name="T3" fmla="*/ 44 h 87"/>
                <a:gd name="T4" fmla="*/ 44 w 87"/>
                <a:gd name="T5" fmla="*/ 87 h 87"/>
                <a:gd name="T6" fmla="*/ 87 w 87"/>
                <a:gd name="T7" fmla="*/ 87 h 87"/>
                <a:gd name="T8" fmla="*/ 87 w 87"/>
                <a:gd name="T9" fmla="*/ 44 h 87"/>
                <a:gd name="T10" fmla="*/ 44 w 87"/>
                <a:gd name="T11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7" h="87">
                  <a:moveTo>
                    <a:pt x="44" y="0"/>
                  </a:moveTo>
                  <a:cubicBezTo>
                    <a:pt x="19" y="0"/>
                    <a:pt x="0" y="20"/>
                    <a:pt x="0" y="44"/>
                  </a:cubicBezTo>
                  <a:cubicBezTo>
                    <a:pt x="0" y="68"/>
                    <a:pt x="19" y="87"/>
                    <a:pt x="44" y="87"/>
                  </a:cubicBezTo>
                  <a:cubicBezTo>
                    <a:pt x="87" y="87"/>
                    <a:pt x="87" y="87"/>
                    <a:pt x="87" y="87"/>
                  </a:cubicBezTo>
                  <a:cubicBezTo>
                    <a:pt x="87" y="44"/>
                    <a:pt x="87" y="44"/>
                    <a:pt x="87" y="44"/>
                  </a:cubicBezTo>
                  <a:cubicBezTo>
                    <a:pt x="87" y="20"/>
                    <a:pt x="68" y="0"/>
                    <a:pt x="44" y="0"/>
                  </a:cubicBezTo>
                  <a:close/>
                </a:path>
              </a:pathLst>
            </a:custGeom>
            <a:solidFill>
              <a:srgbClr val="E5583A"/>
            </a:solidFill>
            <a:ln>
              <a:noFill/>
            </a:ln>
          </p:spPr>
          <p:txBody>
            <a:bodyPr vert="horz" wrap="square" lIns="219419" tIns="109710" rIns="219419" bIns="109710" numCol="1" anchor="t" anchorCtr="0" compatLnSpc="1">
              <a:prstTxWarp prst="textNoShape">
                <a:avLst/>
              </a:prstTxWarp>
            </a:bodyPr>
            <a:lstStyle/>
            <a:p>
              <a:pPr defTabSz="86393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 sz="1700" kern="0" dirty="0" smtClean="0">
                <a:solidFill>
                  <a:srgbClr val="7E7E7E"/>
                </a:solidFill>
                <a:latin typeface="Calibri Light"/>
              </a:endParaRPr>
            </a:p>
          </p:txBody>
        </p:sp>
        <p:sp>
          <p:nvSpPr>
            <p:cNvPr id="71" name="Rectangle 86"/>
            <p:cNvSpPr/>
            <p:nvPr/>
          </p:nvSpPr>
          <p:spPr>
            <a:xfrm>
              <a:off x="3541700" y="7871828"/>
              <a:ext cx="2877485" cy="827255"/>
            </a:xfrm>
            <a:prstGeom prst="rect">
              <a:avLst/>
            </a:prstGeom>
          </p:spPr>
          <p:txBody>
            <a:bodyPr wrap="none" lIns="219419" tIns="109710" rIns="219419" bIns="109710">
              <a:spAutoFit/>
            </a:bodyPr>
            <a:lstStyle/>
            <a:p>
              <a:pPr defTabSz="863935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b="1" kern="0" dirty="0" smtClean="0">
                  <a:solidFill>
                    <a:srgbClr val="7E7E7E"/>
                  </a:solidFill>
                  <a:latin typeface="Lato Regular"/>
                  <a:ea typeface="Open Sans Light" panose="020B0306030504020204" pitchFamily="34" charset="0"/>
                  <a:cs typeface="Lato Regular"/>
                </a:rPr>
                <a:t>Opportunities</a:t>
              </a:r>
              <a:endParaRPr lang="bg-BG" sz="1100" b="1" kern="0" dirty="0" smtClean="0">
                <a:solidFill>
                  <a:srgbClr val="7E7E7E"/>
                </a:solidFill>
                <a:latin typeface="Lato Regular"/>
                <a:cs typeface="Lato Regular"/>
              </a:endParaRPr>
            </a:p>
          </p:txBody>
        </p:sp>
        <p:sp>
          <p:nvSpPr>
            <p:cNvPr id="72" name="Freeform 1"/>
            <p:cNvSpPr>
              <a:spLocks noChangeArrowheads="1"/>
            </p:cNvSpPr>
            <p:nvPr/>
          </p:nvSpPr>
          <p:spPr bwMode="auto">
            <a:xfrm>
              <a:off x="3070846" y="8015238"/>
              <a:ext cx="336145" cy="336232"/>
            </a:xfrm>
            <a:custGeom>
              <a:avLst/>
              <a:gdLst>
                <a:gd name="T0" fmla="*/ 4905 w 5031"/>
                <a:gd name="T1" fmla="*/ 0 h 5031"/>
                <a:gd name="T2" fmla="*/ 4905 w 5031"/>
                <a:gd name="T3" fmla="*/ 0 h 5031"/>
                <a:gd name="T4" fmla="*/ 125 w 5031"/>
                <a:gd name="T5" fmla="*/ 0 h 5031"/>
                <a:gd name="T6" fmla="*/ 0 w 5031"/>
                <a:gd name="T7" fmla="*/ 125 h 5031"/>
                <a:gd name="T8" fmla="*/ 0 w 5031"/>
                <a:gd name="T9" fmla="*/ 4905 h 5031"/>
                <a:gd name="T10" fmla="*/ 125 w 5031"/>
                <a:gd name="T11" fmla="*/ 5030 h 5031"/>
                <a:gd name="T12" fmla="*/ 4905 w 5031"/>
                <a:gd name="T13" fmla="*/ 5030 h 5031"/>
                <a:gd name="T14" fmla="*/ 5030 w 5031"/>
                <a:gd name="T15" fmla="*/ 4905 h 5031"/>
                <a:gd name="T16" fmla="*/ 5030 w 5031"/>
                <a:gd name="T17" fmla="*/ 125 h 5031"/>
                <a:gd name="T18" fmla="*/ 4905 w 5031"/>
                <a:gd name="T19" fmla="*/ 0 h 5031"/>
                <a:gd name="T20" fmla="*/ 3687 w 5031"/>
                <a:gd name="T21" fmla="*/ 2624 h 5031"/>
                <a:gd name="T22" fmla="*/ 3687 w 5031"/>
                <a:gd name="T23" fmla="*/ 2624 h 5031"/>
                <a:gd name="T24" fmla="*/ 3624 w 5031"/>
                <a:gd name="T25" fmla="*/ 2687 h 5031"/>
                <a:gd name="T26" fmla="*/ 3562 w 5031"/>
                <a:gd name="T27" fmla="*/ 2687 h 5031"/>
                <a:gd name="T28" fmla="*/ 3187 w 5031"/>
                <a:gd name="T29" fmla="*/ 2313 h 5031"/>
                <a:gd name="T30" fmla="*/ 1688 w 5031"/>
                <a:gd name="T31" fmla="*/ 3812 h 5031"/>
                <a:gd name="T32" fmla="*/ 1625 w 5031"/>
                <a:gd name="T33" fmla="*/ 3843 h 5031"/>
                <a:gd name="T34" fmla="*/ 1563 w 5031"/>
                <a:gd name="T35" fmla="*/ 3812 h 5031"/>
                <a:gd name="T36" fmla="*/ 1219 w 5031"/>
                <a:gd name="T37" fmla="*/ 3468 h 5031"/>
                <a:gd name="T38" fmla="*/ 1188 w 5031"/>
                <a:gd name="T39" fmla="*/ 3405 h 5031"/>
                <a:gd name="T40" fmla="*/ 1219 w 5031"/>
                <a:gd name="T41" fmla="*/ 3343 h 5031"/>
                <a:gd name="T42" fmla="*/ 2718 w 5031"/>
                <a:gd name="T43" fmla="*/ 1844 h 5031"/>
                <a:gd name="T44" fmla="*/ 2344 w 5031"/>
                <a:gd name="T45" fmla="*/ 1469 h 5031"/>
                <a:gd name="T46" fmla="*/ 2344 w 5031"/>
                <a:gd name="T47" fmla="*/ 1406 h 5031"/>
                <a:gd name="T48" fmla="*/ 2406 w 5031"/>
                <a:gd name="T49" fmla="*/ 1344 h 5031"/>
                <a:gd name="T50" fmla="*/ 3749 w 5031"/>
                <a:gd name="T51" fmla="*/ 1188 h 5031"/>
                <a:gd name="T52" fmla="*/ 3812 w 5031"/>
                <a:gd name="T53" fmla="*/ 1219 h 5031"/>
                <a:gd name="T54" fmla="*/ 3843 w 5031"/>
                <a:gd name="T55" fmla="*/ 1281 h 5031"/>
                <a:gd name="T56" fmla="*/ 3687 w 5031"/>
                <a:gd name="T57" fmla="*/ 2624 h 5031"/>
                <a:gd name="T58" fmla="*/ 3687 w 5031"/>
                <a:gd name="T59" fmla="*/ 2624 h 5031"/>
                <a:gd name="T60" fmla="*/ 3687 w 5031"/>
                <a:gd name="T61" fmla="*/ 2624 h 5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031" h="5031">
                  <a:moveTo>
                    <a:pt x="4905" y="0"/>
                  </a:moveTo>
                  <a:lnTo>
                    <a:pt x="4905" y="0"/>
                  </a:lnTo>
                  <a:cubicBezTo>
                    <a:pt x="125" y="0"/>
                    <a:pt x="125" y="0"/>
                    <a:pt x="125" y="0"/>
                  </a:cubicBezTo>
                  <a:cubicBezTo>
                    <a:pt x="62" y="0"/>
                    <a:pt x="0" y="62"/>
                    <a:pt x="0" y="125"/>
                  </a:cubicBezTo>
                  <a:cubicBezTo>
                    <a:pt x="0" y="4905"/>
                    <a:pt x="0" y="4905"/>
                    <a:pt x="0" y="4905"/>
                  </a:cubicBezTo>
                  <a:cubicBezTo>
                    <a:pt x="0" y="4968"/>
                    <a:pt x="62" y="5030"/>
                    <a:pt x="125" y="5030"/>
                  </a:cubicBezTo>
                  <a:cubicBezTo>
                    <a:pt x="4905" y="5030"/>
                    <a:pt x="4905" y="5030"/>
                    <a:pt x="4905" y="5030"/>
                  </a:cubicBezTo>
                  <a:cubicBezTo>
                    <a:pt x="4968" y="5030"/>
                    <a:pt x="5030" y="4968"/>
                    <a:pt x="5030" y="4905"/>
                  </a:cubicBezTo>
                  <a:cubicBezTo>
                    <a:pt x="5030" y="125"/>
                    <a:pt x="5030" y="125"/>
                    <a:pt x="5030" y="125"/>
                  </a:cubicBezTo>
                  <a:cubicBezTo>
                    <a:pt x="5030" y="62"/>
                    <a:pt x="4968" y="0"/>
                    <a:pt x="4905" y="0"/>
                  </a:cubicBezTo>
                  <a:close/>
                  <a:moveTo>
                    <a:pt x="3687" y="2624"/>
                  </a:moveTo>
                  <a:lnTo>
                    <a:pt x="3687" y="2624"/>
                  </a:lnTo>
                  <a:cubicBezTo>
                    <a:pt x="3687" y="2655"/>
                    <a:pt x="3655" y="2687"/>
                    <a:pt x="3624" y="2687"/>
                  </a:cubicBezTo>
                  <a:cubicBezTo>
                    <a:pt x="3593" y="2687"/>
                    <a:pt x="3562" y="2687"/>
                    <a:pt x="3562" y="2687"/>
                  </a:cubicBezTo>
                  <a:cubicBezTo>
                    <a:pt x="3187" y="2313"/>
                    <a:pt x="3187" y="2313"/>
                    <a:pt x="3187" y="2313"/>
                  </a:cubicBezTo>
                  <a:cubicBezTo>
                    <a:pt x="1688" y="3812"/>
                    <a:pt x="1688" y="3812"/>
                    <a:pt x="1688" y="3812"/>
                  </a:cubicBezTo>
                  <a:cubicBezTo>
                    <a:pt x="1656" y="3812"/>
                    <a:pt x="1625" y="3843"/>
                    <a:pt x="1625" y="3843"/>
                  </a:cubicBezTo>
                  <a:cubicBezTo>
                    <a:pt x="1594" y="3843"/>
                    <a:pt x="1594" y="3812"/>
                    <a:pt x="1563" y="3812"/>
                  </a:cubicBezTo>
                  <a:cubicBezTo>
                    <a:pt x="1219" y="3468"/>
                    <a:pt x="1219" y="3468"/>
                    <a:pt x="1219" y="3468"/>
                  </a:cubicBezTo>
                  <a:cubicBezTo>
                    <a:pt x="1219" y="3437"/>
                    <a:pt x="1188" y="3437"/>
                    <a:pt x="1188" y="3405"/>
                  </a:cubicBezTo>
                  <a:cubicBezTo>
                    <a:pt x="1188" y="3374"/>
                    <a:pt x="1219" y="3374"/>
                    <a:pt x="1219" y="3343"/>
                  </a:cubicBezTo>
                  <a:cubicBezTo>
                    <a:pt x="2718" y="1844"/>
                    <a:pt x="2718" y="1844"/>
                    <a:pt x="2718" y="1844"/>
                  </a:cubicBezTo>
                  <a:cubicBezTo>
                    <a:pt x="2344" y="1469"/>
                    <a:pt x="2344" y="1469"/>
                    <a:pt x="2344" y="1469"/>
                  </a:cubicBezTo>
                  <a:cubicBezTo>
                    <a:pt x="2344" y="1469"/>
                    <a:pt x="2313" y="1438"/>
                    <a:pt x="2344" y="1406"/>
                  </a:cubicBezTo>
                  <a:cubicBezTo>
                    <a:pt x="2344" y="1375"/>
                    <a:pt x="2375" y="1344"/>
                    <a:pt x="2406" y="1344"/>
                  </a:cubicBezTo>
                  <a:cubicBezTo>
                    <a:pt x="3749" y="1188"/>
                    <a:pt x="3749" y="1188"/>
                    <a:pt x="3749" y="1188"/>
                  </a:cubicBezTo>
                  <a:cubicBezTo>
                    <a:pt x="3780" y="1188"/>
                    <a:pt x="3780" y="1188"/>
                    <a:pt x="3812" y="1219"/>
                  </a:cubicBezTo>
                  <a:cubicBezTo>
                    <a:pt x="3812" y="1250"/>
                    <a:pt x="3843" y="1250"/>
                    <a:pt x="3843" y="1281"/>
                  </a:cubicBezTo>
                  <a:lnTo>
                    <a:pt x="3687" y="2624"/>
                  </a:lnTo>
                  <a:close/>
                  <a:moveTo>
                    <a:pt x="3687" y="2624"/>
                  </a:moveTo>
                  <a:lnTo>
                    <a:pt x="3687" y="2624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</p:spPr>
          <p:txBody>
            <a:bodyPr wrap="none" lIns="243797" tIns="121899" rIns="243797" bIns="121899" anchor="ctr"/>
            <a:lstStyle/>
            <a:p>
              <a:pPr defTabSz="86393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700" kern="0" dirty="0" smtClean="0">
                <a:solidFill>
                  <a:srgbClr val="7E7E7E"/>
                </a:solidFill>
                <a:latin typeface="Calibri Light"/>
              </a:endParaRPr>
            </a:p>
          </p:txBody>
        </p:sp>
      </p:grpSp>
      <p:grpSp>
        <p:nvGrpSpPr>
          <p:cNvPr id="73" name="Group 5"/>
          <p:cNvGrpSpPr/>
          <p:nvPr/>
        </p:nvGrpSpPr>
        <p:grpSpPr>
          <a:xfrm>
            <a:off x="1467610" y="5833449"/>
            <a:ext cx="1386209" cy="422152"/>
            <a:chOff x="2928874" y="9793541"/>
            <a:chExt cx="2932850" cy="893530"/>
          </a:xfrm>
        </p:grpSpPr>
        <p:sp>
          <p:nvSpPr>
            <p:cNvPr id="74" name="Round Same Side Corner Rectangle 94"/>
            <p:cNvSpPr/>
            <p:nvPr/>
          </p:nvSpPr>
          <p:spPr>
            <a:xfrm rot="5400000">
              <a:off x="4048484" y="8673931"/>
              <a:ext cx="693629" cy="2932850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7C69A8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219419" tIns="109710" rIns="219419" bIns="109710" rtlCol="0" anchor="ctr"/>
            <a:lstStyle/>
            <a:p>
              <a:pPr algn="r" defTabSz="86393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 sz="1700" kern="0" dirty="0" smtClean="0">
                <a:solidFill>
                  <a:prstClr val="white"/>
                </a:solidFill>
                <a:latin typeface="Calibri Light"/>
              </a:endParaRPr>
            </a:p>
          </p:txBody>
        </p:sp>
        <p:sp>
          <p:nvSpPr>
            <p:cNvPr id="75" name="Freeform 11"/>
            <p:cNvSpPr>
              <a:spLocks/>
            </p:cNvSpPr>
            <p:nvPr/>
          </p:nvSpPr>
          <p:spPr bwMode="auto">
            <a:xfrm>
              <a:off x="2928878" y="9800694"/>
              <a:ext cx="698763" cy="686467"/>
            </a:xfrm>
            <a:custGeom>
              <a:avLst/>
              <a:gdLst>
                <a:gd name="T0" fmla="*/ 44 w 87"/>
                <a:gd name="T1" fmla="*/ 0 h 87"/>
                <a:gd name="T2" fmla="*/ 0 w 87"/>
                <a:gd name="T3" fmla="*/ 44 h 87"/>
                <a:gd name="T4" fmla="*/ 44 w 87"/>
                <a:gd name="T5" fmla="*/ 87 h 87"/>
                <a:gd name="T6" fmla="*/ 87 w 87"/>
                <a:gd name="T7" fmla="*/ 87 h 87"/>
                <a:gd name="T8" fmla="*/ 87 w 87"/>
                <a:gd name="T9" fmla="*/ 44 h 87"/>
                <a:gd name="T10" fmla="*/ 44 w 87"/>
                <a:gd name="T11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7" h="87">
                  <a:moveTo>
                    <a:pt x="44" y="0"/>
                  </a:moveTo>
                  <a:cubicBezTo>
                    <a:pt x="19" y="0"/>
                    <a:pt x="0" y="20"/>
                    <a:pt x="0" y="44"/>
                  </a:cubicBezTo>
                  <a:cubicBezTo>
                    <a:pt x="0" y="68"/>
                    <a:pt x="19" y="87"/>
                    <a:pt x="44" y="87"/>
                  </a:cubicBezTo>
                  <a:cubicBezTo>
                    <a:pt x="87" y="87"/>
                    <a:pt x="87" y="87"/>
                    <a:pt x="87" y="87"/>
                  </a:cubicBezTo>
                  <a:cubicBezTo>
                    <a:pt x="87" y="44"/>
                    <a:pt x="87" y="44"/>
                    <a:pt x="87" y="44"/>
                  </a:cubicBezTo>
                  <a:cubicBezTo>
                    <a:pt x="87" y="20"/>
                    <a:pt x="68" y="0"/>
                    <a:pt x="44" y="0"/>
                  </a:cubicBezTo>
                  <a:close/>
                </a:path>
              </a:pathLst>
            </a:custGeom>
            <a:solidFill>
              <a:srgbClr val="7C69A8"/>
            </a:solidFill>
            <a:ln>
              <a:noFill/>
            </a:ln>
          </p:spPr>
          <p:txBody>
            <a:bodyPr vert="horz" wrap="square" lIns="219419" tIns="109710" rIns="219419" bIns="109710" numCol="1" anchor="t" anchorCtr="0" compatLnSpc="1">
              <a:prstTxWarp prst="textNoShape">
                <a:avLst/>
              </a:prstTxWarp>
            </a:bodyPr>
            <a:lstStyle/>
            <a:p>
              <a:pPr defTabSz="86393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 sz="1700" kern="0" dirty="0" smtClean="0">
                <a:solidFill>
                  <a:srgbClr val="7E7E7E"/>
                </a:solidFill>
                <a:latin typeface="Calibri Light"/>
              </a:endParaRPr>
            </a:p>
          </p:txBody>
        </p:sp>
        <p:sp>
          <p:nvSpPr>
            <p:cNvPr id="76" name="Rectangle 96"/>
            <p:cNvSpPr/>
            <p:nvPr/>
          </p:nvSpPr>
          <p:spPr>
            <a:xfrm>
              <a:off x="3604246" y="9859816"/>
              <a:ext cx="1982121" cy="827255"/>
            </a:xfrm>
            <a:prstGeom prst="rect">
              <a:avLst/>
            </a:prstGeom>
          </p:spPr>
          <p:txBody>
            <a:bodyPr wrap="none" lIns="219419" tIns="109710" rIns="219419" bIns="109710">
              <a:spAutoFit/>
            </a:bodyPr>
            <a:lstStyle/>
            <a:p>
              <a:pPr defTabSz="863935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b="1" kern="0" dirty="0" smtClean="0">
                  <a:solidFill>
                    <a:srgbClr val="7E7E7E"/>
                  </a:solidFill>
                  <a:latin typeface="Lato Regular"/>
                  <a:ea typeface="Open Sans Light" panose="020B0306030504020204" pitchFamily="34" charset="0"/>
                  <a:cs typeface="Lato Regular"/>
                </a:rPr>
                <a:t>Threats</a:t>
              </a:r>
              <a:endParaRPr lang="bg-BG" sz="1100" b="1" kern="0" dirty="0" smtClean="0">
                <a:solidFill>
                  <a:srgbClr val="7E7E7E"/>
                </a:solidFill>
                <a:latin typeface="Lato Regular"/>
                <a:cs typeface="Lato Regular"/>
              </a:endParaRPr>
            </a:p>
          </p:txBody>
        </p:sp>
        <p:sp>
          <p:nvSpPr>
            <p:cNvPr id="77" name="Freeform 4"/>
            <p:cNvSpPr>
              <a:spLocks noChangeArrowheads="1"/>
            </p:cNvSpPr>
            <p:nvPr/>
          </p:nvSpPr>
          <p:spPr bwMode="auto">
            <a:xfrm>
              <a:off x="3119426" y="9975251"/>
              <a:ext cx="335246" cy="335334"/>
            </a:xfrm>
            <a:custGeom>
              <a:avLst/>
              <a:gdLst>
                <a:gd name="T0" fmla="*/ 2374 w 2594"/>
                <a:gd name="T1" fmla="*/ 0 h 2594"/>
                <a:gd name="T2" fmla="*/ 2374 w 2594"/>
                <a:gd name="T3" fmla="*/ 0 h 2594"/>
                <a:gd name="T4" fmla="*/ 219 w 2594"/>
                <a:gd name="T5" fmla="*/ 0 h 2594"/>
                <a:gd name="T6" fmla="*/ 0 w 2594"/>
                <a:gd name="T7" fmla="*/ 219 h 2594"/>
                <a:gd name="T8" fmla="*/ 0 w 2594"/>
                <a:gd name="T9" fmla="*/ 2374 h 2594"/>
                <a:gd name="T10" fmla="*/ 219 w 2594"/>
                <a:gd name="T11" fmla="*/ 2593 h 2594"/>
                <a:gd name="T12" fmla="*/ 2374 w 2594"/>
                <a:gd name="T13" fmla="*/ 2593 h 2594"/>
                <a:gd name="T14" fmla="*/ 2593 w 2594"/>
                <a:gd name="T15" fmla="*/ 2374 h 2594"/>
                <a:gd name="T16" fmla="*/ 2593 w 2594"/>
                <a:gd name="T17" fmla="*/ 219 h 2594"/>
                <a:gd name="T18" fmla="*/ 2374 w 2594"/>
                <a:gd name="T19" fmla="*/ 0 h 2594"/>
                <a:gd name="T20" fmla="*/ 2249 w 2594"/>
                <a:gd name="T21" fmla="*/ 250 h 2594"/>
                <a:gd name="T22" fmla="*/ 2249 w 2594"/>
                <a:gd name="T23" fmla="*/ 250 h 2594"/>
                <a:gd name="T24" fmla="*/ 2343 w 2594"/>
                <a:gd name="T25" fmla="*/ 313 h 2594"/>
                <a:gd name="T26" fmla="*/ 2249 w 2594"/>
                <a:gd name="T27" fmla="*/ 407 h 2594"/>
                <a:gd name="T28" fmla="*/ 2156 w 2594"/>
                <a:gd name="T29" fmla="*/ 313 h 2594"/>
                <a:gd name="T30" fmla="*/ 2249 w 2594"/>
                <a:gd name="T31" fmla="*/ 250 h 2594"/>
                <a:gd name="T32" fmla="*/ 1937 w 2594"/>
                <a:gd name="T33" fmla="*/ 250 h 2594"/>
                <a:gd name="T34" fmla="*/ 1937 w 2594"/>
                <a:gd name="T35" fmla="*/ 250 h 2594"/>
                <a:gd name="T36" fmla="*/ 2031 w 2594"/>
                <a:gd name="T37" fmla="*/ 313 h 2594"/>
                <a:gd name="T38" fmla="*/ 1937 w 2594"/>
                <a:gd name="T39" fmla="*/ 407 h 2594"/>
                <a:gd name="T40" fmla="*/ 1843 w 2594"/>
                <a:gd name="T41" fmla="*/ 313 h 2594"/>
                <a:gd name="T42" fmla="*/ 1937 w 2594"/>
                <a:gd name="T43" fmla="*/ 250 h 2594"/>
                <a:gd name="T44" fmla="*/ 2343 w 2594"/>
                <a:gd name="T45" fmla="*/ 2343 h 2594"/>
                <a:gd name="T46" fmla="*/ 2343 w 2594"/>
                <a:gd name="T47" fmla="*/ 2343 h 2594"/>
                <a:gd name="T48" fmla="*/ 250 w 2594"/>
                <a:gd name="T49" fmla="*/ 2343 h 2594"/>
                <a:gd name="T50" fmla="*/ 250 w 2594"/>
                <a:gd name="T51" fmla="*/ 625 h 2594"/>
                <a:gd name="T52" fmla="*/ 2343 w 2594"/>
                <a:gd name="T53" fmla="*/ 625 h 2594"/>
                <a:gd name="T54" fmla="*/ 2343 w 2594"/>
                <a:gd name="T55" fmla="*/ 2343 h 2594"/>
                <a:gd name="T56" fmla="*/ 594 w 2594"/>
                <a:gd name="T57" fmla="*/ 2093 h 2594"/>
                <a:gd name="T58" fmla="*/ 594 w 2594"/>
                <a:gd name="T59" fmla="*/ 2093 h 2594"/>
                <a:gd name="T60" fmla="*/ 1999 w 2594"/>
                <a:gd name="T61" fmla="*/ 2093 h 2594"/>
                <a:gd name="T62" fmla="*/ 2031 w 2594"/>
                <a:gd name="T63" fmla="*/ 2062 h 2594"/>
                <a:gd name="T64" fmla="*/ 2031 w 2594"/>
                <a:gd name="T65" fmla="*/ 2031 h 2594"/>
                <a:gd name="T66" fmla="*/ 1343 w 2594"/>
                <a:gd name="T67" fmla="*/ 844 h 2594"/>
                <a:gd name="T68" fmla="*/ 1312 w 2594"/>
                <a:gd name="T69" fmla="*/ 813 h 2594"/>
                <a:gd name="T70" fmla="*/ 1250 w 2594"/>
                <a:gd name="T71" fmla="*/ 844 h 2594"/>
                <a:gd name="T72" fmla="*/ 563 w 2594"/>
                <a:gd name="T73" fmla="*/ 2031 h 2594"/>
                <a:gd name="T74" fmla="*/ 563 w 2594"/>
                <a:gd name="T75" fmla="*/ 2093 h 2594"/>
                <a:gd name="T76" fmla="*/ 594 w 2594"/>
                <a:gd name="T77" fmla="*/ 2093 h 2594"/>
                <a:gd name="T78" fmla="*/ 1374 w 2594"/>
                <a:gd name="T79" fmla="*/ 1937 h 2594"/>
                <a:gd name="T80" fmla="*/ 1374 w 2594"/>
                <a:gd name="T81" fmla="*/ 1937 h 2594"/>
                <a:gd name="T82" fmla="*/ 1343 w 2594"/>
                <a:gd name="T83" fmla="*/ 1968 h 2594"/>
                <a:gd name="T84" fmla="*/ 1250 w 2594"/>
                <a:gd name="T85" fmla="*/ 1968 h 2594"/>
                <a:gd name="T86" fmla="*/ 1219 w 2594"/>
                <a:gd name="T87" fmla="*/ 1937 h 2594"/>
                <a:gd name="T88" fmla="*/ 1219 w 2594"/>
                <a:gd name="T89" fmla="*/ 1843 h 2594"/>
                <a:gd name="T90" fmla="*/ 1250 w 2594"/>
                <a:gd name="T91" fmla="*/ 1812 h 2594"/>
                <a:gd name="T92" fmla="*/ 1343 w 2594"/>
                <a:gd name="T93" fmla="*/ 1812 h 2594"/>
                <a:gd name="T94" fmla="*/ 1374 w 2594"/>
                <a:gd name="T95" fmla="*/ 1843 h 2594"/>
                <a:gd name="T96" fmla="*/ 1374 w 2594"/>
                <a:gd name="T97" fmla="*/ 1937 h 2594"/>
                <a:gd name="T98" fmla="*/ 1219 w 2594"/>
                <a:gd name="T99" fmla="*/ 1125 h 2594"/>
                <a:gd name="T100" fmla="*/ 1219 w 2594"/>
                <a:gd name="T101" fmla="*/ 1125 h 2594"/>
                <a:gd name="T102" fmla="*/ 1374 w 2594"/>
                <a:gd name="T103" fmla="*/ 1125 h 2594"/>
                <a:gd name="T104" fmla="*/ 1406 w 2594"/>
                <a:gd name="T105" fmla="*/ 1157 h 2594"/>
                <a:gd name="T106" fmla="*/ 1374 w 2594"/>
                <a:gd name="T107" fmla="*/ 1718 h 2594"/>
                <a:gd name="T108" fmla="*/ 1343 w 2594"/>
                <a:gd name="T109" fmla="*/ 1749 h 2594"/>
                <a:gd name="T110" fmla="*/ 1250 w 2594"/>
                <a:gd name="T111" fmla="*/ 1749 h 2594"/>
                <a:gd name="T112" fmla="*/ 1219 w 2594"/>
                <a:gd name="T113" fmla="*/ 1718 h 2594"/>
                <a:gd name="T114" fmla="*/ 1219 w 2594"/>
                <a:gd name="T115" fmla="*/ 1157 h 2594"/>
                <a:gd name="T116" fmla="*/ 1219 w 2594"/>
                <a:gd name="T117" fmla="*/ 1125 h 2594"/>
                <a:gd name="T118" fmla="*/ 1219 w 2594"/>
                <a:gd name="T119" fmla="*/ 1125 h 2594"/>
                <a:gd name="T120" fmla="*/ 1219 w 2594"/>
                <a:gd name="T121" fmla="*/ 1125 h 2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594" h="2594">
                  <a:moveTo>
                    <a:pt x="2374" y="0"/>
                  </a:moveTo>
                  <a:lnTo>
                    <a:pt x="2374" y="0"/>
                  </a:lnTo>
                  <a:cubicBezTo>
                    <a:pt x="219" y="0"/>
                    <a:pt x="219" y="0"/>
                    <a:pt x="219" y="0"/>
                  </a:cubicBezTo>
                  <a:cubicBezTo>
                    <a:pt x="94" y="0"/>
                    <a:pt x="0" y="94"/>
                    <a:pt x="0" y="219"/>
                  </a:cubicBezTo>
                  <a:cubicBezTo>
                    <a:pt x="0" y="2374"/>
                    <a:pt x="0" y="2374"/>
                    <a:pt x="0" y="2374"/>
                  </a:cubicBezTo>
                  <a:cubicBezTo>
                    <a:pt x="0" y="2499"/>
                    <a:pt x="94" y="2593"/>
                    <a:pt x="219" y="2593"/>
                  </a:cubicBezTo>
                  <a:cubicBezTo>
                    <a:pt x="2374" y="2593"/>
                    <a:pt x="2374" y="2593"/>
                    <a:pt x="2374" y="2593"/>
                  </a:cubicBezTo>
                  <a:cubicBezTo>
                    <a:pt x="2499" y="2593"/>
                    <a:pt x="2593" y="2499"/>
                    <a:pt x="2593" y="2374"/>
                  </a:cubicBezTo>
                  <a:cubicBezTo>
                    <a:pt x="2593" y="219"/>
                    <a:pt x="2593" y="219"/>
                    <a:pt x="2593" y="219"/>
                  </a:cubicBezTo>
                  <a:cubicBezTo>
                    <a:pt x="2593" y="94"/>
                    <a:pt x="2499" y="0"/>
                    <a:pt x="2374" y="0"/>
                  </a:cubicBezTo>
                  <a:close/>
                  <a:moveTo>
                    <a:pt x="2249" y="250"/>
                  </a:moveTo>
                  <a:lnTo>
                    <a:pt x="2249" y="250"/>
                  </a:lnTo>
                  <a:cubicBezTo>
                    <a:pt x="2312" y="250"/>
                    <a:pt x="2343" y="282"/>
                    <a:pt x="2343" y="313"/>
                  </a:cubicBezTo>
                  <a:cubicBezTo>
                    <a:pt x="2343" y="375"/>
                    <a:pt x="2312" y="407"/>
                    <a:pt x="2249" y="407"/>
                  </a:cubicBezTo>
                  <a:cubicBezTo>
                    <a:pt x="2187" y="407"/>
                    <a:pt x="2156" y="375"/>
                    <a:pt x="2156" y="313"/>
                  </a:cubicBezTo>
                  <a:cubicBezTo>
                    <a:pt x="2156" y="282"/>
                    <a:pt x="2187" y="250"/>
                    <a:pt x="2249" y="250"/>
                  </a:cubicBezTo>
                  <a:close/>
                  <a:moveTo>
                    <a:pt x="1937" y="250"/>
                  </a:moveTo>
                  <a:lnTo>
                    <a:pt x="1937" y="250"/>
                  </a:lnTo>
                  <a:cubicBezTo>
                    <a:pt x="1999" y="250"/>
                    <a:pt x="2031" y="282"/>
                    <a:pt x="2031" y="313"/>
                  </a:cubicBezTo>
                  <a:cubicBezTo>
                    <a:pt x="2031" y="375"/>
                    <a:pt x="1999" y="407"/>
                    <a:pt x="1937" y="407"/>
                  </a:cubicBezTo>
                  <a:cubicBezTo>
                    <a:pt x="1906" y="407"/>
                    <a:pt x="1843" y="375"/>
                    <a:pt x="1843" y="313"/>
                  </a:cubicBezTo>
                  <a:cubicBezTo>
                    <a:pt x="1843" y="282"/>
                    <a:pt x="1906" y="250"/>
                    <a:pt x="1937" y="250"/>
                  </a:cubicBezTo>
                  <a:close/>
                  <a:moveTo>
                    <a:pt x="2343" y="2343"/>
                  </a:moveTo>
                  <a:lnTo>
                    <a:pt x="2343" y="2343"/>
                  </a:lnTo>
                  <a:cubicBezTo>
                    <a:pt x="250" y="2343"/>
                    <a:pt x="250" y="2343"/>
                    <a:pt x="250" y="2343"/>
                  </a:cubicBezTo>
                  <a:cubicBezTo>
                    <a:pt x="250" y="625"/>
                    <a:pt x="250" y="625"/>
                    <a:pt x="250" y="625"/>
                  </a:cubicBezTo>
                  <a:cubicBezTo>
                    <a:pt x="2343" y="625"/>
                    <a:pt x="2343" y="625"/>
                    <a:pt x="2343" y="625"/>
                  </a:cubicBezTo>
                  <a:lnTo>
                    <a:pt x="2343" y="2343"/>
                  </a:lnTo>
                  <a:close/>
                  <a:moveTo>
                    <a:pt x="594" y="2093"/>
                  </a:moveTo>
                  <a:lnTo>
                    <a:pt x="594" y="2093"/>
                  </a:lnTo>
                  <a:cubicBezTo>
                    <a:pt x="1999" y="2093"/>
                    <a:pt x="1999" y="2093"/>
                    <a:pt x="1999" y="2093"/>
                  </a:cubicBezTo>
                  <a:cubicBezTo>
                    <a:pt x="2031" y="2093"/>
                    <a:pt x="2031" y="2093"/>
                    <a:pt x="2031" y="2062"/>
                  </a:cubicBezTo>
                  <a:lnTo>
                    <a:pt x="2031" y="2031"/>
                  </a:lnTo>
                  <a:cubicBezTo>
                    <a:pt x="1343" y="844"/>
                    <a:pt x="1343" y="844"/>
                    <a:pt x="1343" y="844"/>
                  </a:cubicBezTo>
                  <a:cubicBezTo>
                    <a:pt x="1343" y="813"/>
                    <a:pt x="1312" y="813"/>
                    <a:pt x="1312" y="813"/>
                  </a:cubicBezTo>
                  <a:cubicBezTo>
                    <a:pt x="1281" y="813"/>
                    <a:pt x="1281" y="813"/>
                    <a:pt x="1250" y="844"/>
                  </a:cubicBezTo>
                  <a:cubicBezTo>
                    <a:pt x="563" y="2031"/>
                    <a:pt x="563" y="2031"/>
                    <a:pt x="563" y="2031"/>
                  </a:cubicBezTo>
                  <a:cubicBezTo>
                    <a:pt x="563" y="2062"/>
                    <a:pt x="563" y="2062"/>
                    <a:pt x="563" y="2093"/>
                  </a:cubicBezTo>
                  <a:lnTo>
                    <a:pt x="594" y="2093"/>
                  </a:lnTo>
                  <a:close/>
                  <a:moveTo>
                    <a:pt x="1374" y="1937"/>
                  </a:moveTo>
                  <a:lnTo>
                    <a:pt x="1374" y="1937"/>
                  </a:lnTo>
                  <a:cubicBezTo>
                    <a:pt x="1374" y="1968"/>
                    <a:pt x="1374" y="1968"/>
                    <a:pt x="1343" y="1968"/>
                  </a:cubicBezTo>
                  <a:cubicBezTo>
                    <a:pt x="1250" y="1968"/>
                    <a:pt x="1250" y="1968"/>
                    <a:pt x="1250" y="1968"/>
                  </a:cubicBezTo>
                  <a:cubicBezTo>
                    <a:pt x="1219" y="1968"/>
                    <a:pt x="1219" y="1968"/>
                    <a:pt x="1219" y="1937"/>
                  </a:cubicBezTo>
                  <a:cubicBezTo>
                    <a:pt x="1219" y="1843"/>
                    <a:pt x="1219" y="1843"/>
                    <a:pt x="1219" y="1843"/>
                  </a:cubicBezTo>
                  <a:cubicBezTo>
                    <a:pt x="1219" y="1812"/>
                    <a:pt x="1219" y="1812"/>
                    <a:pt x="1250" y="1812"/>
                  </a:cubicBezTo>
                  <a:cubicBezTo>
                    <a:pt x="1343" y="1812"/>
                    <a:pt x="1343" y="1812"/>
                    <a:pt x="1343" y="1812"/>
                  </a:cubicBezTo>
                  <a:cubicBezTo>
                    <a:pt x="1374" y="1812"/>
                    <a:pt x="1374" y="1812"/>
                    <a:pt x="1374" y="1843"/>
                  </a:cubicBezTo>
                  <a:lnTo>
                    <a:pt x="1374" y="1937"/>
                  </a:lnTo>
                  <a:close/>
                  <a:moveTo>
                    <a:pt x="1219" y="1125"/>
                  </a:moveTo>
                  <a:lnTo>
                    <a:pt x="1219" y="1125"/>
                  </a:lnTo>
                  <a:cubicBezTo>
                    <a:pt x="1374" y="1125"/>
                    <a:pt x="1374" y="1125"/>
                    <a:pt x="1374" y="1125"/>
                  </a:cubicBezTo>
                  <a:lnTo>
                    <a:pt x="1406" y="1157"/>
                  </a:lnTo>
                  <a:cubicBezTo>
                    <a:pt x="1374" y="1718"/>
                    <a:pt x="1374" y="1718"/>
                    <a:pt x="1374" y="1718"/>
                  </a:cubicBezTo>
                  <a:cubicBezTo>
                    <a:pt x="1374" y="1749"/>
                    <a:pt x="1374" y="1749"/>
                    <a:pt x="1343" y="1749"/>
                  </a:cubicBezTo>
                  <a:cubicBezTo>
                    <a:pt x="1250" y="1749"/>
                    <a:pt x="1250" y="1749"/>
                    <a:pt x="1250" y="1749"/>
                  </a:cubicBezTo>
                  <a:cubicBezTo>
                    <a:pt x="1219" y="1749"/>
                    <a:pt x="1219" y="1749"/>
                    <a:pt x="1219" y="1718"/>
                  </a:cubicBezTo>
                  <a:cubicBezTo>
                    <a:pt x="1219" y="1157"/>
                    <a:pt x="1219" y="1157"/>
                    <a:pt x="1219" y="1157"/>
                  </a:cubicBezTo>
                  <a:lnTo>
                    <a:pt x="1219" y="1125"/>
                  </a:lnTo>
                  <a:close/>
                  <a:moveTo>
                    <a:pt x="1219" y="1125"/>
                  </a:moveTo>
                  <a:lnTo>
                    <a:pt x="1219" y="1125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</p:spPr>
          <p:txBody>
            <a:bodyPr wrap="none" lIns="243797" tIns="121899" rIns="243797" bIns="121899" anchor="ctr"/>
            <a:lstStyle/>
            <a:p>
              <a:pPr defTabSz="86393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700" kern="0" dirty="0" smtClean="0">
                <a:solidFill>
                  <a:srgbClr val="7E7E7E"/>
                </a:solidFill>
                <a:latin typeface="Calibri Light"/>
              </a:endParaRPr>
            </a:p>
          </p:txBody>
        </p:sp>
      </p:grpSp>
      <p:grpSp>
        <p:nvGrpSpPr>
          <p:cNvPr id="78" name="Group 38"/>
          <p:cNvGrpSpPr/>
          <p:nvPr/>
        </p:nvGrpSpPr>
        <p:grpSpPr>
          <a:xfrm>
            <a:off x="905488" y="1437026"/>
            <a:ext cx="9896109" cy="1089123"/>
            <a:chOff x="1739573" y="511491"/>
            <a:chExt cx="20937538" cy="2305248"/>
          </a:xfrm>
        </p:grpSpPr>
        <p:sp>
          <p:nvSpPr>
            <p:cNvPr id="79" name="TextBox 78"/>
            <p:cNvSpPr txBox="1"/>
            <p:nvPr/>
          </p:nvSpPr>
          <p:spPr>
            <a:xfrm>
              <a:off x="1739573" y="511491"/>
              <a:ext cx="20937538" cy="15634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863935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sz="4200" b="1" kern="0" dirty="0" smtClean="0">
                  <a:solidFill>
                    <a:srgbClr val="6B6B6B"/>
                  </a:solidFill>
                  <a:latin typeface="Lato Regular"/>
                  <a:cs typeface="Lato Regular"/>
                </a:rPr>
                <a:t>SWOT ANALYSIS</a:t>
              </a:r>
            </a:p>
          </p:txBody>
        </p:sp>
        <p:grpSp>
          <p:nvGrpSpPr>
            <p:cNvPr id="80" name="Group 40"/>
            <p:cNvGrpSpPr/>
            <p:nvPr/>
          </p:nvGrpSpPr>
          <p:grpSpPr>
            <a:xfrm>
              <a:off x="10842089" y="1977406"/>
              <a:ext cx="2738812" cy="73151"/>
              <a:chOff x="1775295" y="2020905"/>
              <a:chExt cx="3631535" cy="45719"/>
            </a:xfrm>
          </p:grpSpPr>
          <p:sp>
            <p:nvSpPr>
              <p:cNvPr id="82" name="Rectangle 42"/>
              <p:cNvSpPr/>
              <p:nvPr/>
            </p:nvSpPr>
            <p:spPr>
              <a:xfrm flipV="1">
                <a:off x="1775295" y="2020905"/>
                <a:ext cx="540354" cy="45719"/>
              </a:xfrm>
              <a:prstGeom prst="rect">
                <a:avLst/>
              </a:prstGeom>
              <a:solidFill>
                <a:srgbClr val="81B94F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lIns="243797" tIns="121899" rIns="243797" bIns="121899" rtlCol="0" anchor="ctr"/>
              <a:lstStyle/>
              <a:p>
                <a:pPr algn="ctr" defTabSz="863935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700" kern="0" dirty="0" smtClean="0">
                  <a:solidFill>
                    <a:prstClr val="white"/>
                  </a:solidFill>
                  <a:latin typeface="Calibri Light"/>
                </a:endParaRPr>
              </a:p>
            </p:txBody>
          </p:sp>
          <p:sp>
            <p:nvSpPr>
              <p:cNvPr id="83" name="Rectangle 43"/>
              <p:cNvSpPr/>
              <p:nvPr/>
            </p:nvSpPr>
            <p:spPr>
              <a:xfrm flipV="1">
                <a:off x="2390858" y="2020905"/>
                <a:ext cx="540354" cy="45719"/>
              </a:xfrm>
              <a:prstGeom prst="rect">
                <a:avLst/>
              </a:prstGeom>
              <a:solidFill>
                <a:srgbClr val="46A4DB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lIns="243797" tIns="121899" rIns="243797" bIns="121899" rtlCol="0" anchor="ctr"/>
              <a:lstStyle/>
              <a:p>
                <a:pPr algn="ctr" defTabSz="863935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700" kern="0" dirty="0" smtClean="0">
                  <a:solidFill>
                    <a:prstClr val="white"/>
                  </a:solidFill>
                  <a:latin typeface="Calibri Light"/>
                </a:endParaRPr>
              </a:p>
            </p:txBody>
          </p:sp>
          <p:sp>
            <p:nvSpPr>
              <p:cNvPr id="84" name="Rectangle 45"/>
              <p:cNvSpPr/>
              <p:nvPr/>
            </p:nvSpPr>
            <p:spPr>
              <a:xfrm flipV="1">
                <a:off x="3025595" y="2020905"/>
                <a:ext cx="540354" cy="45719"/>
              </a:xfrm>
              <a:prstGeom prst="rect">
                <a:avLst/>
              </a:prstGeom>
              <a:solidFill>
                <a:srgbClr val="E5583A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lIns="243797" tIns="121899" rIns="243797" bIns="121899" rtlCol="0" anchor="ctr"/>
              <a:lstStyle/>
              <a:p>
                <a:pPr algn="ctr" defTabSz="863935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700" kern="0" dirty="0" smtClean="0">
                  <a:solidFill>
                    <a:prstClr val="white"/>
                  </a:solidFill>
                  <a:latin typeface="Calibri Light"/>
                </a:endParaRPr>
              </a:p>
            </p:txBody>
          </p:sp>
          <p:sp>
            <p:nvSpPr>
              <p:cNvPr id="85" name="Rectangle 46"/>
              <p:cNvSpPr/>
              <p:nvPr/>
            </p:nvSpPr>
            <p:spPr>
              <a:xfrm flipV="1">
                <a:off x="3641290" y="2020905"/>
                <a:ext cx="540354" cy="45719"/>
              </a:xfrm>
              <a:prstGeom prst="rect">
                <a:avLst/>
              </a:prstGeom>
              <a:solidFill>
                <a:srgbClr val="F9B439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lIns="243797" tIns="121899" rIns="243797" bIns="121899" rtlCol="0" anchor="ctr"/>
              <a:lstStyle/>
              <a:p>
                <a:pPr algn="ctr" defTabSz="863935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700" kern="0" dirty="0" smtClean="0">
                  <a:solidFill>
                    <a:prstClr val="white"/>
                  </a:solidFill>
                  <a:latin typeface="Calibri Light"/>
                </a:endParaRPr>
              </a:p>
            </p:txBody>
          </p:sp>
          <p:sp>
            <p:nvSpPr>
              <p:cNvPr id="86" name="Rectangle 47"/>
              <p:cNvSpPr/>
              <p:nvPr/>
            </p:nvSpPr>
            <p:spPr>
              <a:xfrm flipV="1">
                <a:off x="4256852" y="2020905"/>
                <a:ext cx="540354" cy="45719"/>
              </a:xfrm>
              <a:prstGeom prst="rect">
                <a:avLst/>
              </a:prstGeom>
              <a:solidFill>
                <a:srgbClr val="7C69A8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lIns="243797" tIns="121899" rIns="243797" bIns="121899" rtlCol="0" anchor="ctr"/>
              <a:lstStyle/>
              <a:p>
                <a:pPr algn="ctr" defTabSz="863935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700" kern="0" dirty="0" smtClean="0">
                  <a:solidFill>
                    <a:prstClr val="white"/>
                  </a:solidFill>
                  <a:latin typeface="Calibri Light"/>
                </a:endParaRPr>
              </a:p>
            </p:txBody>
          </p:sp>
          <p:sp>
            <p:nvSpPr>
              <p:cNvPr id="87" name="Rectangle 49"/>
              <p:cNvSpPr/>
              <p:nvPr/>
            </p:nvSpPr>
            <p:spPr>
              <a:xfrm flipV="1">
                <a:off x="4866476" y="2020905"/>
                <a:ext cx="540354" cy="45719"/>
              </a:xfrm>
              <a:prstGeom prst="rect">
                <a:avLst/>
              </a:prstGeom>
              <a:solidFill>
                <a:srgbClr val="404F64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lIns="243797" tIns="121899" rIns="243797" bIns="121899" rtlCol="0" anchor="ctr"/>
              <a:lstStyle/>
              <a:p>
                <a:pPr algn="ctr" defTabSz="863935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700" kern="0" dirty="0" smtClean="0">
                  <a:solidFill>
                    <a:prstClr val="white"/>
                  </a:solidFill>
                  <a:latin typeface="Calibri Light"/>
                </a:endParaRPr>
              </a:p>
            </p:txBody>
          </p:sp>
        </p:grpSp>
        <p:sp>
          <p:nvSpPr>
            <p:cNvPr id="81" name="TextBox 80"/>
            <p:cNvSpPr txBox="1"/>
            <p:nvPr/>
          </p:nvSpPr>
          <p:spPr>
            <a:xfrm>
              <a:off x="1739573" y="2035007"/>
              <a:ext cx="20937538" cy="781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863935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kern="0" dirty="0" smtClean="0">
                  <a:solidFill>
                    <a:prstClr val="white">
                      <a:lumMod val="75000"/>
                    </a:prstClr>
                  </a:solidFill>
                  <a:latin typeface="Calibri Light"/>
                  <a:cs typeface="Calibri Light"/>
                </a:rPr>
                <a:t>Your great subtitle </a:t>
              </a:r>
              <a:r>
                <a:rPr lang="id-ID" kern="0" dirty="0" smtClean="0">
                  <a:solidFill>
                    <a:srgbClr val="81B94F"/>
                  </a:solidFill>
                  <a:latin typeface="Calibri Light"/>
                  <a:cs typeface="Calibri Light"/>
                </a:rPr>
                <a:t>in this line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49086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55" grpId="0"/>
      <p:bldP spid="56" grpId="0"/>
      <p:bldP spid="5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352</Words>
  <Application>Microsoft Office PowerPoint</Application>
  <PresentationFormat>自定义</PresentationFormat>
  <Paragraphs>31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2019-08-28T12:32:25Z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