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5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上箭头 23"/>
          <p:cNvSpPr/>
          <p:nvPr/>
        </p:nvSpPr>
        <p:spPr>
          <a:xfrm>
            <a:off x="8440462" y="1512069"/>
            <a:ext cx="1996172" cy="5857102"/>
          </a:xfrm>
          <a:prstGeom prst="upArrow">
            <a:avLst/>
          </a:prstGeom>
          <a:solidFill>
            <a:srgbClr val="9A9B99">
              <a:lumMod val="20000"/>
              <a:lumOff val="80000"/>
            </a:srgbClr>
          </a:solidFill>
          <a:ln w="25400" cap="flat" cmpd="sng" algn="ctr">
            <a:solidFill>
              <a:srgbClr val="9A9B99">
                <a:lumMod val="7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25" name="组 5"/>
          <p:cNvGrpSpPr/>
          <p:nvPr/>
        </p:nvGrpSpPr>
        <p:grpSpPr>
          <a:xfrm>
            <a:off x="8823121" y="2677544"/>
            <a:ext cx="1230853" cy="4267877"/>
            <a:chOff x="7146286" y="1419622"/>
            <a:chExt cx="900100" cy="3121496"/>
          </a:xfrm>
        </p:grpSpPr>
        <p:sp>
          <p:nvSpPr>
            <p:cNvPr id="26" name="矩形 25"/>
            <p:cNvSpPr/>
            <p:nvPr/>
          </p:nvSpPr>
          <p:spPr>
            <a:xfrm>
              <a:off x="7146286" y="1419622"/>
              <a:ext cx="900100" cy="720080"/>
            </a:xfrm>
            <a:prstGeom prst="rect">
              <a:avLst/>
            </a:prstGeom>
            <a:solidFill>
              <a:srgbClr val="38C4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5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S</a:t>
              </a:r>
              <a:endParaRPr lang="zh-CN" altLang="en-US" sz="45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146286" y="2220094"/>
              <a:ext cx="900100" cy="720080"/>
            </a:xfrm>
            <a:prstGeom prst="rect">
              <a:avLst/>
            </a:prstGeom>
            <a:solidFill>
              <a:srgbClr val="B6D95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500" b="1" kern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W</a:t>
              </a:r>
              <a:endParaRPr lang="zh-CN" altLang="en-US" sz="4500" b="1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146286" y="3020566"/>
              <a:ext cx="900100" cy="720080"/>
            </a:xfrm>
            <a:prstGeom prst="rect">
              <a:avLst/>
            </a:prstGeom>
            <a:solidFill>
              <a:srgbClr val="FDC12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5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O</a:t>
              </a:r>
              <a:endParaRPr lang="zh-CN" altLang="en-US" sz="45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146286" y="3821038"/>
              <a:ext cx="900100" cy="720080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5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T</a:t>
              </a:r>
              <a:endParaRPr lang="zh-CN" altLang="en-US" sz="45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0" name="组 10"/>
          <p:cNvGrpSpPr/>
          <p:nvPr/>
        </p:nvGrpSpPr>
        <p:grpSpPr>
          <a:xfrm>
            <a:off x="1065197" y="2384784"/>
            <a:ext cx="4802808" cy="885339"/>
            <a:chOff x="1198144" y="1081068"/>
            <a:chExt cx="3811542" cy="702719"/>
          </a:xfrm>
        </p:grpSpPr>
        <p:sp>
          <p:nvSpPr>
            <p:cNvPr id="31" name="矩形 30"/>
            <p:cNvSpPr/>
            <p:nvPr/>
          </p:nvSpPr>
          <p:spPr>
            <a:xfrm>
              <a:off x="1198144" y="1377522"/>
              <a:ext cx="3811542" cy="406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8-10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倍字间距。</a:t>
              </a:r>
            </a:p>
          </p:txBody>
        </p:sp>
        <p:sp>
          <p:nvSpPr>
            <p:cNvPr id="32" name="TextBox 51"/>
            <p:cNvSpPr txBox="1"/>
            <p:nvPr/>
          </p:nvSpPr>
          <p:spPr>
            <a:xfrm>
              <a:off x="1198144" y="1081068"/>
              <a:ext cx="3582225" cy="31757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38C4D2"/>
                  </a:solidFill>
                  <a:latin typeface="Century Gothic"/>
                  <a:ea typeface="微软雅黑"/>
                </a:rPr>
                <a:t>STRENGTHS</a:t>
              </a:r>
              <a:r>
                <a:rPr lang="en-US" altLang="zh-CN" sz="2000" b="1" dirty="0">
                  <a:solidFill>
                    <a:srgbClr val="1D8AC1"/>
                  </a:solidFill>
                  <a:latin typeface="Century Gothic"/>
                  <a:ea typeface="微软雅黑"/>
                </a:rPr>
                <a:t> </a:t>
              </a:r>
              <a:r>
                <a:rPr lang="en-US" altLang="zh-CN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| </a:t>
              </a:r>
              <a:r>
                <a:rPr lang="zh-CN" altLang="en-US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点击此处添加标题</a:t>
              </a:r>
              <a:endPara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3" name="组 13"/>
          <p:cNvGrpSpPr/>
          <p:nvPr/>
        </p:nvGrpSpPr>
        <p:grpSpPr>
          <a:xfrm>
            <a:off x="1065196" y="3504206"/>
            <a:ext cx="4802808" cy="885339"/>
            <a:chOff x="1198143" y="2037773"/>
            <a:chExt cx="3811542" cy="702719"/>
          </a:xfrm>
        </p:grpSpPr>
        <p:sp>
          <p:nvSpPr>
            <p:cNvPr id="34" name="矩形 33"/>
            <p:cNvSpPr/>
            <p:nvPr/>
          </p:nvSpPr>
          <p:spPr>
            <a:xfrm>
              <a:off x="1198143" y="2334227"/>
              <a:ext cx="3811542" cy="406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8-10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倍字间距。</a:t>
              </a:r>
            </a:p>
          </p:txBody>
        </p:sp>
        <p:sp>
          <p:nvSpPr>
            <p:cNvPr id="35" name="TextBox 53"/>
            <p:cNvSpPr txBox="1"/>
            <p:nvPr/>
          </p:nvSpPr>
          <p:spPr>
            <a:xfrm>
              <a:off x="1198143" y="2037773"/>
              <a:ext cx="3582225" cy="31757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B6D95D"/>
                  </a:solidFill>
                  <a:latin typeface="Century Gothic"/>
                  <a:ea typeface="微软雅黑"/>
                </a:rPr>
                <a:t>WEAKNESS</a:t>
              </a:r>
              <a:r>
                <a:rPr lang="en-US" altLang="zh-CN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 |</a:t>
              </a:r>
              <a:r>
                <a:rPr lang="zh-CN" altLang="en-US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 点击此处添加标题</a:t>
              </a:r>
              <a:endPara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6" name="组 16"/>
          <p:cNvGrpSpPr/>
          <p:nvPr/>
        </p:nvGrpSpPr>
        <p:grpSpPr>
          <a:xfrm>
            <a:off x="1065196" y="4623628"/>
            <a:ext cx="4802808" cy="885339"/>
            <a:chOff x="1198143" y="2994478"/>
            <a:chExt cx="3811542" cy="702719"/>
          </a:xfrm>
        </p:grpSpPr>
        <p:sp>
          <p:nvSpPr>
            <p:cNvPr id="37" name="矩形 36"/>
            <p:cNvSpPr/>
            <p:nvPr/>
          </p:nvSpPr>
          <p:spPr>
            <a:xfrm>
              <a:off x="1198143" y="3290932"/>
              <a:ext cx="3811542" cy="406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8-10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倍字间距。</a:t>
              </a:r>
            </a:p>
          </p:txBody>
        </p:sp>
        <p:sp>
          <p:nvSpPr>
            <p:cNvPr id="38" name="TextBox 55"/>
            <p:cNvSpPr txBox="1"/>
            <p:nvPr/>
          </p:nvSpPr>
          <p:spPr>
            <a:xfrm>
              <a:off x="1198143" y="2994478"/>
              <a:ext cx="3582225" cy="31757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DC125"/>
                  </a:solidFill>
                  <a:latin typeface="Century Gothic"/>
                  <a:ea typeface="微软雅黑"/>
                </a:rPr>
                <a:t>OPPORTUNITIES</a:t>
              </a:r>
              <a:r>
                <a:rPr lang="zh-CN" altLang="en-US" sz="2000" b="1" dirty="0">
                  <a:solidFill>
                    <a:srgbClr val="F79646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lang="en-US" altLang="zh-CN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|</a:t>
              </a:r>
              <a:r>
                <a:rPr lang="zh-CN" altLang="en-US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 点击此处添加标题</a:t>
              </a:r>
              <a:endPara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9" name="组 19"/>
          <p:cNvGrpSpPr/>
          <p:nvPr/>
        </p:nvGrpSpPr>
        <p:grpSpPr>
          <a:xfrm>
            <a:off x="1065196" y="5743048"/>
            <a:ext cx="4802808" cy="885339"/>
            <a:chOff x="1198143" y="3951183"/>
            <a:chExt cx="3811542" cy="702719"/>
          </a:xfrm>
        </p:grpSpPr>
        <p:sp>
          <p:nvSpPr>
            <p:cNvPr id="40" name="矩形 39"/>
            <p:cNvSpPr/>
            <p:nvPr/>
          </p:nvSpPr>
          <p:spPr>
            <a:xfrm>
              <a:off x="1198143" y="4247637"/>
              <a:ext cx="3811542" cy="406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8-10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</a:rPr>
                <a:t>倍字间距。</a:t>
              </a:r>
            </a:p>
          </p:txBody>
        </p:sp>
        <p:sp>
          <p:nvSpPr>
            <p:cNvPr id="41" name="TextBox 57"/>
            <p:cNvSpPr txBox="1"/>
            <p:nvPr/>
          </p:nvSpPr>
          <p:spPr>
            <a:xfrm>
              <a:off x="1198143" y="3951183"/>
              <a:ext cx="3811542" cy="31757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000" b="1" dirty="0">
                  <a:solidFill>
                    <a:srgbClr val="F79646">
                      <a:lumMod val="75000"/>
                    </a:srgbClr>
                  </a:solidFill>
                  <a:latin typeface="Century Gothic"/>
                  <a:ea typeface="微软雅黑"/>
                </a:rPr>
                <a:t>THREATS</a:t>
              </a:r>
              <a:r>
                <a:rPr lang="en-US" altLang="zh-CN" sz="2000" b="1" dirty="0">
                  <a:solidFill>
                    <a:srgbClr val="FDA907"/>
                  </a:solidFill>
                  <a:latin typeface="Arial"/>
                  <a:ea typeface="微软雅黑"/>
                </a:rPr>
                <a:t> </a:t>
              </a:r>
              <a:r>
                <a:rPr lang="en-US" altLang="zh-CN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 |</a:t>
              </a:r>
              <a:r>
                <a:rPr lang="zh-CN" altLang="en-US" sz="2000" b="1" dirty="0">
                  <a:solidFill>
                    <a:prstClr val="black"/>
                  </a:solidFill>
                  <a:latin typeface="Arial"/>
                  <a:ea typeface="微软雅黑"/>
                </a:rPr>
                <a:t> 点击此处添加标题</a:t>
              </a:r>
              <a:endPara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/>
                <a:ea typeface="微软雅黑"/>
              </a:endParaRPr>
            </a:p>
          </p:txBody>
        </p:sp>
      </p:grpSp>
      <p:cxnSp>
        <p:nvCxnSpPr>
          <p:cNvPr id="42" name="直接连接符 58"/>
          <p:cNvCxnSpPr/>
          <p:nvPr/>
        </p:nvCxnSpPr>
        <p:spPr>
          <a:xfrm>
            <a:off x="6212530" y="3131149"/>
            <a:ext cx="250013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/>
          </a:ln>
          <a:effectLst/>
        </p:spPr>
      </p:cxnSp>
      <p:cxnSp>
        <p:nvCxnSpPr>
          <p:cNvPr id="43" name="直接连接符 59"/>
          <p:cNvCxnSpPr/>
          <p:nvPr/>
        </p:nvCxnSpPr>
        <p:spPr>
          <a:xfrm>
            <a:off x="6212530" y="4149339"/>
            <a:ext cx="250013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/>
          </a:ln>
          <a:effectLst/>
        </p:spPr>
      </p:cxnSp>
      <p:cxnSp>
        <p:nvCxnSpPr>
          <p:cNvPr id="44" name="直接连接符 60"/>
          <p:cNvCxnSpPr/>
          <p:nvPr/>
        </p:nvCxnSpPr>
        <p:spPr>
          <a:xfrm>
            <a:off x="6212530" y="5167528"/>
            <a:ext cx="250013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/>
          </a:ln>
          <a:effectLst/>
        </p:spPr>
      </p:cxnSp>
      <p:cxnSp>
        <p:nvCxnSpPr>
          <p:cNvPr id="45" name="直接连接符 61"/>
          <p:cNvCxnSpPr/>
          <p:nvPr/>
        </p:nvCxnSpPr>
        <p:spPr>
          <a:xfrm>
            <a:off x="6212530" y="6185718"/>
            <a:ext cx="250013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552109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540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2019-08-28T12:32:07Z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