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973269" y="1896257"/>
            <a:ext cx="3719725" cy="1937270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73269" y="4073699"/>
            <a:ext cx="3719725" cy="1937270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942508" y="1896257"/>
            <a:ext cx="3719725" cy="193727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942508" y="4073699"/>
            <a:ext cx="3719725" cy="1937270"/>
          </a:xfrm>
          <a:prstGeom prst="rect">
            <a:avLst/>
          </a:prstGeom>
          <a:solidFill>
            <a:srgbClr val="C0504D">
              <a:lumMod val="60000"/>
              <a:lumOff val="40000"/>
            </a:srgb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>
            <a:outerShdw blurRad="76200" dir="18900000" sy="23000" kx="-1200000" algn="bl" rotWithShape="0">
              <a:sysClr val="window" lastClr="FFFFFF">
                <a:lumMod val="50000"/>
                <a:alpha val="20000"/>
              </a:sysClr>
            </a:outerShdw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297948" y="2291173"/>
            <a:ext cx="2012220" cy="1279688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spc="-189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a typeface="宋体"/>
                <a:cs typeface="Arial" pitchFamily="34" charset="0"/>
              </a:rPr>
              <a:t>STRENGTHS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 spc="-189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a typeface="宋体"/>
                <a:cs typeface="Arial" pitchFamily="34" charset="0"/>
              </a:rPr>
              <a:t>-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 spc="-189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a typeface="宋体"/>
                <a:cs typeface="Arial" pitchFamily="34" charset="0"/>
              </a:rPr>
              <a:t>-</a:t>
            </a:r>
            <a:endParaRPr lang="zh-CN" altLang="en-US" sz="2500" kern="0" spc="-189" dirty="0">
              <a:solidFill>
                <a:sysClr val="window" lastClr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a typeface="宋体"/>
              <a:cs typeface="Arial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940593" y="2291173"/>
            <a:ext cx="2258647" cy="1279688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 spc="-189" dirty="0"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a typeface="宋体"/>
                <a:cs typeface="Arial" pitchFamily="34" charset="0"/>
              </a:rPr>
              <a:t>WEAKNESSES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 spc="-189" dirty="0"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a typeface="宋体"/>
                <a:cs typeface="Arial" pitchFamily="34" charset="0"/>
              </a:rPr>
              <a:t>-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 spc="-189" dirty="0"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a typeface="宋体"/>
                <a:cs typeface="Arial" pitchFamily="34" charset="0"/>
              </a:rPr>
              <a:t>-</a:t>
            </a:r>
            <a:endParaRPr lang="zh-CN" altLang="en-US" sz="2500" kern="0" spc="-189" dirty="0">
              <a:solidFill>
                <a:sysClr val="window" lastClr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a typeface="宋体"/>
              <a:cs typeface="Arial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294077" y="4377889"/>
            <a:ext cx="2559611" cy="1279688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 spc="-189" dirty="0"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a typeface="宋体"/>
                <a:cs typeface="Arial" pitchFamily="34" charset="0"/>
              </a:rPr>
              <a:t>OPPORTUNITIES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 spc="-189" dirty="0"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a typeface="宋体"/>
                <a:cs typeface="Arial" pitchFamily="34" charset="0"/>
              </a:rPr>
              <a:t>-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kern="0" spc="-189" dirty="0"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a typeface="宋体"/>
                <a:cs typeface="Arial" pitchFamily="34" charset="0"/>
              </a:rPr>
              <a:t>-</a:t>
            </a:r>
            <a:endParaRPr lang="zh-CN" altLang="en-US" sz="2500" kern="0" spc="-189" dirty="0">
              <a:solidFill>
                <a:sysClr val="window" lastClr="FFFFFF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a typeface="宋体"/>
              <a:cs typeface="Arial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031247" y="4468615"/>
            <a:ext cx="1721678" cy="1279688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500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Arial" pitchFamily="34" charset="0"/>
              </a:rPr>
              <a:t>THREATS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500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Arial" pitchFamily="34" charset="0"/>
              </a:rPr>
              <a:t>-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500" dirty="0">
                <a:solidFill>
                  <a:prstClr val="white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Arial" pitchFamily="34" charset="0"/>
              </a:rPr>
              <a:t>-</a:t>
            </a:r>
          </a:p>
        </p:txBody>
      </p:sp>
      <p:sp>
        <p:nvSpPr>
          <p:cNvPr id="25" name="矩形 24"/>
          <p:cNvSpPr/>
          <p:nvPr/>
        </p:nvSpPr>
        <p:spPr>
          <a:xfrm>
            <a:off x="4581482" y="2381900"/>
            <a:ext cx="1165884" cy="166747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100" b="1" dirty="0">
                <a:ln w="1778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prstClr val="white"/>
                </a:solidFill>
                <a:latin typeface="Arial Black" pitchFamily="34" charset="0"/>
                <a:ea typeface="宋体"/>
              </a:rPr>
              <a:t>S</a:t>
            </a:r>
            <a:endParaRPr lang="zh-CN" altLang="en-US" sz="10100" b="1" dirty="0">
              <a:ln w="17780" cmpd="sng">
                <a:solidFill>
                  <a:prstClr val="white"/>
                </a:solidFill>
                <a:prstDash val="solid"/>
                <a:miter lim="800000"/>
              </a:ln>
              <a:solidFill>
                <a:prstClr val="white"/>
              </a:solidFill>
              <a:latin typeface="Arial Black" pitchFamily="34" charset="0"/>
              <a:ea typeface="宋体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959579" y="2472627"/>
            <a:ext cx="1525425" cy="166747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100" b="1" dirty="0">
                <a:ln w="1778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prstClr val="white"/>
                </a:solidFill>
                <a:latin typeface="Arial Black" pitchFamily="34" charset="0"/>
                <a:ea typeface="宋体"/>
              </a:rPr>
              <a:t>W</a:t>
            </a:r>
            <a:endParaRPr lang="zh-CN" altLang="en-US" sz="10100" b="1" dirty="0">
              <a:ln w="17780" cmpd="sng">
                <a:solidFill>
                  <a:prstClr val="white"/>
                </a:solidFill>
                <a:prstDash val="solid"/>
                <a:miter lim="800000"/>
              </a:ln>
              <a:solidFill>
                <a:prstClr val="white"/>
              </a:solidFill>
              <a:latin typeface="Arial Black" pitchFamily="34" charset="0"/>
              <a:ea typeface="宋体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542476" y="3833528"/>
            <a:ext cx="1309297" cy="166747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100" b="1" dirty="0">
                <a:ln w="1778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prstClr val="white"/>
                </a:solidFill>
                <a:latin typeface="Arial Black" pitchFamily="34" charset="0"/>
                <a:ea typeface="宋体"/>
              </a:rPr>
              <a:t>O</a:t>
            </a:r>
            <a:endParaRPr lang="zh-CN" altLang="en-US" sz="10100" b="1" dirty="0">
              <a:ln w="17780" cmpd="sng">
                <a:solidFill>
                  <a:prstClr val="white"/>
                </a:solidFill>
                <a:prstDash val="solid"/>
                <a:miter lim="800000"/>
              </a:ln>
              <a:solidFill>
                <a:prstClr val="white"/>
              </a:solidFill>
              <a:latin typeface="Arial Black" pitchFamily="34" charset="0"/>
              <a:ea typeface="宋体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956181" y="3889864"/>
            <a:ext cx="1165883" cy="166747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100" b="1" dirty="0">
                <a:ln w="17780" cmpd="sng">
                  <a:solidFill>
                    <a:prstClr val="white"/>
                  </a:solidFill>
                  <a:prstDash val="solid"/>
                  <a:miter lim="800000"/>
                </a:ln>
                <a:solidFill>
                  <a:prstClr val="white"/>
                </a:solidFill>
                <a:latin typeface="Arial Black" pitchFamily="34" charset="0"/>
                <a:ea typeface="宋体"/>
              </a:rPr>
              <a:t>T</a:t>
            </a:r>
            <a:endParaRPr lang="zh-CN" altLang="en-US" sz="10100" b="1" dirty="0">
              <a:ln w="17780" cmpd="sng">
                <a:solidFill>
                  <a:prstClr val="white"/>
                </a:solidFill>
                <a:prstDash val="solid"/>
                <a:miter lim="800000"/>
              </a:ln>
              <a:solidFill>
                <a:prstClr val="white"/>
              </a:solidFill>
              <a:latin typeface="Arial Black" pitchFamily="34" charset="0"/>
              <a:ea typeface="宋体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 flipV="1">
            <a:off x="1768694" y="1656085"/>
            <a:ext cx="0" cy="4626550"/>
          </a:xfrm>
          <a:prstGeom prst="straightConnector1">
            <a:avLst/>
          </a:prstGeom>
          <a:noFill/>
          <a:ln w="31750" cap="flat" cmpd="sng" algn="ctr">
            <a:gradFill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0"/>
            </a:gradFill>
            <a:prstDash val="solid"/>
            <a:tailEnd type="triangle" w="med" len="lg"/>
          </a:ln>
          <a:effectLst/>
        </p:spPr>
      </p:cxnSp>
      <p:cxnSp>
        <p:nvCxnSpPr>
          <p:cNvPr id="30" name="直接箭头连接符 29"/>
          <p:cNvCxnSpPr/>
          <p:nvPr/>
        </p:nvCxnSpPr>
        <p:spPr>
          <a:xfrm>
            <a:off x="1768694" y="6271528"/>
            <a:ext cx="8075422" cy="0"/>
          </a:xfrm>
          <a:prstGeom prst="straightConnector1">
            <a:avLst/>
          </a:prstGeom>
          <a:noFill/>
          <a:ln w="31750" cap="flat" cmpd="sng" algn="ctr"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000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0" scaled="1"/>
              <a:tileRect/>
            </a:gradFill>
            <a:prstDash val="solid"/>
            <a:tailEnd type="triangle" w="med" len="lg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1133549" y="6555331"/>
            <a:ext cx="9527183" cy="82422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这里可以输入补充与归纳内容，</a:t>
            </a:r>
            <a:r>
              <a:rPr lang="zh-CN" altLang="en-US" sz="2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这里可以输入补充与归纳内容</a:t>
            </a:r>
            <a:r>
              <a:rPr lang="zh-CN" altLang="en-US" sz="23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这里可以输入补充与归纳</a:t>
            </a:r>
            <a:r>
              <a:rPr lang="zh-CN" altLang="en-US" sz="23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内容，</a:t>
            </a:r>
            <a:r>
              <a:rPr lang="zh-CN" altLang="en-US" sz="2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这里可以输入补充与归纳</a:t>
            </a:r>
            <a:r>
              <a:rPr lang="zh-CN" altLang="en-US" sz="23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内容。</a:t>
            </a:r>
            <a:endParaRPr lang="zh-CN" altLang="en-US" sz="23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0273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308</Words>
  <Application>Microsoft Office PowerPoint</Application>
  <PresentationFormat>自定义</PresentationFormat>
  <Paragraphs>34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2019-08-28T12:28:32Z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