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L 形 73"/>
          <p:cNvSpPr/>
          <p:nvPr/>
        </p:nvSpPr>
        <p:spPr>
          <a:xfrm rot="2686645">
            <a:off x="4605409" y="2848005"/>
            <a:ext cx="1430064" cy="1443667"/>
          </a:xfrm>
          <a:prstGeom prst="corner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8" rIns="91438" bIns="45718" rtlCol="0" anchor="ctr"/>
          <a:lstStyle/>
          <a:p>
            <a:pPr algn="ctr"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75" name="L 形 74"/>
          <p:cNvSpPr/>
          <p:nvPr/>
        </p:nvSpPr>
        <p:spPr>
          <a:xfrm rot="8086645">
            <a:off x="5819106" y="2852232"/>
            <a:ext cx="1420689" cy="1392304"/>
          </a:xfrm>
          <a:prstGeom prst="corner">
            <a:avLst/>
          </a:prstGeom>
          <a:solidFill>
            <a:srgbClr val="4472C4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8" rIns="91438" bIns="45718" rtlCol="0" anchor="ctr"/>
          <a:lstStyle/>
          <a:p>
            <a:pPr algn="ctr"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76" name="L 形 75"/>
          <p:cNvSpPr/>
          <p:nvPr/>
        </p:nvSpPr>
        <p:spPr>
          <a:xfrm rot="13486645">
            <a:off x="5830865" y="4046247"/>
            <a:ext cx="1428819" cy="1428819"/>
          </a:xfrm>
          <a:prstGeom prst="corner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8" rIns="91438" bIns="45718" rtlCol="0" anchor="ctr"/>
          <a:lstStyle/>
          <a:p>
            <a:pPr algn="ctr"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77" name="L 形 76"/>
          <p:cNvSpPr/>
          <p:nvPr/>
        </p:nvSpPr>
        <p:spPr>
          <a:xfrm rot="18886645">
            <a:off x="4630661" y="4076200"/>
            <a:ext cx="1428819" cy="1428819"/>
          </a:xfrm>
          <a:prstGeom prst="corner">
            <a:avLst/>
          </a:prstGeom>
          <a:solidFill>
            <a:srgbClr val="4472C4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8" rIns="91438" bIns="45718" rtlCol="0" anchor="ctr"/>
          <a:lstStyle/>
          <a:p>
            <a:pPr algn="ctr"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78" name="文本框 23"/>
          <p:cNvSpPr txBox="1"/>
          <p:nvPr/>
        </p:nvSpPr>
        <p:spPr>
          <a:xfrm>
            <a:off x="4632667" y="2907629"/>
            <a:ext cx="540649" cy="119327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500" dirty="0">
                <a:solidFill>
                  <a:prstClr val="white"/>
                </a:solidFill>
                <a:latin typeface="Eras Light ITC" panose="020B0402030504020804" pitchFamily="34" charset="0"/>
                <a:ea typeface="微软雅黑"/>
              </a:rPr>
              <a:t>S</a:t>
            </a:r>
            <a:endParaRPr lang="zh-CN" altLang="en-US" sz="5500" dirty="0">
              <a:solidFill>
                <a:prstClr val="white"/>
              </a:solidFill>
              <a:latin typeface="Eras Light ITC" panose="020B0402030504020804" pitchFamily="34" charset="0"/>
              <a:ea typeface="微软雅黑"/>
            </a:endParaRPr>
          </a:p>
        </p:txBody>
      </p:sp>
      <p:sp>
        <p:nvSpPr>
          <p:cNvPr id="79" name="文本框 24"/>
          <p:cNvSpPr txBox="1"/>
          <p:nvPr/>
        </p:nvSpPr>
        <p:spPr>
          <a:xfrm>
            <a:off x="6133493" y="2396173"/>
            <a:ext cx="540649" cy="119327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500" dirty="0">
                <a:solidFill>
                  <a:prstClr val="white"/>
                </a:solidFill>
                <a:latin typeface="Eras Light ITC" panose="020B0402030504020804" pitchFamily="34" charset="0"/>
                <a:ea typeface="微软雅黑"/>
              </a:rPr>
              <a:t>w</a:t>
            </a:r>
            <a:endParaRPr lang="zh-CN" altLang="en-US" sz="5500" dirty="0">
              <a:solidFill>
                <a:prstClr val="white"/>
              </a:solidFill>
              <a:latin typeface="Eras Light ITC" panose="020B0402030504020804" pitchFamily="34" charset="0"/>
              <a:ea typeface="微软雅黑"/>
            </a:endParaRPr>
          </a:p>
        </p:txBody>
      </p:sp>
      <p:sp>
        <p:nvSpPr>
          <p:cNvPr id="80" name="文本框 25"/>
          <p:cNvSpPr txBox="1"/>
          <p:nvPr/>
        </p:nvSpPr>
        <p:spPr>
          <a:xfrm>
            <a:off x="6683607" y="4128401"/>
            <a:ext cx="540649" cy="119327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500" dirty="0">
                <a:solidFill>
                  <a:prstClr val="white"/>
                </a:solidFill>
                <a:latin typeface="Eras Light ITC" panose="020B0402030504020804" pitchFamily="34" charset="0"/>
                <a:ea typeface="微软雅黑"/>
              </a:rPr>
              <a:t>T</a:t>
            </a:r>
            <a:endParaRPr lang="zh-CN" altLang="en-US" sz="5500" dirty="0">
              <a:solidFill>
                <a:prstClr val="white"/>
              </a:solidFill>
              <a:latin typeface="Eras Light ITC" panose="020B0402030504020804" pitchFamily="34" charset="0"/>
              <a:ea typeface="微软雅黑"/>
            </a:endParaRPr>
          </a:p>
        </p:txBody>
      </p:sp>
      <p:sp>
        <p:nvSpPr>
          <p:cNvPr id="81" name="文本框 26"/>
          <p:cNvSpPr txBox="1"/>
          <p:nvPr/>
        </p:nvSpPr>
        <p:spPr>
          <a:xfrm>
            <a:off x="5033408" y="4531829"/>
            <a:ext cx="540649" cy="119327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500" dirty="0">
                <a:solidFill>
                  <a:prstClr val="white"/>
                </a:solidFill>
                <a:latin typeface="Eras Light ITC" panose="020B0402030504020804" pitchFamily="34" charset="0"/>
                <a:ea typeface="微软雅黑"/>
              </a:rPr>
              <a:t>o</a:t>
            </a:r>
            <a:endParaRPr lang="zh-CN" altLang="en-US" sz="5500" dirty="0">
              <a:solidFill>
                <a:prstClr val="white"/>
              </a:solidFill>
              <a:latin typeface="Eras Light ITC" panose="020B0402030504020804" pitchFamily="34" charset="0"/>
              <a:ea typeface="微软雅黑"/>
            </a:endParaRPr>
          </a:p>
        </p:txBody>
      </p:sp>
      <p:sp>
        <p:nvSpPr>
          <p:cNvPr id="82" name="圆角矩形 81"/>
          <p:cNvSpPr/>
          <p:nvPr/>
        </p:nvSpPr>
        <p:spPr>
          <a:xfrm rot="10800000" flipV="1">
            <a:off x="3395961" y="261649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8" rIns="91438" bIns="45718" rtlCol="0" anchor="ctr"/>
          <a:lstStyle/>
          <a:p>
            <a:pPr algn="ctr"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kern="0" dirty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3" name="文本框 29"/>
          <p:cNvSpPr txBox="1"/>
          <p:nvPr/>
        </p:nvSpPr>
        <p:spPr>
          <a:xfrm>
            <a:off x="1593998" y="2509215"/>
            <a:ext cx="1766330" cy="473433"/>
          </a:xfrm>
          <a:prstGeom prst="rect">
            <a:avLst/>
          </a:prstGeom>
          <a:noFill/>
        </p:spPr>
        <p:txBody>
          <a:bodyPr wrap="none" lIns="91438" tIns="45718" rIns="91438" bIns="45718" rtlCol="0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900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 </a:t>
            </a:r>
            <a:r>
              <a:rPr lang="en-US" altLang="zh-CN" sz="1900" dirty="0" smtClean="0">
                <a:solidFill>
                  <a:srgbClr val="44546A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Strengths</a:t>
            </a:r>
            <a:endParaRPr lang="zh-CN" altLang="en-US" sz="1900" dirty="0">
              <a:solidFill>
                <a:srgbClr val="44546A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84" name="直接连接符 83"/>
          <p:cNvCxnSpPr/>
          <p:nvPr/>
        </p:nvCxnSpPr>
        <p:spPr>
          <a:xfrm>
            <a:off x="919594" y="2892569"/>
            <a:ext cx="2229467" cy="1462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  <a:alpha val="33000"/>
              </a:sysClr>
            </a:solidFill>
            <a:prstDash val="solid"/>
            <a:miter lim="800000"/>
            <a:headEnd type="diamond"/>
            <a:tailEnd type="diamond"/>
          </a:ln>
          <a:effectLst/>
        </p:spPr>
      </p:cxnSp>
      <p:sp>
        <p:nvSpPr>
          <p:cNvPr id="85" name="矩形 84"/>
          <p:cNvSpPr/>
          <p:nvPr/>
        </p:nvSpPr>
        <p:spPr>
          <a:xfrm>
            <a:off x="835718" y="2970455"/>
            <a:ext cx="2397219" cy="1292658"/>
          </a:xfrm>
          <a:prstGeom prst="rect">
            <a:avLst/>
          </a:prstGeom>
        </p:spPr>
        <p:txBody>
          <a:bodyPr wrap="square" lIns="91438" tIns="45718" rIns="91438" bIns="45718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圆角矩形 85"/>
          <p:cNvSpPr/>
          <p:nvPr/>
        </p:nvSpPr>
        <p:spPr>
          <a:xfrm rot="10800000" flipV="1">
            <a:off x="8289986" y="2631118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8" rIns="91438" bIns="45718" rtlCol="0" anchor="ctr"/>
          <a:lstStyle/>
          <a:p>
            <a:pPr algn="ctr"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kern="0" dirty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87" name="文本框 35"/>
          <p:cNvSpPr txBox="1"/>
          <p:nvPr/>
        </p:nvSpPr>
        <p:spPr>
          <a:xfrm>
            <a:off x="8714352" y="2585510"/>
            <a:ext cx="2044644" cy="854527"/>
          </a:xfrm>
          <a:prstGeom prst="rect">
            <a:avLst/>
          </a:prstGeom>
          <a:noFill/>
        </p:spPr>
        <p:txBody>
          <a:bodyPr wrap="none" lIns="91438" tIns="45718" rIns="91438" bIns="45718" rtlCol="0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900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 </a:t>
            </a:r>
            <a:r>
              <a:rPr lang="en-US" altLang="zh-CN" sz="1900" dirty="0">
                <a:solidFill>
                  <a:srgbClr val="44546A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Weaknesses</a:t>
            </a:r>
            <a:endParaRPr lang="zh-CN" altLang="en-US" sz="1900" dirty="0">
              <a:solidFill>
                <a:srgbClr val="44546A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900" dirty="0">
              <a:solidFill>
                <a:srgbClr val="44546A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8802722" y="2954236"/>
            <a:ext cx="2229467" cy="1462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  <a:alpha val="33000"/>
              </a:sysClr>
            </a:solidFill>
            <a:prstDash val="solid"/>
            <a:miter lim="800000"/>
            <a:headEnd type="diamond"/>
            <a:tailEnd type="diamond"/>
          </a:ln>
          <a:effectLst/>
        </p:spPr>
      </p:cxnSp>
      <p:sp>
        <p:nvSpPr>
          <p:cNvPr id="89" name="矩形 88"/>
          <p:cNvSpPr/>
          <p:nvPr/>
        </p:nvSpPr>
        <p:spPr>
          <a:xfrm>
            <a:off x="8718846" y="3032123"/>
            <a:ext cx="2397219" cy="1292658"/>
          </a:xfrm>
          <a:prstGeom prst="rect">
            <a:avLst/>
          </a:prstGeom>
        </p:spPr>
        <p:txBody>
          <a:bodyPr wrap="square" lIns="91438" tIns="45718" rIns="91438" bIns="45718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圆角矩形 89"/>
          <p:cNvSpPr/>
          <p:nvPr/>
        </p:nvSpPr>
        <p:spPr>
          <a:xfrm rot="10800000" flipV="1">
            <a:off x="3389691" y="46812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8" rIns="91438" bIns="45718" rtlCol="0" anchor="ctr"/>
          <a:lstStyle/>
          <a:p>
            <a:pPr algn="ctr"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kern="0" dirty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1" name="文本框 40"/>
          <p:cNvSpPr txBox="1"/>
          <p:nvPr/>
        </p:nvSpPr>
        <p:spPr>
          <a:xfrm>
            <a:off x="1378554" y="4585865"/>
            <a:ext cx="2074496" cy="473433"/>
          </a:xfrm>
          <a:prstGeom prst="rect">
            <a:avLst/>
          </a:prstGeom>
          <a:noFill/>
        </p:spPr>
        <p:txBody>
          <a:bodyPr wrap="none" lIns="91438" tIns="45718" rIns="91438" bIns="45718" rtlCol="0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9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</a:t>
            </a:r>
            <a:r>
              <a:rPr lang="zh-CN" altLang="en-US" sz="1900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900" dirty="0" smtClean="0">
                <a:solidFill>
                  <a:srgbClr val="44546A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Opportunity</a:t>
            </a:r>
            <a:endParaRPr lang="zh-CN" altLang="en-US" sz="1900" dirty="0">
              <a:solidFill>
                <a:srgbClr val="44546A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92" name="直接连接符 91"/>
          <p:cNvCxnSpPr/>
          <p:nvPr/>
        </p:nvCxnSpPr>
        <p:spPr>
          <a:xfrm>
            <a:off x="919596" y="4955200"/>
            <a:ext cx="2229467" cy="1462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  <a:alpha val="33000"/>
              </a:sysClr>
            </a:solidFill>
            <a:prstDash val="solid"/>
            <a:miter lim="800000"/>
            <a:headEnd type="diamond"/>
            <a:tailEnd type="diamond"/>
          </a:ln>
          <a:effectLst/>
        </p:spPr>
      </p:cxnSp>
      <p:sp>
        <p:nvSpPr>
          <p:cNvPr id="93" name="矩形 92"/>
          <p:cNvSpPr/>
          <p:nvPr/>
        </p:nvSpPr>
        <p:spPr>
          <a:xfrm>
            <a:off x="835718" y="5033087"/>
            <a:ext cx="2397219" cy="1292658"/>
          </a:xfrm>
          <a:prstGeom prst="rect">
            <a:avLst/>
          </a:prstGeom>
        </p:spPr>
        <p:txBody>
          <a:bodyPr wrap="square" lIns="91438" tIns="45718" rIns="91438" bIns="45718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圆角矩形 93"/>
          <p:cNvSpPr/>
          <p:nvPr/>
        </p:nvSpPr>
        <p:spPr>
          <a:xfrm rot="10800000" flipV="1">
            <a:off x="8289983" y="471596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38" tIns="45718" rIns="91438" bIns="45718" rtlCol="0" anchor="ctr"/>
          <a:lstStyle/>
          <a:p>
            <a:pPr algn="ctr"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kern="0" dirty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5" name="文本框 45"/>
          <p:cNvSpPr txBox="1"/>
          <p:nvPr/>
        </p:nvSpPr>
        <p:spPr>
          <a:xfrm>
            <a:off x="8714348" y="4669340"/>
            <a:ext cx="1607701" cy="473433"/>
          </a:xfrm>
          <a:prstGeom prst="rect">
            <a:avLst/>
          </a:prstGeom>
          <a:noFill/>
        </p:spPr>
        <p:txBody>
          <a:bodyPr wrap="none" lIns="91438" tIns="45718" rIns="91438" bIns="45718" rtlCol="0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9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</a:t>
            </a:r>
            <a:r>
              <a:rPr lang="zh-CN" altLang="en-US" sz="1900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900" dirty="0" smtClean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sz="1900" dirty="0">
              <a:solidFill>
                <a:srgbClr val="44546A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8802721" y="5038066"/>
            <a:ext cx="2229467" cy="1462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  <a:alpha val="33000"/>
              </a:sysClr>
            </a:solidFill>
            <a:prstDash val="solid"/>
            <a:miter lim="800000"/>
            <a:headEnd type="diamond"/>
            <a:tailEnd type="diamond"/>
          </a:ln>
          <a:effectLst/>
        </p:spPr>
      </p:cxnSp>
      <p:sp>
        <p:nvSpPr>
          <p:cNvPr id="97" name="矩形 96"/>
          <p:cNvSpPr/>
          <p:nvPr/>
        </p:nvSpPr>
        <p:spPr>
          <a:xfrm>
            <a:off x="8718843" y="5115955"/>
            <a:ext cx="2397220" cy="1292658"/>
          </a:xfrm>
          <a:prstGeom prst="rect">
            <a:avLst/>
          </a:prstGeom>
        </p:spPr>
        <p:txBody>
          <a:bodyPr wrap="square" lIns="91438" tIns="45718" rIns="91438" bIns="45718">
            <a:spAutoFit/>
          </a:bodyPr>
          <a:lstStyle/>
          <a:p>
            <a:pPr defTabSz="9143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rgbClr val="E7E6E6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005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528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2019-08-28T12:28:02Z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