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3734674" y="2258150"/>
            <a:ext cx="1994359" cy="1994175"/>
          </a:xfrm>
          <a:custGeom>
            <a:avLst/>
            <a:gdLst>
              <a:gd name="connsiteX0" fmla="*/ 1583559 w 1583559"/>
              <a:gd name="connsiteY0" fmla="*/ 0 h 1583558"/>
              <a:gd name="connsiteX1" fmla="*/ 1583559 w 1583559"/>
              <a:gd name="connsiteY1" fmla="*/ 1583558 h 1583558"/>
              <a:gd name="connsiteX2" fmla="*/ 0 w 1583559"/>
              <a:gd name="connsiteY2" fmla="*/ 1583558 h 1583558"/>
              <a:gd name="connsiteX3" fmla="*/ 1583559 w 1583559"/>
              <a:gd name="connsiteY3" fmla="*/ 0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559" h="1583558">
                <a:moveTo>
                  <a:pt x="1583559" y="0"/>
                </a:moveTo>
                <a:lnTo>
                  <a:pt x="1583559" y="1583558"/>
                </a:lnTo>
                <a:lnTo>
                  <a:pt x="0" y="1583558"/>
                </a:lnTo>
                <a:cubicBezTo>
                  <a:pt x="0" y="708983"/>
                  <a:pt x="708984" y="0"/>
                  <a:pt x="1583559" y="0"/>
                </a:cubicBezTo>
                <a:close/>
              </a:path>
            </a:pathLst>
          </a:custGeom>
          <a:solidFill>
            <a:srgbClr val="DC5C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500" kern="0" dirty="0">
                <a:solidFill>
                  <a:srgbClr val="FFFFFF"/>
                </a:solidFill>
                <a:latin typeface="Castellar"/>
                <a:ea typeface="幼圆"/>
              </a:rPr>
              <a:t>S</a:t>
            </a:r>
            <a:endParaRPr lang="zh-CN" altLang="en-US" sz="4500" kern="0" dirty="0">
              <a:solidFill>
                <a:srgbClr val="FFFFFF"/>
              </a:solidFill>
              <a:latin typeface="Castellar"/>
              <a:ea typeface="幼圆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5881060" y="2258150"/>
            <a:ext cx="1996360" cy="1994175"/>
          </a:xfrm>
          <a:custGeom>
            <a:avLst/>
            <a:gdLst>
              <a:gd name="connsiteX0" fmla="*/ 0 w 1583559"/>
              <a:gd name="connsiteY0" fmla="*/ 0 h 1583558"/>
              <a:gd name="connsiteX1" fmla="*/ 1583559 w 1583559"/>
              <a:gd name="connsiteY1" fmla="*/ 1583558 h 1583558"/>
              <a:gd name="connsiteX2" fmla="*/ 0 w 1583559"/>
              <a:gd name="connsiteY2" fmla="*/ 1583558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3559" h="1583558">
                <a:moveTo>
                  <a:pt x="0" y="0"/>
                </a:moveTo>
                <a:cubicBezTo>
                  <a:pt x="874575" y="0"/>
                  <a:pt x="1583559" y="708983"/>
                  <a:pt x="1583559" y="1583558"/>
                </a:cubicBezTo>
                <a:lnTo>
                  <a:pt x="0" y="1583558"/>
                </a:lnTo>
                <a:close/>
              </a:path>
            </a:pathLst>
          </a:custGeom>
          <a:solidFill>
            <a:srgbClr val="D4D5D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500" kern="0" dirty="0">
                <a:solidFill>
                  <a:srgbClr val="FFFFFF"/>
                </a:solidFill>
                <a:latin typeface="Castellar"/>
                <a:ea typeface="幼圆"/>
              </a:rPr>
              <a:t>T</a:t>
            </a:r>
            <a:endParaRPr lang="zh-CN" altLang="en-US" sz="4500" kern="0" dirty="0">
              <a:solidFill>
                <a:srgbClr val="FFFFFF"/>
              </a:solidFill>
              <a:latin typeface="Castellar"/>
              <a:ea typeface="幼圆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5881060" y="4398338"/>
            <a:ext cx="1996360" cy="1994175"/>
          </a:xfrm>
          <a:custGeom>
            <a:avLst/>
            <a:gdLst>
              <a:gd name="connsiteX0" fmla="*/ 0 w 1583559"/>
              <a:gd name="connsiteY0" fmla="*/ 0 h 1583558"/>
              <a:gd name="connsiteX1" fmla="*/ 1583559 w 1583559"/>
              <a:gd name="connsiteY1" fmla="*/ 0 h 1583558"/>
              <a:gd name="connsiteX2" fmla="*/ 0 w 1583559"/>
              <a:gd name="connsiteY2" fmla="*/ 1583558 h 158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83559" h="1583558">
                <a:moveTo>
                  <a:pt x="0" y="0"/>
                </a:moveTo>
                <a:lnTo>
                  <a:pt x="1583559" y="0"/>
                </a:lnTo>
                <a:cubicBezTo>
                  <a:pt x="1583559" y="874575"/>
                  <a:pt x="874575" y="1583558"/>
                  <a:pt x="0" y="1583558"/>
                </a:cubicBezTo>
                <a:close/>
              </a:path>
            </a:pathLst>
          </a:custGeom>
          <a:solidFill>
            <a:srgbClr val="D4D5D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HK" sz="4500" kern="0" dirty="0">
                <a:solidFill>
                  <a:srgbClr val="FFFFFF"/>
                </a:solidFill>
                <a:latin typeface="Castellar"/>
                <a:ea typeface="幼圆"/>
              </a:rPr>
              <a:t>O</a:t>
            </a:r>
            <a:endParaRPr lang="zh-HK" altLang="en-US" sz="4500" kern="0" dirty="0">
              <a:solidFill>
                <a:srgbClr val="FFFFFF"/>
              </a:solidFill>
              <a:latin typeface="Castellar"/>
            </a:endParaRPr>
          </a:p>
        </p:txBody>
      </p:sp>
      <p:sp>
        <p:nvSpPr>
          <p:cNvPr id="39" name="任意多边形 38"/>
          <p:cNvSpPr/>
          <p:nvPr/>
        </p:nvSpPr>
        <p:spPr>
          <a:xfrm flipH="1">
            <a:off x="3734674" y="4398338"/>
            <a:ext cx="1994359" cy="1994175"/>
          </a:xfrm>
          <a:custGeom>
            <a:avLst/>
            <a:gdLst>
              <a:gd name="connsiteX0" fmla="*/ 1583553 w 1583553"/>
              <a:gd name="connsiteY0" fmla="*/ 0 h 1583440"/>
              <a:gd name="connsiteX1" fmla="*/ 0 w 1583553"/>
              <a:gd name="connsiteY1" fmla="*/ 0 h 1583440"/>
              <a:gd name="connsiteX2" fmla="*/ 0 w 1583553"/>
              <a:gd name="connsiteY2" fmla="*/ 1583440 h 1583440"/>
              <a:gd name="connsiteX3" fmla="*/ 1575383 w 1583553"/>
              <a:gd name="connsiteY3" fmla="*/ 161792 h 15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3553" h="1583440">
                <a:moveTo>
                  <a:pt x="1583553" y="0"/>
                </a:moveTo>
                <a:lnTo>
                  <a:pt x="0" y="0"/>
                </a:lnTo>
                <a:lnTo>
                  <a:pt x="0" y="1583440"/>
                </a:lnTo>
                <a:cubicBezTo>
                  <a:pt x="819914" y="1583440"/>
                  <a:pt x="1494289" y="960311"/>
                  <a:pt x="1575383" y="161792"/>
                </a:cubicBezTo>
                <a:close/>
              </a:path>
            </a:pathLst>
          </a:custGeom>
          <a:solidFill>
            <a:srgbClr val="D4D5D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HK" sz="4500" kern="0" dirty="0">
                <a:solidFill>
                  <a:srgbClr val="FFFFFF"/>
                </a:solidFill>
                <a:latin typeface="Castellar"/>
                <a:ea typeface="幼圆"/>
              </a:rPr>
              <a:t>W</a:t>
            </a:r>
            <a:endParaRPr lang="zh-HK" altLang="en-US" sz="4500" kern="0" dirty="0">
              <a:solidFill>
                <a:srgbClr val="FFFFFF"/>
              </a:solidFill>
              <a:latin typeface="Castellar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756856" y="3286239"/>
            <a:ext cx="2080375" cy="2078183"/>
          </a:xfrm>
          <a:prstGeom prst="ellipse">
            <a:avLst/>
          </a:prstGeom>
          <a:solidFill>
            <a:srgbClr val="FFFFFF"/>
          </a:solidFill>
          <a:ln w="38100" cap="flat" cmpd="sng" algn="ctr">
            <a:noFill/>
            <a:prstDash val="solid"/>
            <a:miter lim="800000"/>
          </a:ln>
          <a:effectLst>
            <a:outerShdw blurRad="63500" sx="102000" sy="102000" algn="ctr" rotWithShape="0">
              <a:srgbClr val="5F5F5F">
                <a:lumMod val="60000"/>
                <a:lumOff val="40000"/>
                <a:alpha val="40000"/>
              </a:srgbClr>
            </a:outerShdw>
          </a:effectLst>
        </p:spPr>
        <p:txBody>
          <a:bodyPr lIns="0" tIns="0" rIns="0" bIns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kern="0" dirty="0">
                <a:solidFill>
                  <a:srgbClr val="DC5C31">
                    <a:lumMod val="75000"/>
                  </a:srgbClr>
                </a:solidFill>
                <a:latin typeface="微软雅黑"/>
                <a:ea typeface="微软雅黑"/>
              </a:rPr>
              <a:t>环境</a:t>
            </a:r>
            <a:endParaRPr lang="en-US" altLang="zh-CN" sz="3500" b="1" kern="0" dirty="0">
              <a:solidFill>
                <a:srgbClr val="DC5C31">
                  <a:lumMod val="75000"/>
                </a:srgbClr>
              </a:solidFill>
              <a:latin typeface="微软雅黑"/>
              <a:ea typeface="微软雅黑"/>
            </a:endParaRPr>
          </a:p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kern="0" dirty="0">
                <a:solidFill>
                  <a:srgbClr val="DC5C31">
                    <a:lumMod val="75000"/>
                  </a:srgbClr>
                </a:solidFill>
                <a:latin typeface="微软雅黑"/>
                <a:ea typeface="微软雅黑"/>
              </a:rPr>
              <a:t>分析</a:t>
            </a:r>
            <a:endParaRPr lang="zh-HK" altLang="en-US" sz="3500" b="1" kern="0" dirty="0">
              <a:solidFill>
                <a:srgbClr val="DC5C31">
                  <a:lumMod val="7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1" name="文本框 39"/>
          <p:cNvSpPr txBox="1"/>
          <p:nvPr/>
        </p:nvSpPr>
        <p:spPr>
          <a:xfrm>
            <a:off x="914165" y="2088133"/>
            <a:ext cx="2736493" cy="470282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dirty="0">
                <a:solidFill>
                  <a:srgbClr val="DC5C31"/>
                </a:solidFill>
                <a:latin typeface="微软雅黑"/>
                <a:ea typeface="微软雅黑"/>
              </a:rPr>
              <a:t>优势</a:t>
            </a:r>
            <a:endParaRPr lang="zh-HK" altLang="en-US" sz="2300" b="1" dirty="0">
              <a:solidFill>
                <a:srgbClr val="DC5C31"/>
              </a:solidFill>
              <a:latin typeface="微软雅黑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36187" y="2558176"/>
            <a:ext cx="2676482" cy="58004"/>
          </a:xfrm>
          <a:prstGeom prst="rect">
            <a:avLst/>
          </a:prstGeom>
          <a:solidFill>
            <a:srgbClr val="DC5C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HK" altLang="en-US" sz="2300" kern="0">
              <a:solidFill>
                <a:srgbClr val="7C233E"/>
              </a:solidFill>
              <a:latin typeface="Calibri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4166" y="5676450"/>
            <a:ext cx="2666480" cy="947336"/>
          </a:xfrm>
          <a:prstGeom prst="rect">
            <a:avLst/>
          </a:prstGeom>
        </p:spPr>
        <p:txBody>
          <a:bodyPr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5F5F5F"/>
                </a:solidFill>
                <a:latin typeface="宋体"/>
                <a:ea typeface="幼圆"/>
              </a:rPr>
              <a:t>设备老化；管理混乱；资金短缺；经营不善；产品积压；竞争力差等。</a:t>
            </a:r>
          </a:p>
        </p:txBody>
      </p:sp>
      <p:sp>
        <p:nvSpPr>
          <p:cNvPr id="44" name="文本框 42"/>
          <p:cNvSpPr txBox="1"/>
          <p:nvPr/>
        </p:nvSpPr>
        <p:spPr>
          <a:xfrm>
            <a:off x="914165" y="5130403"/>
            <a:ext cx="2736493" cy="466041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dirty="0">
                <a:solidFill>
                  <a:srgbClr val="5F5F5F"/>
                </a:solidFill>
                <a:latin typeface="微软雅黑"/>
                <a:ea typeface="微软雅黑"/>
              </a:rPr>
              <a:t>劣势</a:t>
            </a:r>
            <a:endParaRPr lang="zh-HK" altLang="en-US" sz="2300" b="1" dirty="0">
              <a:solidFill>
                <a:srgbClr val="5F5F5F"/>
              </a:solidFill>
              <a:latin typeface="微软雅黑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36187" y="5612444"/>
            <a:ext cx="2676482" cy="58006"/>
          </a:xfrm>
          <a:prstGeom prst="rect">
            <a:avLst/>
          </a:prstGeom>
          <a:solidFill>
            <a:srgbClr val="5F5F5F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HK" altLang="en-US" sz="2300" kern="0">
              <a:solidFill>
                <a:srgbClr val="7C233E"/>
              </a:solidFill>
              <a:latin typeface="Calibri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14165" y="2632182"/>
            <a:ext cx="2808506" cy="1030436"/>
          </a:xfrm>
          <a:prstGeom prst="rect">
            <a:avLst/>
          </a:prstGeom>
        </p:spPr>
        <p:txBody>
          <a:bodyPr lIns="115214" tIns="57607" rIns="115214" bIns="57607">
            <a:spAutoFit/>
          </a:bodyPr>
          <a:lstStyle/>
          <a:p>
            <a:pPr defTabSz="1152144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5F5F5F"/>
                </a:solidFill>
                <a:latin typeface="宋体"/>
                <a:ea typeface="幼圆"/>
              </a:rPr>
              <a:t>有利的竞争态势；充足的财政来源；良好的企业形象；产品质量等。</a:t>
            </a:r>
          </a:p>
        </p:txBody>
      </p:sp>
      <p:sp>
        <p:nvSpPr>
          <p:cNvPr id="47" name="矩形 46"/>
          <p:cNvSpPr/>
          <p:nvPr/>
        </p:nvSpPr>
        <p:spPr>
          <a:xfrm>
            <a:off x="7773401" y="5676451"/>
            <a:ext cx="2830510" cy="1030436"/>
          </a:xfrm>
          <a:prstGeom prst="rect">
            <a:avLst/>
          </a:prstGeom>
        </p:spPr>
        <p:txBody>
          <a:bodyPr lIns="115214" tIns="57607" rIns="115214" bIns="57607">
            <a:spAutoFit/>
          </a:bodyPr>
          <a:lstStyle/>
          <a:p>
            <a:pPr defTabSz="1152144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5F5F5F"/>
                </a:solidFill>
                <a:latin typeface="宋体"/>
                <a:ea typeface="幼圆"/>
              </a:rPr>
              <a:t>新产品；新市场；新需求；外国市场壁垒解除；竞争对手失误等。</a:t>
            </a:r>
          </a:p>
        </p:txBody>
      </p:sp>
      <p:sp>
        <p:nvSpPr>
          <p:cNvPr id="48" name="文本框 52"/>
          <p:cNvSpPr txBox="1"/>
          <p:nvPr/>
        </p:nvSpPr>
        <p:spPr>
          <a:xfrm>
            <a:off x="7773400" y="5130403"/>
            <a:ext cx="2736493" cy="466041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dirty="0">
                <a:solidFill>
                  <a:srgbClr val="5F5F5F"/>
                </a:solidFill>
                <a:latin typeface="微软雅黑"/>
                <a:ea typeface="微软雅黑"/>
              </a:rPr>
              <a:t>机会</a:t>
            </a:r>
            <a:endParaRPr lang="zh-HK" altLang="en-US" sz="2300" b="1" dirty="0">
              <a:solidFill>
                <a:srgbClr val="5F5F5F"/>
              </a:solidFill>
              <a:latin typeface="微软雅黑"/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887422" y="5610446"/>
            <a:ext cx="2676482" cy="58004"/>
          </a:xfrm>
          <a:prstGeom prst="rect">
            <a:avLst/>
          </a:prstGeom>
          <a:solidFill>
            <a:srgbClr val="5F5F5F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HK" altLang="en-US" sz="2300" kern="0">
              <a:solidFill>
                <a:srgbClr val="7C233E"/>
              </a:solidFill>
              <a:latin typeface="Calibri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773401" y="2632181"/>
            <a:ext cx="2830510" cy="1224335"/>
          </a:xfrm>
          <a:prstGeom prst="rect">
            <a:avLst/>
          </a:prstGeom>
        </p:spPr>
        <p:txBody>
          <a:bodyPr lIns="115214" tIns="57607" rIns="115214" bIns="57607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5F5F5F"/>
                </a:solidFill>
                <a:latin typeface="宋体"/>
                <a:ea typeface="幼圆"/>
              </a:rPr>
              <a:t>新的竞争对手；替代产品增多；市场紧缩；行业政策变化；经济衰退；客户偏好改变；突发事件等。</a:t>
            </a:r>
          </a:p>
        </p:txBody>
      </p:sp>
      <p:sp>
        <p:nvSpPr>
          <p:cNvPr id="51" name="文本框 55"/>
          <p:cNvSpPr txBox="1"/>
          <p:nvPr/>
        </p:nvSpPr>
        <p:spPr>
          <a:xfrm>
            <a:off x="7773400" y="2088133"/>
            <a:ext cx="2736493" cy="470282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dirty="0">
                <a:solidFill>
                  <a:srgbClr val="5F5F5F"/>
                </a:solidFill>
                <a:latin typeface="微软雅黑"/>
                <a:ea typeface="微软雅黑"/>
              </a:rPr>
              <a:t>威胁</a:t>
            </a:r>
            <a:endParaRPr lang="zh-HK" altLang="en-US" sz="2300" b="1" dirty="0">
              <a:solidFill>
                <a:srgbClr val="5F5F5F"/>
              </a:solidFill>
              <a:latin typeface="微软雅黑"/>
              <a:ea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897423" y="2558176"/>
            <a:ext cx="2676482" cy="58004"/>
          </a:xfrm>
          <a:prstGeom prst="rect">
            <a:avLst/>
          </a:prstGeom>
          <a:solidFill>
            <a:srgbClr val="5F5F5F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HK" altLang="en-US" sz="2300" kern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4946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386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2019-08-28T12:28:16Z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