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798" y="-6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areaChart>
        <c:grouping val="standard"/>
        <c:varyColors val="0"/>
        <c:ser>
          <c:idx val="0"/>
          <c:order val="0"/>
          <c:tx>
            <c:strRef>
              <c:f>Sheet1!$B$1</c:f>
              <c:strCache>
                <c:ptCount val="1"/>
                <c:pt idx="0">
                  <c:v>系列 1</c:v>
                </c:pt>
              </c:strCache>
            </c:strRef>
          </c:tx>
          <c:spPr>
            <a:gradFill flip="none" rotWithShape="1">
              <a:gsLst>
                <a:gs pos="100000">
                  <a:srgbClr val="F97151">
                    <a:alpha val="0"/>
                  </a:srgbClr>
                </a:gs>
                <a:gs pos="40000">
                  <a:srgbClr val="F8623D">
                    <a:alpha val="65000"/>
                  </a:srgbClr>
                </a:gs>
                <a:gs pos="0">
                  <a:srgbClr val="F85931"/>
                </a:gs>
              </a:gsLst>
              <a:lin ang="5400000" scaled="1"/>
              <a:tileRect/>
            </a:gradFill>
          </c:spPr>
          <c:dLbls>
            <c:dLbl>
              <c:idx val="0"/>
              <c:delete val="1"/>
              <c:extLst>
                <c:ext xmlns:c15="http://schemas.microsoft.com/office/drawing/2012/chart" uri="{CE6537A1-D6FC-4f65-9D91-7224C49458BB}"/>
              </c:extLst>
            </c:dLbl>
            <c:dLbl>
              <c:idx val="1"/>
              <c:layout>
                <c:manualLayout>
                  <c:x val="3.2552087505137526E-3"/>
                  <c:y val="-0.29629629629629628"/>
                </c:manualLayout>
              </c:layout>
              <c:spPr/>
              <c:txPr>
                <a:bodyPr/>
                <a:lstStyle/>
                <a:p>
                  <a:pPr>
                    <a:defRPr sz="1486" b="0">
                      <a:solidFill>
                        <a:schemeClr val="tx1">
                          <a:lumMod val="65000"/>
                          <a:lumOff val="35000"/>
                        </a:schemeClr>
                      </a:solidFill>
                      <a:latin typeface="微软雅黑" pitchFamily="34" charset="-122"/>
                      <a:ea typeface="微软雅黑" pitchFamily="34" charset="-122"/>
                    </a:defRPr>
                  </a:pPr>
                  <a:endParaRPr lang="zh-CN"/>
                </a:p>
              </c:txPr>
              <c:showLegendKey val="0"/>
              <c:showVal val="1"/>
              <c:showCatName val="0"/>
              <c:showSerName val="0"/>
              <c:showPercent val="0"/>
              <c:showBubbleSize val="0"/>
              <c:extLst>
                <c:ext xmlns:c15="http://schemas.microsoft.com/office/drawing/2012/chart" uri="{CE6537A1-D6FC-4f65-9D91-7224C49458BB}">
                  <c15:layout/>
                </c:ext>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layout>
                <c:manualLayout>
                  <c:x val="3.2552087505137526E-3"/>
                  <c:y val="-0.35071806500377928"/>
                </c:manualLayout>
              </c:layout>
              <c:spPr/>
              <c:txPr>
                <a:bodyPr/>
                <a:lstStyle/>
                <a:p>
                  <a:pPr>
                    <a:defRPr sz="1486" b="0">
                      <a:solidFill>
                        <a:schemeClr val="tx1">
                          <a:lumMod val="65000"/>
                          <a:lumOff val="35000"/>
                        </a:schemeClr>
                      </a:solidFill>
                      <a:latin typeface="微软雅黑" pitchFamily="34" charset="-122"/>
                      <a:ea typeface="微软雅黑" pitchFamily="34" charset="-122"/>
                    </a:defRPr>
                  </a:pPr>
                  <a:endParaRPr lang="zh-CN"/>
                </a:p>
              </c:txPr>
              <c:showLegendKey val="0"/>
              <c:showVal val="1"/>
              <c:showCatName val="0"/>
              <c:showSerName val="0"/>
              <c:showPercent val="0"/>
              <c:showBubbleSize val="0"/>
              <c:extLst>
                <c:ext xmlns:c15="http://schemas.microsoft.com/office/drawing/2012/chart" uri="{CE6537A1-D6FC-4f65-9D91-7224C49458BB}">
                  <c15:layout/>
                </c:ext>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spPr>
              <a:noFill/>
              <a:ln w="25135">
                <a:noFill/>
              </a:ln>
            </c:spPr>
            <c:txPr>
              <a:bodyPr/>
              <a:lstStyle/>
              <a:p>
                <a:pPr>
                  <a:defRPr sz="1486" b="0">
                    <a:solidFill>
                      <a:schemeClr val="tx1">
                        <a:lumMod val="65000"/>
                        <a:lumOff val="35000"/>
                      </a:schemeClr>
                    </a:solidFill>
                    <a:latin typeface="微软雅黑" pitchFamily="34" charset="-122"/>
                    <a:ea typeface="微软雅黑" pitchFamily="34" charset="-122"/>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1月</c:v>
                </c:pt>
                <c:pt idx="1">
                  <c:v>2月</c:v>
                </c:pt>
                <c:pt idx="2">
                  <c:v>3月</c:v>
                </c:pt>
                <c:pt idx="3">
                  <c:v>4月</c:v>
                </c:pt>
                <c:pt idx="4">
                  <c:v>5月</c:v>
                </c:pt>
                <c:pt idx="5">
                  <c:v>6月</c:v>
                </c:pt>
                <c:pt idx="6">
                  <c:v>7月</c:v>
                </c:pt>
              </c:strCache>
            </c:strRef>
          </c:cat>
          <c:val>
            <c:numRef>
              <c:f>Sheet1!$B$2:$B$8</c:f>
              <c:numCache>
                <c:formatCode>General</c:formatCode>
                <c:ptCount val="7"/>
                <c:pt idx="0">
                  <c:v>18</c:v>
                </c:pt>
                <c:pt idx="1">
                  <c:v>30</c:v>
                </c:pt>
                <c:pt idx="2">
                  <c:v>28</c:v>
                </c:pt>
                <c:pt idx="3">
                  <c:v>26</c:v>
                </c:pt>
                <c:pt idx="4">
                  <c:v>37</c:v>
                </c:pt>
                <c:pt idx="5">
                  <c:v>35</c:v>
                </c:pt>
                <c:pt idx="6">
                  <c:v>33</c:v>
                </c:pt>
              </c:numCache>
            </c:numRef>
          </c:val>
        </c:ser>
        <c:ser>
          <c:idx val="1"/>
          <c:order val="1"/>
          <c:tx>
            <c:strRef>
              <c:f>Sheet1!$C$1</c:f>
              <c:strCache>
                <c:ptCount val="1"/>
                <c:pt idx="0">
                  <c:v>系列 2</c:v>
                </c:pt>
              </c:strCache>
            </c:strRef>
          </c:tx>
          <c:spPr>
            <a:gradFill>
              <a:gsLst>
                <a:gs pos="100000">
                  <a:srgbClr val="00A494">
                    <a:alpha val="0"/>
                  </a:srgbClr>
                </a:gs>
                <a:gs pos="40000">
                  <a:srgbClr val="00A494">
                    <a:alpha val="65000"/>
                  </a:srgbClr>
                </a:gs>
                <a:gs pos="0">
                  <a:srgbClr val="00A494"/>
                </a:gs>
              </a:gsLst>
              <a:lin ang="5400000" scaled="1"/>
            </a:gradFill>
          </c:spPr>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layout>
                <c:manualLayout>
                  <c:x val="3.2552087505137526E-3"/>
                  <c:y val="-0.32350718065003781"/>
                </c:manualLayout>
              </c:layout>
              <c:spPr/>
              <c:txPr>
                <a:bodyPr/>
                <a:lstStyle/>
                <a:p>
                  <a:pPr>
                    <a:defRPr sz="1486" b="0">
                      <a:solidFill>
                        <a:schemeClr val="tx1">
                          <a:lumMod val="65000"/>
                          <a:lumOff val="35000"/>
                        </a:schemeClr>
                      </a:solidFill>
                      <a:latin typeface="微软雅黑" pitchFamily="34" charset="-122"/>
                      <a:ea typeface="微软雅黑" pitchFamily="34" charset="-122"/>
                    </a:defRPr>
                  </a:pPr>
                  <a:endParaRPr lang="zh-CN"/>
                </a:p>
              </c:txPr>
              <c:showLegendKey val="0"/>
              <c:showVal val="1"/>
              <c:showCatName val="0"/>
              <c:showSerName val="0"/>
              <c:showPercent val="0"/>
              <c:showBubbleSize val="0"/>
              <c:extLst>
                <c:ext xmlns:c15="http://schemas.microsoft.com/office/drawing/2012/chart" uri="{CE6537A1-D6FC-4f65-9D91-7224C49458BB}">
                  <c15:layout/>
                </c:ext>
              </c:extLst>
            </c:dLbl>
            <c:dLbl>
              <c:idx val="4"/>
              <c:delete val="1"/>
              <c:extLst>
                <c:ext xmlns:c15="http://schemas.microsoft.com/office/drawing/2012/chart" uri="{CE6537A1-D6FC-4f65-9D91-7224C49458BB}"/>
              </c:extLst>
            </c:dLbl>
            <c:dLbl>
              <c:idx val="5"/>
              <c:layout>
                <c:manualLayout>
                  <c:x val="1.6276043752568763E-3"/>
                  <c:y val="-0.38397581254724111"/>
                </c:manualLayout>
              </c:layout>
              <c:spPr/>
              <c:txPr>
                <a:bodyPr/>
                <a:lstStyle/>
                <a:p>
                  <a:pPr>
                    <a:defRPr sz="1486" b="0">
                      <a:solidFill>
                        <a:schemeClr val="tx1">
                          <a:lumMod val="65000"/>
                          <a:lumOff val="35000"/>
                        </a:schemeClr>
                      </a:solidFill>
                      <a:latin typeface="微软雅黑" pitchFamily="34" charset="-122"/>
                      <a:ea typeface="微软雅黑" pitchFamily="34" charset="-122"/>
                    </a:defRPr>
                  </a:pPr>
                  <a:endParaRPr lang="zh-CN"/>
                </a:p>
              </c:txPr>
              <c:showLegendKey val="0"/>
              <c:showVal val="1"/>
              <c:showCatName val="0"/>
              <c:showSerName val="0"/>
              <c:showPercent val="0"/>
              <c:showBubbleSize val="0"/>
              <c:extLst>
                <c:ext xmlns:c15="http://schemas.microsoft.com/office/drawing/2012/chart" uri="{CE6537A1-D6FC-4f65-9D91-7224C49458BB}">
                  <c15:layout/>
                </c:ext>
              </c:extLst>
            </c:dLbl>
            <c:dLbl>
              <c:idx val="6"/>
              <c:delete val="1"/>
              <c:extLst>
                <c:ext xmlns:c15="http://schemas.microsoft.com/office/drawing/2012/chart" uri="{CE6537A1-D6FC-4f65-9D91-7224C49458BB}"/>
              </c:extLst>
            </c:dLbl>
            <c:spPr>
              <a:noFill/>
              <a:ln w="25135">
                <a:noFill/>
              </a:ln>
            </c:spPr>
            <c:txPr>
              <a:bodyPr/>
              <a:lstStyle/>
              <a:p>
                <a:pPr>
                  <a:defRPr sz="1486" b="0">
                    <a:solidFill>
                      <a:schemeClr val="tx1">
                        <a:lumMod val="65000"/>
                        <a:lumOff val="35000"/>
                      </a:schemeClr>
                    </a:solidFill>
                    <a:latin typeface="微软雅黑" pitchFamily="34" charset="-122"/>
                    <a:ea typeface="微软雅黑" pitchFamily="34" charset="-122"/>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1月</c:v>
                </c:pt>
                <c:pt idx="1">
                  <c:v>2月</c:v>
                </c:pt>
                <c:pt idx="2">
                  <c:v>3月</c:v>
                </c:pt>
                <c:pt idx="3">
                  <c:v>4月</c:v>
                </c:pt>
                <c:pt idx="4">
                  <c:v>5月</c:v>
                </c:pt>
                <c:pt idx="5">
                  <c:v>6月</c:v>
                </c:pt>
                <c:pt idx="6">
                  <c:v>7月</c:v>
                </c:pt>
              </c:strCache>
            </c:strRef>
          </c:cat>
          <c:val>
            <c:numRef>
              <c:f>Sheet1!$C$2:$C$8</c:f>
              <c:numCache>
                <c:formatCode>General</c:formatCode>
                <c:ptCount val="7"/>
                <c:pt idx="0">
                  <c:v>15</c:v>
                </c:pt>
                <c:pt idx="1">
                  <c:v>20</c:v>
                </c:pt>
                <c:pt idx="2">
                  <c:v>25</c:v>
                </c:pt>
                <c:pt idx="3">
                  <c:v>33</c:v>
                </c:pt>
                <c:pt idx="4">
                  <c:v>30</c:v>
                </c:pt>
                <c:pt idx="5">
                  <c:v>40</c:v>
                </c:pt>
                <c:pt idx="6">
                  <c:v>31</c:v>
                </c:pt>
              </c:numCache>
            </c:numRef>
          </c:val>
        </c:ser>
        <c:dLbls>
          <c:showLegendKey val="0"/>
          <c:showVal val="0"/>
          <c:showCatName val="0"/>
          <c:showSerName val="0"/>
          <c:showPercent val="0"/>
          <c:showBubbleSize val="0"/>
        </c:dLbls>
        <c:axId val="252903424"/>
        <c:axId val="253023744"/>
      </c:areaChart>
      <c:catAx>
        <c:axId val="252903424"/>
        <c:scaling>
          <c:orientation val="minMax"/>
        </c:scaling>
        <c:delete val="0"/>
        <c:axPos val="b"/>
        <c:numFmt formatCode="General" sourceLinked="1"/>
        <c:majorTickMark val="none"/>
        <c:minorTickMark val="none"/>
        <c:tickLblPos val="nextTo"/>
        <c:txPr>
          <a:bodyPr/>
          <a:lstStyle/>
          <a:p>
            <a:pPr>
              <a:defRPr sz="1582" spc="300">
                <a:solidFill>
                  <a:schemeClr val="tx1">
                    <a:lumMod val="65000"/>
                    <a:lumOff val="35000"/>
                  </a:schemeClr>
                </a:solidFill>
                <a:latin typeface="微软雅黑" pitchFamily="34" charset="-122"/>
                <a:ea typeface="微软雅黑" pitchFamily="34" charset="-122"/>
              </a:defRPr>
            </a:pPr>
            <a:endParaRPr lang="zh-CN"/>
          </a:p>
        </c:txPr>
        <c:crossAx val="253023744"/>
        <c:crosses val="autoZero"/>
        <c:auto val="1"/>
        <c:lblAlgn val="ctr"/>
        <c:lblOffset val="0"/>
        <c:noMultiLvlLbl val="0"/>
      </c:catAx>
      <c:valAx>
        <c:axId val="253023744"/>
        <c:scaling>
          <c:orientation val="minMax"/>
          <c:max val="50"/>
          <c:min val="0"/>
        </c:scaling>
        <c:delete val="0"/>
        <c:axPos val="l"/>
        <c:majorGridlines>
          <c:spPr>
            <a:ln>
              <a:solidFill>
                <a:schemeClr val="bg1">
                  <a:lumMod val="75000"/>
                  <a:alpha val="83000"/>
                </a:schemeClr>
              </a:solidFill>
            </a:ln>
          </c:spPr>
        </c:majorGridlines>
        <c:numFmt formatCode="General" sourceLinked="1"/>
        <c:majorTickMark val="none"/>
        <c:minorTickMark val="none"/>
        <c:tickLblPos val="nextTo"/>
        <c:spPr>
          <a:ln>
            <a:noFill/>
          </a:ln>
        </c:spPr>
        <c:txPr>
          <a:bodyPr/>
          <a:lstStyle/>
          <a:p>
            <a:pPr>
              <a:defRPr sz="1582">
                <a:solidFill>
                  <a:schemeClr val="tx1">
                    <a:lumMod val="65000"/>
                    <a:lumOff val="35000"/>
                  </a:schemeClr>
                </a:solidFill>
                <a:latin typeface="微软雅黑" pitchFamily="34" charset="-122"/>
                <a:ea typeface="微软雅黑" pitchFamily="34" charset="-122"/>
              </a:defRPr>
            </a:pPr>
            <a:endParaRPr lang="zh-CN"/>
          </a:p>
        </c:txPr>
        <c:crossAx val="252903424"/>
        <c:crosses val="autoZero"/>
        <c:crossBetween val="midCat"/>
        <c:majorUnit val="10"/>
      </c:valAx>
      <c:spPr>
        <a:noFill/>
        <a:ln w="25357">
          <a:noFill/>
        </a:ln>
      </c:spPr>
    </c:plotArea>
    <c:plotVisOnly val="1"/>
    <c:dispBlanksAs val="zero"/>
    <c:showDLblsOverMax val="0"/>
  </c:chart>
  <c:txPr>
    <a:bodyPr/>
    <a:lstStyle/>
    <a:p>
      <a:pPr>
        <a:defRPr sz="1670"/>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2019/8/28</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 name="图表 1"/>
          <p:cNvGraphicFramePr>
            <a:graphicFrameLocks/>
          </p:cNvGraphicFramePr>
          <p:nvPr>
            <p:extLst>
              <p:ext uri="{D42A27DB-BD31-4B8C-83A1-F6EECF244321}">
                <p14:modId xmlns:p14="http://schemas.microsoft.com/office/powerpoint/2010/main" val="83466244"/>
              </p:ext>
            </p:extLst>
          </p:nvPr>
        </p:nvGraphicFramePr>
        <p:xfrm>
          <a:off x="216421" y="2234025"/>
          <a:ext cx="6374648" cy="4462620"/>
        </p:xfrm>
        <a:graphic>
          <a:graphicData uri="http://schemas.openxmlformats.org/drawingml/2006/chart">
            <c:chart xmlns:c="http://schemas.openxmlformats.org/drawingml/2006/chart" xmlns:r="http://schemas.openxmlformats.org/officeDocument/2006/relationships" r:id="rId2"/>
          </a:graphicData>
        </a:graphic>
      </p:graphicFrame>
      <p:sp>
        <p:nvSpPr>
          <p:cNvPr id="48" name="椭圆 47"/>
          <p:cNvSpPr/>
          <p:nvPr/>
        </p:nvSpPr>
        <p:spPr>
          <a:xfrm>
            <a:off x="6466547" y="2180024"/>
            <a:ext cx="1257226" cy="1255533"/>
          </a:xfrm>
          <a:prstGeom prst="ellipse">
            <a:avLst/>
          </a:prstGeom>
          <a:solidFill>
            <a:srgbClr val="00A494"/>
          </a:solidFill>
          <a:ln w="12700" cap="flat" cmpd="sng" algn="ctr">
            <a:noFill/>
            <a:prstDash val="solid"/>
            <a:miter lim="800000"/>
          </a:ln>
          <a:effectLst/>
        </p:spPr>
        <p:txBody>
          <a:bodyPr lIns="86411" tIns="43205" rIns="86411" bIns="43205" anchor="ctr"/>
          <a:lstStyle/>
          <a:p>
            <a:pPr algn="ctr" eaLnBrk="0" fontAlgn="auto" hangingPunct="0">
              <a:spcBef>
                <a:spcPts val="0"/>
              </a:spcBef>
              <a:spcAft>
                <a:spcPts val="0"/>
              </a:spcAft>
              <a:defRPr/>
            </a:pPr>
            <a:endParaRPr lang="zh-CN" altLang="en-US" kern="0">
              <a:solidFill>
                <a:prstClr val="white"/>
              </a:solidFill>
              <a:latin typeface="Calibri"/>
              <a:ea typeface="宋体"/>
            </a:endParaRPr>
          </a:p>
        </p:txBody>
      </p:sp>
      <p:sp>
        <p:nvSpPr>
          <p:cNvPr id="49" name="椭圆 48"/>
          <p:cNvSpPr/>
          <p:nvPr/>
        </p:nvSpPr>
        <p:spPr>
          <a:xfrm>
            <a:off x="6466547" y="4289081"/>
            <a:ext cx="1257226" cy="1255533"/>
          </a:xfrm>
          <a:prstGeom prst="ellipse">
            <a:avLst/>
          </a:prstGeom>
          <a:solidFill>
            <a:srgbClr val="F85931"/>
          </a:solidFill>
          <a:ln w="12700" cap="flat" cmpd="sng" algn="ctr">
            <a:noFill/>
            <a:prstDash val="solid"/>
            <a:miter lim="800000"/>
          </a:ln>
          <a:effectLst/>
        </p:spPr>
        <p:txBody>
          <a:bodyPr lIns="86411" tIns="43205" rIns="86411" bIns="43205" anchor="ctr"/>
          <a:lstStyle/>
          <a:p>
            <a:pPr algn="ctr" eaLnBrk="0" fontAlgn="auto" hangingPunct="0">
              <a:spcBef>
                <a:spcPts val="0"/>
              </a:spcBef>
              <a:spcAft>
                <a:spcPts val="0"/>
              </a:spcAft>
              <a:defRPr/>
            </a:pPr>
            <a:endParaRPr lang="zh-CN" altLang="en-US" kern="0">
              <a:solidFill>
                <a:prstClr val="white"/>
              </a:solidFill>
              <a:latin typeface="Calibri"/>
              <a:ea typeface="宋体"/>
            </a:endParaRPr>
          </a:p>
        </p:txBody>
      </p:sp>
      <p:grpSp>
        <p:nvGrpSpPr>
          <p:cNvPr id="50" name="组合 49"/>
          <p:cNvGrpSpPr>
            <a:grpSpLocks/>
          </p:cNvGrpSpPr>
          <p:nvPr/>
        </p:nvGrpSpPr>
        <p:grpSpPr bwMode="auto">
          <a:xfrm>
            <a:off x="6151490" y="2373529"/>
            <a:ext cx="1887340" cy="854234"/>
            <a:chOff x="6235700" y="1889125"/>
            <a:chExt cx="1997075" cy="904040"/>
          </a:xfrm>
        </p:grpSpPr>
        <p:sp>
          <p:nvSpPr>
            <p:cNvPr id="51" name="TextBox 50"/>
            <p:cNvSpPr txBox="1"/>
            <p:nvPr/>
          </p:nvSpPr>
          <p:spPr>
            <a:xfrm>
              <a:off x="6675438" y="1889125"/>
              <a:ext cx="1117600" cy="647700"/>
            </a:xfrm>
            <a:prstGeom prst="rect">
              <a:avLst/>
            </a:prstGeom>
            <a:noFill/>
          </p:spPr>
          <p:txBody>
            <a:bodyPr>
              <a:spAutoFit/>
            </a:bodyPr>
            <a:lstStyle/>
            <a:p>
              <a:pPr algn="ctr" eaLnBrk="0" hangingPunct="0">
                <a:defRPr/>
              </a:pPr>
              <a:r>
                <a:rPr lang="en-US" altLang="zh-CN" sz="3400" spc="284" dirty="0">
                  <a:solidFill>
                    <a:prstClr val="white"/>
                  </a:solidFill>
                  <a:latin typeface="微软雅黑" pitchFamily="34" charset="-122"/>
                  <a:ea typeface="微软雅黑" pitchFamily="34" charset="-122"/>
                </a:rPr>
                <a:t>220</a:t>
              </a:r>
              <a:endParaRPr lang="zh-CN" altLang="en-US" sz="3400" spc="284" dirty="0">
                <a:solidFill>
                  <a:prstClr val="white"/>
                </a:solidFill>
                <a:latin typeface="微软雅黑" pitchFamily="34" charset="-122"/>
                <a:ea typeface="微软雅黑" pitchFamily="34" charset="-122"/>
              </a:endParaRPr>
            </a:p>
          </p:txBody>
        </p:sp>
        <p:sp>
          <p:nvSpPr>
            <p:cNvPr id="52" name="TextBox 51"/>
            <p:cNvSpPr txBox="1"/>
            <p:nvPr/>
          </p:nvSpPr>
          <p:spPr>
            <a:xfrm>
              <a:off x="6235700" y="2386013"/>
              <a:ext cx="1997075" cy="407152"/>
            </a:xfrm>
            <a:prstGeom prst="rect">
              <a:avLst/>
            </a:prstGeom>
            <a:noFill/>
          </p:spPr>
          <p:txBody>
            <a:bodyPr>
              <a:spAutoFit/>
            </a:bodyPr>
            <a:lstStyle/>
            <a:p>
              <a:pPr algn="ctr" eaLnBrk="0" hangingPunct="0">
                <a:defRPr/>
              </a:pPr>
              <a:r>
                <a:rPr lang="zh-CN" altLang="en-US" sz="1900" spc="284" dirty="0">
                  <a:solidFill>
                    <a:prstClr val="white"/>
                  </a:solidFill>
                  <a:latin typeface="微软雅黑" pitchFamily="34" charset="-122"/>
                  <a:ea typeface="微软雅黑" pitchFamily="34" charset="-122"/>
                </a:rPr>
                <a:t>关键词</a:t>
              </a:r>
            </a:p>
          </p:txBody>
        </p:sp>
      </p:grpSp>
      <p:sp>
        <p:nvSpPr>
          <p:cNvPr id="53" name="矩形 52"/>
          <p:cNvSpPr/>
          <p:nvPr/>
        </p:nvSpPr>
        <p:spPr>
          <a:xfrm>
            <a:off x="8038829" y="2424529"/>
            <a:ext cx="3084555" cy="1167550"/>
          </a:xfrm>
          <a:prstGeom prst="rect">
            <a:avLst/>
          </a:prstGeom>
        </p:spPr>
        <p:txBody>
          <a:bodyPr lIns="86411" tIns="43205" rIns="86411" bIns="43205">
            <a:spAutoFit/>
          </a:bodyPr>
          <a:lstStyle/>
          <a:p>
            <a:pPr algn="just" eaLnBrk="0" hangingPunct="0">
              <a:lnSpc>
                <a:spcPct val="130000"/>
              </a:lnSpc>
              <a:defRPr/>
            </a:pPr>
            <a:r>
              <a:rPr lang="zh-CN" altLang="en-US" dirty="0">
                <a:solidFill>
                  <a:prstClr val="black">
                    <a:lumMod val="65000"/>
                    <a:lumOff val="35000"/>
                  </a:prstClr>
                </a:solidFill>
                <a:latin typeface="微软雅黑" pitchFamily="34" charset="-122"/>
                <a:ea typeface="微软雅黑" pitchFamily="34" charset="-122"/>
              </a:rPr>
              <a:t>单击添加段落文字单击添加段落文字单击添加段落文字单击添加段落文字。</a:t>
            </a:r>
          </a:p>
        </p:txBody>
      </p:sp>
      <p:sp>
        <p:nvSpPr>
          <p:cNvPr id="54" name="矩形 53"/>
          <p:cNvSpPr/>
          <p:nvPr/>
        </p:nvSpPr>
        <p:spPr>
          <a:xfrm>
            <a:off x="8038829" y="4533586"/>
            <a:ext cx="3084555" cy="1167550"/>
          </a:xfrm>
          <a:prstGeom prst="rect">
            <a:avLst/>
          </a:prstGeom>
        </p:spPr>
        <p:txBody>
          <a:bodyPr lIns="86411" tIns="43205" rIns="86411" bIns="43205">
            <a:spAutoFit/>
          </a:bodyPr>
          <a:lstStyle/>
          <a:p>
            <a:pPr algn="just" eaLnBrk="0" hangingPunct="0">
              <a:lnSpc>
                <a:spcPct val="130000"/>
              </a:lnSpc>
              <a:defRPr/>
            </a:pPr>
            <a:r>
              <a:rPr lang="zh-CN" altLang="en-US" dirty="0">
                <a:solidFill>
                  <a:prstClr val="black">
                    <a:lumMod val="65000"/>
                    <a:lumOff val="35000"/>
                  </a:prstClr>
                </a:solidFill>
                <a:latin typeface="微软雅黑" pitchFamily="34" charset="-122"/>
                <a:ea typeface="微软雅黑" pitchFamily="34" charset="-122"/>
              </a:rPr>
              <a:t>单击添加段落文字单击添加段落文字单击添加段落文字单击添加段落文字。</a:t>
            </a:r>
          </a:p>
        </p:txBody>
      </p:sp>
      <p:grpSp>
        <p:nvGrpSpPr>
          <p:cNvPr id="55" name="组合 54"/>
          <p:cNvGrpSpPr>
            <a:grpSpLocks/>
          </p:cNvGrpSpPr>
          <p:nvPr/>
        </p:nvGrpSpPr>
        <p:grpSpPr bwMode="auto">
          <a:xfrm>
            <a:off x="6151490" y="4451086"/>
            <a:ext cx="1887340" cy="854233"/>
            <a:chOff x="6235700" y="4087813"/>
            <a:chExt cx="1997075" cy="904039"/>
          </a:xfrm>
        </p:grpSpPr>
        <p:sp>
          <p:nvSpPr>
            <p:cNvPr id="56" name="TextBox 55"/>
            <p:cNvSpPr txBox="1"/>
            <p:nvPr/>
          </p:nvSpPr>
          <p:spPr>
            <a:xfrm>
              <a:off x="6675438" y="4087813"/>
              <a:ext cx="1117600" cy="646112"/>
            </a:xfrm>
            <a:prstGeom prst="rect">
              <a:avLst/>
            </a:prstGeom>
            <a:noFill/>
          </p:spPr>
          <p:txBody>
            <a:bodyPr>
              <a:spAutoFit/>
            </a:bodyPr>
            <a:lstStyle/>
            <a:p>
              <a:pPr algn="ctr" eaLnBrk="0" hangingPunct="0">
                <a:defRPr/>
              </a:pPr>
              <a:r>
                <a:rPr lang="en-US" altLang="zh-CN" sz="3400" spc="284" dirty="0">
                  <a:solidFill>
                    <a:prstClr val="white"/>
                  </a:solidFill>
                  <a:latin typeface="微软雅黑" pitchFamily="34" charset="-122"/>
                  <a:ea typeface="微软雅黑" pitchFamily="34" charset="-122"/>
                </a:rPr>
                <a:t>360</a:t>
              </a:r>
              <a:endParaRPr lang="zh-CN" altLang="en-US" sz="3400" spc="284" dirty="0">
                <a:solidFill>
                  <a:prstClr val="white"/>
                </a:solidFill>
                <a:latin typeface="微软雅黑" pitchFamily="34" charset="-122"/>
                <a:ea typeface="微软雅黑" pitchFamily="34" charset="-122"/>
              </a:endParaRPr>
            </a:p>
          </p:txBody>
        </p:sp>
        <p:sp>
          <p:nvSpPr>
            <p:cNvPr id="57" name="TextBox 56"/>
            <p:cNvSpPr txBox="1"/>
            <p:nvPr/>
          </p:nvSpPr>
          <p:spPr>
            <a:xfrm>
              <a:off x="6235700" y="4584700"/>
              <a:ext cx="1997075" cy="407152"/>
            </a:xfrm>
            <a:prstGeom prst="rect">
              <a:avLst/>
            </a:prstGeom>
            <a:noFill/>
          </p:spPr>
          <p:txBody>
            <a:bodyPr>
              <a:spAutoFit/>
            </a:bodyPr>
            <a:lstStyle/>
            <a:p>
              <a:pPr algn="ctr" eaLnBrk="0" hangingPunct="0">
                <a:defRPr/>
              </a:pPr>
              <a:r>
                <a:rPr lang="zh-CN" altLang="en-US" sz="1900" spc="284" dirty="0">
                  <a:solidFill>
                    <a:prstClr val="white"/>
                  </a:solidFill>
                  <a:latin typeface="微软雅黑" pitchFamily="34" charset="-122"/>
                  <a:ea typeface="微软雅黑" pitchFamily="34" charset="-122"/>
                </a:rPr>
                <a:t>关键词</a:t>
              </a:r>
            </a:p>
          </p:txBody>
        </p:sp>
      </p:grpSp>
      <p:sp>
        <p:nvSpPr>
          <p:cNvPr id="58" name="椭圆 57"/>
          <p:cNvSpPr/>
          <p:nvPr/>
        </p:nvSpPr>
        <p:spPr>
          <a:xfrm>
            <a:off x="6402035" y="2114022"/>
            <a:ext cx="1386250" cy="1387537"/>
          </a:xfrm>
          <a:prstGeom prst="ellipse">
            <a:avLst/>
          </a:prstGeom>
          <a:noFill/>
          <a:ln w="12700" cap="flat" cmpd="sng" algn="ctr">
            <a:solidFill>
              <a:srgbClr val="00A494"/>
            </a:solidFill>
            <a:prstDash val="sysDash"/>
            <a:miter lim="800000"/>
          </a:ln>
          <a:effectLst/>
        </p:spPr>
        <p:txBody>
          <a:bodyPr lIns="86411" tIns="43205" rIns="86411" bIns="43205" anchor="ctr"/>
          <a:lstStyle/>
          <a:p>
            <a:pPr algn="ctr" eaLnBrk="0" fontAlgn="auto" hangingPunct="0">
              <a:spcBef>
                <a:spcPts val="0"/>
              </a:spcBef>
              <a:spcAft>
                <a:spcPts val="0"/>
              </a:spcAft>
              <a:defRPr/>
            </a:pPr>
            <a:endParaRPr lang="zh-CN" altLang="en-US" kern="0">
              <a:solidFill>
                <a:prstClr val="white"/>
              </a:solidFill>
              <a:latin typeface="Calibri"/>
              <a:ea typeface="宋体"/>
            </a:endParaRPr>
          </a:p>
        </p:txBody>
      </p:sp>
      <p:sp>
        <p:nvSpPr>
          <p:cNvPr id="59" name="椭圆 58"/>
          <p:cNvSpPr/>
          <p:nvPr/>
        </p:nvSpPr>
        <p:spPr>
          <a:xfrm>
            <a:off x="6402035" y="4223079"/>
            <a:ext cx="1386250" cy="1387537"/>
          </a:xfrm>
          <a:prstGeom prst="ellipse">
            <a:avLst/>
          </a:prstGeom>
          <a:noFill/>
          <a:ln w="12700" cap="flat" cmpd="sng" algn="ctr">
            <a:solidFill>
              <a:srgbClr val="F85931"/>
            </a:solidFill>
            <a:prstDash val="sysDash"/>
            <a:miter lim="800000"/>
          </a:ln>
          <a:effectLst/>
        </p:spPr>
        <p:txBody>
          <a:bodyPr lIns="86411" tIns="43205" rIns="86411" bIns="43205" anchor="ctr"/>
          <a:lstStyle/>
          <a:p>
            <a:pPr algn="ctr" eaLnBrk="0" fontAlgn="auto" hangingPunct="0">
              <a:spcBef>
                <a:spcPts val="0"/>
              </a:spcBef>
              <a:spcAft>
                <a:spcPts val="0"/>
              </a:spcAft>
              <a:defRPr/>
            </a:pPr>
            <a:endParaRPr lang="zh-CN" altLang="en-US" kern="0">
              <a:solidFill>
                <a:prstClr val="white"/>
              </a:solidFill>
              <a:latin typeface="Calibri"/>
              <a:ea typeface="宋体"/>
            </a:endParaRPr>
          </a:p>
        </p:txBody>
      </p:sp>
      <p:sp>
        <p:nvSpPr>
          <p:cNvPr id="60" name="TextBox 59"/>
          <p:cNvSpPr txBox="1"/>
          <p:nvPr/>
        </p:nvSpPr>
        <p:spPr>
          <a:xfrm>
            <a:off x="2013744" y="2219025"/>
            <a:ext cx="2778500" cy="495013"/>
          </a:xfrm>
          <a:prstGeom prst="rect">
            <a:avLst/>
          </a:prstGeom>
          <a:noFill/>
        </p:spPr>
        <p:txBody>
          <a:bodyPr lIns="86411" tIns="43205" rIns="86411" bIns="43205">
            <a:spAutoFit/>
          </a:bodyPr>
          <a:lstStyle/>
          <a:p>
            <a:pPr algn="ctr" eaLnBrk="0" hangingPunct="0">
              <a:defRPr/>
            </a:pPr>
            <a:r>
              <a:rPr lang="zh-CN" altLang="en-US" sz="2600" b="1" spc="284" dirty="0">
                <a:solidFill>
                  <a:prstClr val="black">
                    <a:lumMod val="65000"/>
                    <a:lumOff val="35000"/>
                  </a:prstClr>
                </a:solidFill>
                <a:latin typeface="微软雅黑" pitchFamily="34" charset="-122"/>
                <a:ea typeface="微软雅黑" pitchFamily="34" charset="-122"/>
              </a:rPr>
              <a:t>添加图表标题</a:t>
            </a:r>
          </a:p>
        </p:txBody>
      </p:sp>
      <p:sp>
        <p:nvSpPr>
          <p:cNvPr id="61" name="TextBox 60"/>
          <p:cNvSpPr txBox="1"/>
          <p:nvPr/>
        </p:nvSpPr>
        <p:spPr>
          <a:xfrm>
            <a:off x="905045" y="6216632"/>
            <a:ext cx="3515133" cy="247507"/>
          </a:xfrm>
          <a:prstGeom prst="rect">
            <a:avLst/>
          </a:prstGeom>
          <a:noFill/>
        </p:spPr>
        <p:txBody>
          <a:bodyPr lIns="86411" tIns="43205" rIns="86411" bIns="43205">
            <a:spAutoFit/>
          </a:bodyPr>
          <a:lstStyle/>
          <a:p>
            <a:pPr algn="just" eaLnBrk="0" hangingPunct="0">
              <a:defRPr/>
            </a:pPr>
            <a:r>
              <a:rPr lang="zh-CN" altLang="en-US" sz="1000" spc="284" dirty="0">
                <a:solidFill>
                  <a:prstClr val="black">
                    <a:lumMod val="65000"/>
                    <a:lumOff val="35000"/>
                  </a:prstClr>
                </a:solidFill>
                <a:latin typeface="微软雅黑" pitchFamily="34" charset="-122"/>
                <a:ea typeface="微软雅黑" pitchFamily="34" charset="-122"/>
              </a:rPr>
              <a:t>数据来源：财务报表</a:t>
            </a:r>
          </a:p>
        </p:txBody>
      </p:sp>
    </p:spTree>
    <p:extLst>
      <p:ext uri="{BB962C8B-B14F-4D97-AF65-F5344CB8AC3E}">
        <p14:creationId xmlns:p14="http://schemas.microsoft.com/office/powerpoint/2010/main" val="352946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dissolve">
                                      <p:cBhvr>
                                        <p:cTn id="7" dur="500"/>
                                        <p:tgtEl>
                                          <p:spTgt spid="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childTnLst>
                          </p:cTn>
                        </p:par>
                        <p:par>
                          <p:cTn id="14" fill="hold">
                            <p:stCondLst>
                              <p:cond delay="500"/>
                            </p:stCondLst>
                            <p:childTnLst>
                              <p:par>
                                <p:cTn id="15" presetID="21" presetClass="entr" presetSubtype="1"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heel(1)">
                                      <p:cBhvr>
                                        <p:cTn id="17" dur="500"/>
                                        <p:tgtEl>
                                          <p:spTgt spid="48"/>
                                        </p:tgtEl>
                                      </p:cBhvr>
                                    </p:animEffect>
                                  </p:childTnLst>
                                </p:cTn>
                              </p:par>
                              <p:par>
                                <p:cTn id="18" presetID="21" presetClass="entr" presetSubtype="1" fill="hold" grpId="0" nodeType="withEffect">
                                  <p:stCondLst>
                                    <p:cond delay="200"/>
                                  </p:stCondLst>
                                  <p:childTnLst>
                                    <p:set>
                                      <p:cBhvr>
                                        <p:cTn id="19" dur="1" fill="hold">
                                          <p:stCondLst>
                                            <p:cond delay="0"/>
                                          </p:stCondLst>
                                        </p:cTn>
                                        <p:tgtEl>
                                          <p:spTgt spid="58"/>
                                        </p:tgtEl>
                                        <p:attrNameLst>
                                          <p:attrName>style.visibility</p:attrName>
                                        </p:attrNameLst>
                                      </p:cBhvr>
                                      <p:to>
                                        <p:strVal val="visible"/>
                                      </p:to>
                                    </p:set>
                                    <p:animEffect transition="in" filter="wheel(1)">
                                      <p:cBhvr>
                                        <p:cTn id="20" dur="500"/>
                                        <p:tgtEl>
                                          <p:spTgt spid="58"/>
                                        </p:tgtEl>
                                      </p:cBhvr>
                                    </p:animEffect>
                                  </p:childTnLst>
                                </p:cTn>
                              </p:par>
                            </p:childTnLst>
                          </p:cTn>
                        </p:par>
                        <p:par>
                          <p:cTn id="21" fill="hold">
                            <p:stCondLst>
                              <p:cond delay="1200"/>
                            </p:stCondLst>
                            <p:childTnLst>
                              <p:par>
                                <p:cTn id="22" presetID="10" presetClass="entr" presetSubtype="0"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par>
                          <p:cTn id="25" fill="hold">
                            <p:stCondLst>
                              <p:cond delay="1700"/>
                            </p:stCondLst>
                            <p:childTnLst>
                              <p:par>
                                <p:cTn id="26" presetID="2" presetClass="entr" presetSubtype="2" fill="hold" grpId="0" nodeType="after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500" fill="hold"/>
                                        <p:tgtEl>
                                          <p:spTgt spid="53"/>
                                        </p:tgtEl>
                                        <p:attrNameLst>
                                          <p:attrName>ppt_x</p:attrName>
                                        </p:attrNameLst>
                                      </p:cBhvr>
                                      <p:tavLst>
                                        <p:tav tm="0">
                                          <p:val>
                                            <p:strVal val="1+#ppt_w/2"/>
                                          </p:val>
                                        </p:tav>
                                        <p:tav tm="100000">
                                          <p:val>
                                            <p:strVal val="#ppt_x"/>
                                          </p:val>
                                        </p:tav>
                                      </p:tavLst>
                                    </p:anim>
                                    <p:anim calcmode="lin" valueType="num">
                                      <p:cBhvr additive="base">
                                        <p:cTn id="29" dur="500" fill="hold"/>
                                        <p:tgtEl>
                                          <p:spTgt spid="53"/>
                                        </p:tgtEl>
                                        <p:attrNameLst>
                                          <p:attrName>ppt_y</p:attrName>
                                        </p:attrNameLst>
                                      </p:cBhvr>
                                      <p:tavLst>
                                        <p:tav tm="0">
                                          <p:val>
                                            <p:strVal val="#ppt_y"/>
                                          </p:val>
                                        </p:tav>
                                        <p:tav tm="100000">
                                          <p:val>
                                            <p:strVal val="#ppt_y"/>
                                          </p:val>
                                        </p:tav>
                                      </p:tavLst>
                                    </p:anim>
                                  </p:childTnLst>
                                </p:cTn>
                              </p:par>
                            </p:childTnLst>
                          </p:cTn>
                        </p:par>
                        <p:par>
                          <p:cTn id="30" fill="hold">
                            <p:stCondLst>
                              <p:cond delay="2200"/>
                            </p:stCondLst>
                            <p:childTnLst>
                              <p:par>
                                <p:cTn id="31" presetID="21"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heel(1)">
                                      <p:cBhvr>
                                        <p:cTn id="33" dur="500"/>
                                        <p:tgtEl>
                                          <p:spTgt spid="49"/>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59"/>
                                        </p:tgtEl>
                                        <p:attrNameLst>
                                          <p:attrName>style.visibility</p:attrName>
                                        </p:attrNameLst>
                                      </p:cBhvr>
                                      <p:to>
                                        <p:strVal val="visible"/>
                                      </p:to>
                                    </p:set>
                                    <p:animEffect transition="in" filter="wheel(1)">
                                      <p:cBhvr>
                                        <p:cTn id="36" dur="500"/>
                                        <p:tgtEl>
                                          <p:spTgt spid="59"/>
                                        </p:tgtEl>
                                      </p:cBhvr>
                                    </p:animEffect>
                                  </p:childTnLst>
                                </p:cTn>
                              </p:par>
                            </p:childTnLst>
                          </p:cTn>
                        </p:par>
                        <p:par>
                          <p:cTn id="37" fill="hold">
                            <p:stCondLst>
                              <p:cond delay="2900"/>
                            </p:stCondLst>
                            <p:childTnLst>
                              <p:par>
                                <p:cTn id="38" presetID="10" presetClass="entr" presetSubtype="0"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500"/>
                                        <p:tgtEl>
                                          <p:spTgt spid="55"/>
                                        </p:tgtEl>
                                      </p:cBhvr>
                                    </p:animEffect>
                                  </p:childTnLst>
                                </p:cTn>
                              </p:par>
                            </p:childTnLst>
                          </p:cTn>
                        </p:par>
                        <p:par>
                          <p:cTn id="41" fill="hold">
                            <p:stCondLst>
                              <p:cond delay="3400"/>
                            </p:stCondLst>
                            <p:childTnLst>
                              <p:par>
                                <p:cTn id="42" presetID="2" presetClass="entr" presetSubtype="2"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500" fill="hold"/>
                                        <p:tgtEl>
                                          <p:spTgt spid="54"/>
                                        </p:tgtEl>
                                        <p:attrNameLst>
                                          <p:attrName>ppt_x</p:attrName>
                                        </p:attrNameLst>
                                      </p:cBhvr>
                                      <p:tavLst>
                                        <p:tav tm="0">
                                          <p:val>
                                            <p:strVal val="1+#ppt_w/2"/>
                                          </p:val>
                                        </p:tav>
                                        <p:tav tm="100000">
                                          <p:val>
                                            <p:strVal val="#ppt_x"/>
                                          </p:val>
                                        </p:tav>
                                      </p:tavLst>
                                    </p:anim>
                                    <p:anim calcmode="lin" valueType="num">
                                      <p:cBhvr additive="base">
                                        <p:cTn id="45"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7" grpId="0">
        <p:bldAsOne/>
      </p:bldGraphic>
      <p:bldP spid="48" grpId="0" animBg="1"/>
      <p:bldP spid="49" grpId="0" animBg="1"/>
      <p:bldP spid="53" grpId="0"/>
      <p:bldP spid="54" grpId="0"/>
      <p:bldP spid="58" grpId="0" animBg="1"/>
      <p:bldP spid="59" grpId="0" animBg="1"/>
      <p:bldP spid="60" grpId="0"/>
      <p:bldP spid="6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23074</TotalTime>
  <Words>329</Words>
  <Application>Microsoft Office PowerPoint</Application>
  <PresentationFormat>自定义</PresentationFormat>
  <Paragraphs>29</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2019-08-28T06:44:56Z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