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E7FB7"/>
            </a:solidFill>
          </c:spPr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30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45C1A4"/>
            </a:solidFill>
          </c:spPr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19</c:v>
                </c:pt>
                <c:pt idx="1">
                  <c:v>25</c:v>
                </c:pt>
                <c:pt idx="2">
                  <c:v>23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B9D51F"/>
            </a:solidFill>
            <a:ln w="25400">
              <a:noFill/>
            </a:ln>
          </c:spPr>
          <c:cat>
            <c:numRef>
              <c:f>Sheet1!$A$2:$A$6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16</c:v>
                </c:pt>
                <c:pt idx="2">
                  <c:v>11</c:v>
                </c:pt>
                <c:pt idx="3">
                  <c:v>8</c:v>
                </c:pt>
                <c:pt idx="4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5732480"/>
        <c:axId val="265734784"/>
      </c:areaChart>
      <c:catAx>
        <c:axId val="265732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65734784"/>
        <c:crosses val="autoZero"/>
        <c:auto val="1"/>
        <c:lblAlgn val="ctr"/>
        <c:lblOffset val="100"/>
        <c:noMultiLvlLbl val="1"/>
      </c:catAx>
      <c:valAx>
        <c:axId val="265734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6573248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100">
          <a:solidFill>
            <a:schemeClr val="bg1">
              <a:lumMod val="50000"/>
            </a:schemeClr>
          </a:solidFill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631084" y="1368053"/>
            <a:ext cx="4163892" cy="756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57607" tIns="28804" rIns="57607" bIns="28804">
            <a:spAutoFit/>
          </a:bodyPr>
          <a:lstStyle/>
          <a:p>
            <a:pPr algn="ctr" defTabSz="1371172" fontAlgn="auto">
              <a:spcBef>
                <a:spcPts val="0"/>
              </a:spcBef>
              <a:spcAft>
                <a:spcPts val="0"/>
              </a:spcAft>
            </a:pPr>
            <a:r>
              <a:rPr lang="en-CA" sz="4500" spc="-189">
                <a:solidFill>
                  <a:prstClr val="white">
                    <a:lumMod val="50000"/>
                  </a:prstClr>
                </a:solidFill>
                <a:latin typeface="Calibri"/>
                <a:ea typeface="Open Sans" pitchFamily="34" charset="0"/>
                <a:cs typeface="Open Sans" pitchFamily="34" charset="0"/>
              </a:rPr>
              <a:t>Index Performance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68138" y="2119498"/>
            <a:ext cx="9889781" cy="484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57607" tIns="28804" rIns="57607" bIns="28804" anchor="ctr">
            <a:spAutoFit/>
          </a:bodyPr>
          <a:lstStyle/>
          <a:p>
            <a:pPr algn="ctr" defTabSz="1371172" fontAlgn="auto">
              <a:spcBef>
                <a:spcPts val="0"/>
              </a:spcBef>
              <a:spcAft>
                <a:spcPts val="0"/>
              </a:spcAft>
            </a:pPr>
            <a:r>
              <a:rPr lang="en-US" sz="1400" i="1">
                <a:solidFill>
                  <a:prstClr val="white">
                    <a:lumMod val="50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 commodo nisl, vel luctus lorem fermentum quis. Duis quis purus adipiscing mi scelerisque dictum quis vel eros. </a:t>
            </a:r>
          </a:p>
        </p:txBody>
      </p:sp>
      <p:graphicFrame>
        <p:nvGraphicFramePr>
          <p:cNvPr id="13" name="Chart 1"/>
          <p:cNvGraphicFramePr/>
          <p:nvPr>
            <p:extLst>
              <p:ext uri="{D42A27DB-BD31-4B8C-83A1-F6EECF244321}">
                <p14:modId xmlns:p14="http://schemas.microsoft.com/office/powerpoint/2010/main" val="864981237"/>
              </p:ext>
            </p:extLst>
          </p:nvPr>
        </p:nvGraphicFramePr>
        <p:xfrm>
          <a:off x="742534" y="2904095"/>
          <a:ext cx="6650798" cy="4000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Rectangle 6"/>
          <p:cNvSpPr/>
          <p:nvPr/>
        </p:nvSpPr>
        <p:spPr>
          <a:xfrm>
            <a:off x="8846553" y="3096100"/>
            <a:ext cx="1961874" cy="99848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0E7FB7"/>
                </a:solidFill>
                <a:latin typeface="Calibri"/>
                <a:ea typeface="Open Sans" pitchFamily="34" charset="0"/>
                <a:cs typeface="Open Sans" pitchFamily="34" charset="0"/>
              </a:rPr>
              <a:t>Profit</a:t>
            </a:r>
            <a:endParaRPr lang="en-US" sz="1300">
              <a:solidFill>
                <a:srgbClr val="0E7FB7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15" name="Rectangle 7"/>
          <p:cNvSpPr/>
          <p:nvPr/>
        </p:nvSpPr>
        <p:spPr>
          <a:xfrm>
            <a:off x="8846553" y="4267219"/>
            <a:ext cx="1961874" cy="99848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45C1A4"/>
                </a:solidFill>
                <a:latin typeface="Calibri"/>
                <a:ea typeface="Open Sans" pitchFamily="34" charset="0"/>
                <a:cs typeface="Open Sans" pitchFamily="34" charset="0"/>
              </a:rPr>
              <a:t>Cost</a:t>
            </a: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16" name="Rectangle 8"/>
          <p:cNvSpPr/>
          <p:nvPr/>
        </p:nvSpPr>
        <p:spPr>
          <a:xfrm>
            <a:off x="8846553" y="5457708"/>
            <a:ext cx="1961874" cy="99848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B9D51F"/>
                </a:solidFill>
                <a:latin typeface="Calibri"/>
                <a:ea typeface="Open Sans" pitchFamily="34" charset="0"/>
                <a:cs typeface="Open Sans" pitchFamily="34" charset="0"/>
              </a:rPr>
              <a:t>Tax</a:t>
            </a:r>
            <a:endParaRPr lang="en-US" sz="1300">
              <a:solidFill>
                <a:srgbClr val="B9D51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sz="13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</a:t>
            </a:r>
          </a:p>
        </p:txBody>
      </p:sp>
      <p:sp>
        <p:nvSpPr>
          <p:cNvPr id="17" name="Rounded Rectangle 9"/>
          <p:cNvSpPr/>
          <p:nvPr/>
        </p:nvSpPr>
        <p:spPr>
          <a:xfrm>
            <a:off x="7969436" y="3230560"/>
            <a:ext cx="822628" cy="794909"/>
          </a:xfrm>
          <a:prstGeom prst="roundRect">
            <a:avLst/>
          </a:prstGeom>
          <a:solidFill>
            <a:srgbClr val="0E7FB7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8" name="Rounded Rectangle 10"/>
          <p:cNvSpPr/>
          <p:nvPr/>
        </p:nvSpPr>
        <p:spPr>
          <a:xfrm>
            <a:off x="7969436" y="4401679"/>
            <a:ext cx="822628" cy="794909"/>
          </a:xfrm>
          <a:prstGeom prst="roundRect">
            <a:avLst/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9" name="Rounded Rectangle 11"/>
          <p:cNvSpPr/>
          <p:nvPr/>
        </p:nvSpPr>
        <p:spPr>
          <a:xfrm>
            <a:off x="7969436" y="5565279"/>
            <a:ext cx="822628" cy="794909"/>
          </a:xfrm>
          <a:prstGeom prst="roundRect">
            <a:avLst/>
          </a:prstGeom>
          <a:solidFill>
            <a:srgbClr val="B9D51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300" kern="0" smtClean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8186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Graphic spid="13" grpId="0">
        <p:bldAsOne/>
      </p:bldGraphic>
      <p:bldP spid="14" grpId="0"/>
      <p:bldP spid="15" grpId="0"/>
      <p:bldP spid="16" grpId="0"/>
      <p:bldP spid="17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310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2019-08-28T06:44:44Z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