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area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产品1（附属列）</c:v>
                </c:pt>
              </c:strCache>
            </c:strRef>
          </c:tx>
          <c:spPr>
            <a:solidFill>
              <a:srgbClr val="6FCD00"/>
            </a:solidFill>
            <a:ln>
              <a:solidFill>
                <a:srgbClr val="6FCD00"/>
              </a:solidFill>
            </a:ln>
          </c:spPr>
          <c:cat>
            <c:strRef>
              <c:f>Sheet1!$A$2:$A$8</c:f>
              <c:strCache>
                <c:ptCount val="7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</c:strCache>
            </c:strRef>
          </c:cat>
          <c:val>
            <c:numRef>
              <c:f>Sheet1!$C$2:$C$8</c:f>
              <c:numCache>
                <c:formatCode>g/"通""用""格""式"</c:formatCode>
                <c:ptCount val="7"/>
                <c:pt idx="0">
                  <c:v>40</c:v>
                </c:pt>
                <c:pt idx="1">
                  <c:v>30</c:v>
                </c:pt>
                <c:pt idx="2">
                  <c:v>25</c:v>
                </c:pt>
                <c:pt idx="3">
                  <c:v>10</c:v>
                </c:pt>
                <c:pt idx="4">
                  <c:v>26</c:v>
                </c:pt>
                <c:pt idx="5">
                  <c:v>33</c:v>
                </c:pt>
                <c:pt idx="6">
                  <c:v>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98739200"/>
        <c:axId val="298762240"/>
      </c:areaChar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产品1（可修改）</c:v>
                </c:pt>
              </c:strCache>
            </c:strRef>
          </c:tx>
          <c:spPr>
            <a:ln w="28575">
              <a:solidFill>
                <a:srgbClr val="3AA200">
                  <a:lumMod val="75000"/>
                </a:srgbClr>
              </a:solidFill>
            </a:ln>
          </c:spPr>
          <c:marker>
            <c:symbol val="circle"/>
            <c:size val="11"/>
            <c:spPr>
              <a:solidFill>
                <a:schemeClr val="bg1"/>
              </a:solidFill>
              <a:ln w="28575">
                <a:solidFill>
                  <a:srgbClr val="3AA200">
                    <a:lumMod val="75000"/>
                  </a:srgbClr>
                </a:solidFill>
              </a:ln>
            </c:spPr>
          </c:marker>
          <c:cat>
            <c:strRef>
              <c:f>Sheet1!$A$2:$A$8</c:f>
              <c:strCache>
                <c:ptCount val="7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</c:strCache>
            </c:strRef>
          </c:cat>
          <c:val>
            <c:numRef>
              <c:f>Sheet1!$B$2:$B$8</c:f>
              <c:numCache>
                <c:formatCode>g/"通""用""格""式"</c:formatCode>
                <c:ptCount val="7"/>
                <c:pt idx="0">
                  <c:v>40</c:v>
                </c:pt>
                <c:pt idx="1">
                  <c:v>30</c:v>
                </c:pt>
                <c:pt idx="2">
                  <c:v>25</c:v>
                </c:pt>
                <c:pt idx="3">
                  <c:v>10</c:v>
                </c:pt>
                <c:pt idx="4">
                  <c:v>26</c:v>
                </c:pt>
                <c:pt idx="5">
                  <c:v>33</c:v>
                </c:pt>
                <c:pt idx="6">
                  <c:v>13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98739200"/>
        <c:axId val="298762240"/>
      </c:lineChart>
      <c:catAx>
        <c:axId val="2987392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zh-CN"/>
          </a:p>
        </c:txPr>
        <c:crossAx val="298762240"/>
        <c:crosses val="autoZero"/>
        <c:auto val="1"/>
        <c:lblAlgn val="ctr"/>
        <c:lblOffset val="50"/>
        <c:noMultiLvlLbl val="0"/>
      </c:catAx>
      <c:valAx>
        <c:axId val="298762240"/>
        <c:scaling>
          <c:orientation val="minMax"/>
        </c:scaling>
        <c:delete val="1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/&quot;通&quot;&quot;用&quot;&quot;格&quot;&quot;式&quot;" sourceLinked="1"/>
        <c:majorTickMark val="out"/>
        <c:minorTickMark val="none"/>
        <c:tickLblPos val="nextTo"/>
        <c:crossAx val="298739200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矩形 103"/>
          <p:cNvSpPr/>
          <p:nvPr/>
        </p:nvSpPr>
        <p:spPr>
          <a:xfrm>
            <a:off x="751" y="5181401"/>
            <a:ext cx="11520574" cy="1449323"/>
          </a:xfrm>
          <a:prstGeom prst="rect">
            <a:avLst/>
          </a:prstGeom>
          <a:solidFill>
            <a:srgbClr val="3AA200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02" tIns="43201" rIns="86402" bIns="43201" rtlCol="0" anchor="ctr"/>
          <a:lstStyle/>
          <a:p>
            <a:pPr algn="ctr" defTabSz="86397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105" name="组合 10"/>
          <p:cNvGrpSpPr/>
          <p:nvPr/>
        </p:nvGrpSpPr>
        <p:grpSpPr>
          <a:xfrm>
            <a:off x="6930727" y="1647773"/>
            <a:ext cx="3966263" cy="5120880"/>
            <a:chOff x="647564" y="987574"/>
            <a:chExt cx="2844316" cy="3672408"/>
          </a:xfrm>
        </p:grpSpPr>
        <p:sp>
          <p:nvSpPr>
            <p:cNvPr id="106" name="圆角矩形 105"/>
            <p:cNvSpPr/>
            <p:nvPr/>
          </p:nvSpPr>
          <p:spPr>
            <a:xfrm>
              <a:off x="647564" y="1059582"/>
              <a:ext cx="2844316" cy="3600400"/>
            </a:xfrm>
            <a:prstGeom prst="roundRect">
              <a:avLst>
                <a:gd name="adj" fmla="val 4947"/>
              </a:avLst>
            </a:prstGeom>
            <a:gradFill>
              <a:gsLst>
                <a:gs pos="0">
                  <a:sysClr val="windowText" lastClr="000000">
                    <a:lumMod val="77000"/>
                    <a:lumOff val="23000"/>
                  </a:sysClr>
                </a:gs>
                <a:gs pos="100000">
                  <a:sysClr val="windowText" lastClr="000000">
                    <a:lumMod val="57000"/>
                  </a:sysClr>
                </a:gs>
              </a:gsLst>
              <a:lin ang="2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587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300" kern="0">
                <a:solidFill>
                  <a:prstClr val="white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grpSp>
          <p:nvGrpSpPr>
            <p:cNvPr id="107" name="组合 9"/>
            <p:cNvGrpSpPr/>
            <p:nvPr/>
          </p:nvGrpSpPr>
          <p:grpSpPr>
            <a:xfrm>
              <a:off x="769427" y="1383618"/>
              <a:ext cx="2600590" cy="3075736"/>
              <a:chOff x="769427" y="1383618"/>
              <a:chExt cx="2600590" cy="3075736"/>
            </a:xfrm>
          </p:grpSpPr>
          <p:sp>
            <p:nvSpPr>
              <p:cNvPr id="124" name="圆角矩形 123"/>
              <p:cNvSpPr/>
              <p:nvPr/>
            </p:nvSpPr>
            <p:spPr>
              <a:xfrm>
                <a:off x="769427" y="1383618"/>
                <a:ext cx="2600590" cy="3075736"/>
              </a:xfrm>
              <a:prstGeom prst="roundRect">
                <a:avLst>
                  <a:gd name="adj" fmla="val 4833"/>
                </a:avLst>
              </a:prstGeom>
              <a:solidFill>
                <a:srgbClr val="FFFFFF"/>
              </a:solidFill>
              <a:ln w="25400" cap="flat" cmpd="sng" algn="ctr">
                <a:noFill/>
                <a:prstDash val="solid"/>
              </a:ln>
              <a:effectLst>
                <a:outerShdw blurRad="101600" dist="38100" dir="2700000" algn="tl" rotWithShape="0">
                  <a:prstClr val="black">
                    <a:alpha val="29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575878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prstClr val="white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grpSp>
            <p:nvGrpSpPr>
              <p:cNvPr id="125" name="组合 8"/>
              <p:cNvGrpSpPr/>
              <p:nvPr/>
            </p:nvGrpSpPr>
            <p:grpSpPr>
              <a:xfrm>
                <a:off x="1015404" y="2031690"/>
                <a:ext cx="2066948" cy="2160240"/>
                <a:chOff x="954229" y="2031690"/>
                <a:chExt cx="2230986" cy="2160240"/>
              </a:xfrm>
            </p:grpSpPr>
            <p:cxnSp>
              <p:nvCxnSpPr>
                <p:cNvPr id="126" name="直接连接符 7"/>
                <p:cNvCxnSpPr/>
                <p:nvPr/>
              </p:nvCxnSpPr>
              <p:spPr>
                <a:xfrm>
                  <a:off x="954229" y="203169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127" name="直接连接符 80"/>
                <p:cNvCxnSpPr/>
                <p:nvPr/>
              </p:nvCxnSpPr>
              <p:spPr>
                <a:xfrm>
                  <a:off x="954229" y="239173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128" name="直接连接符 81"/>
                <p:cNvCxnSpPr/>
                <p:nvPr/>
              </p:nvCxnSpPr>
              <p:spPr>
                <a:xfrm>
                  <a:off x="954229" y="275177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129" name="直接连接符 82"/>
                <p:cNvCxnSpPr/>
                <p:nvPr/>
              </p:nvCxnSpPr>
              <p:spPr>
                <a:xfrm>
                  <a:off x="954229" y="311181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130" name="直接连接符 83"/>
                <p:cNvCxnSpPr/>
                <p:nvPr/>
              </p:nvCxnSpPr>
              <p:spPr>
                <a:xfrm>
                  <a:off x="954229" y="347185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131" name="直接连接符 84"/>
                <p:cNvCxnSpPr/>
                <p:nvPr/>
              </p:nvCxnSpPr>
              <p:spPr>
                <a:xfrm>
                  <a:off x="954229" y="383189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132" name="直接连接符 85"/>
                <p:cNvCxnSpPr/>
                <p:nvPr/>
              </p:nvCxnSpPr>
              <p:spPr>
                <a:xfrm>
                  <a:off x="954229" y="419193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</p:grpSp>
        </p:grpSp>
        <p:grpSp>
          <p:nvGrpSpPr>
            <p:cNvPr id="108" name="组合 5"/>
            <p:cNvGrpSpPr/>
            <p:nvPr/>
          </p:nvGrpSpPr>
          <p:grpSpPr>
            <a:xfrm>
              <a:off x="1007604" y="987574"/>
              <a:ext cx="146540" cy="648072"/>
              <a:chOff x="899592" y="987574"/>
              <a:chExt cx="146540" cy="648072"/>
            </a:xfrm>
          </p:grpSpPr>
          <p:sp>
            <p:nvSpPr>
              <p:cNvPr id="121" name="椭圆 120"/>
              <p:cNvSpPr/>
              <p:nvPr/>
            </p:nvSpPr>
            <p:spPr>
              <a:xfrm>
                <a:off x="899592" y="1489106"/>
                <a:ext cx="146540" cy="146540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rtlCol="0" anchor="ctr"/>
              <a:lstStyle/>
              <a:p>
                <a:pPr algn="ctr" defTabSz="575878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prstClr val="white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122" name="圆角矩形 121"/>
              <p:cNvSpPr/>
              <p:nvPr/>
            </p:nvSpPr>
            <p:spPr>
              <a:xfrm>
                <a:off x="936858" y="987574"/>
                <a:ext cx="72008" cy="612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575878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prstClr val="white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123" name="圆角矩形 122"/>
              <p:cNvSpPr/>
              <p:nvPr/>
            </p:nvSpPr>
            <p:spPr>
              <a:xfrm>
                <a:off x="961885" y="1023578"/>
                <a:ext cx="46981" cy="50279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" lastClr="FFFFFF">
                      <a:alpha val="49000"/>
                    </a:sysClr>
                  </a:gs>
                  <a:gs pos="100000">
                    <a:sysClr val="window" lastClr="FFFFFF">
                      <a:lumMod val="75000"/>
                      <a:alpha val="38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575878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prstClr val="white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</p:grpSp>
        <p:grpSp>
          <p:nvGrpSpPr>
            <p:cNvPr id="109" name="组合 32"/>
            <p:cNvGrpSpPr/>
            <p:nvPr/>
          </p:nvGrpSpPr>
          <p:grpSpPr>
            <a:xfrm>
              <a:off x="1259632" y="987574"/>
              <a:ext cx="146540" cy="648072"/>
              <a:chOff x="899592" y="987574"/>
              <a:chExt cx="146540" cy="648072"/>
            </a:xfrm>
          </p:grpSpPr>
          <p:sp>
            <p:nvSpPr>
              <p:cNvPr id="118" name="椭圆 117"/>
              <p:cNvSpPr/>
              <p:nvPr/>
            </p:nvSpPr>
            <p:spPr>
              <a:xfrm>
                <a:off x="899592" y="1489106"/>
                <a:ext cx="146540" cy="146540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rtlCol="0" anchor="ctr"/>
              <a:lstStyle/>
              <a:p>
                <a:pPr algn="ctr" defTabSz="575878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prstClr val="white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119" name="圆角矩形 118"/>
              <p:cNvSpPr/>
              <p:nvPr/>
            </p:nvSpPr>
            <p:spPr>
              <a:xfrm>
                <a:off x="936858" y="987574"/>
                <a:ext cx="72008" cy="612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575878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prstClr val="white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120" name="圆角矩形 119"/>
              <p:cNvSpPr/>
              <p:nvPr/>
            </p:nvSpPr>
            <p:spPr>
              <a:xfrm>
                <a:off x="961885" y="1023578"/>
                <a:ext cx="46981" cy="50279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" lastClr="FFFFFF">
                      <a:alpha val="49000"/>
                    </a:sysClr>
                  </a:gs>
                  <a:gs pos="100000">
                    <a:sysClr val="window" lastClr="FFFFFF">
                      <a:lumMod val="75000"/>
                      <a:alpha val="38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575878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prstClr val="white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</p:grpSp>
        <p:grpSp>
          <p:nvGrpSpPr>
            <p:cNvPr id="110" name="组合 52"/>
            <p:cNvGrpSpPr/>
            <p:nvPr/>
          </p:nvGrpSpPr>
          <p:grpSpPr>
            <a:xfrm>
              <a:off x="2733272" y="987574"/>
              <a:ext cx="146540" cy="648072"/>
              <a:chOff x="899592" y="987574"/>
              <a:chExt cx="146540" cy="648072"/>
            </a:xfrm>
          </p:grpSpPr>
          <p:sp>
            <p:nvSpPr>
              <p:cNvPr id="115" name="椭圆 114"/>
              <p:cNvSpPr/>
              <p:nvPr/>
            </p:nvSpPr>
            <p:spPr>
              <a:xfrm>
                <a:off x="899592" y="1489106"/>
                <a:ext cx="146540" cy="146540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rtlCol="0" anchor="ctr"/>
              <a:lstStyle/>
              <a:p>
                <a:pPr algn="ctr" defTabSz="575878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prstClr val="white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116" name="圆角矩形 115"/>
              <p:cNvSpPr/>
              <p:nvPr/>
            </p:nvSpPr>
            <p:spPr>
              <a:xfrm>
                <a:off x="936858" y="987574"/>
                <a:ext cx="72008" cy="612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575878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prstClr val="white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117" name="圆角矩形 116"/>
              <p:cNvSpPr/>
              <p:nvPr/>
            </p:nvSpPr>
            <p:spPr>
              <a:xfrm>
                <a:off x="961885" y="1023578"/>
                <a:ext cx="46981" cy="50279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" lastClr="FFFFFF">
                      <a:alpha val="49000"/>
                    </a:sysClr>
                  </a:gs>
                  <a:gs pos="100000">
                    <a:sysClr val="window" lastClr="FFFFFF">
                      <a:lumMod val="75000"/>
                      <a:alpha val="38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575878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prstClr val="white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</p:grpSp>
        <p:grpSp>
          <p:nvGrpSpPr>
            <p:cNvPr id="111" name="组合 72"/>
            <p:cNvGrpSpPr/>
            <p:nvPr/>
          </p:nvGrpSpPr>
          <p:grpSpPr>
            <a:xfrm>
              <a:off x="2985300" y="987574"/>
              <a:ext cx="146540" cy="648072"/>
              <a:chOff x="899592" y="987574"/>
              <a:chExt cx="146540" cy="648072"/>
            </a:xfrm>
          </p:grpSpPr>
          <p:sp>
            <p:nvSpPr>
              <p:cNvPr id="112" name="椭圆 111"/>
              <p:cNvSpPr/>
              <p:nvPr/>
            </p:nvSpPr>
            <p:spPr>
              <a:xfrm>
                <a:off x="899592" y="1489106"/>
                <a:ext cx="146540" cy="146540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rtlCol="0" anchor="ctr"/>
              <a:lstStyle/>
              <a:p>
                <a:pPr algn="ctr" defTabSz="575878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prstClr val="white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113" name="圆角矩形 112"/>
              <p:cNvSpPr/>
              <p:nvPr/>
            </p:nvSpPr>
            <p:spPr>
              <a:xfrm>
                <a:off x="936858" y="987574"/>
                <a:ext cx="72008" cy="612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575878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prstClr val="white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114" name="圆角矩形 113"/>
              <p:cNvSpPr/>
              <p:nvPr/>
            </p:nvSpPr>
            <p:spPr>
              <a:xfrm>
                <a:off x="961885" y="1023578"/>
                <a:ext cx="46981" cy="50279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" lastClr="FFFFFF">
                      <a:alpha val="49000"/>
                    </a:sysClr>
                  </a:gs>
                  <a:gs pos="100000">
                    <a:sysClr val="window" lastClr="FFFFFF">
                      <a:lumMod val="75000"/>
                      <a:alpha val="38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575878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prstClr val="white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</p:grpSp>
      </p:grpSp>
      <p:sp>
        <p:nvSpPr>
          <p:cNvPr id="133" name="矩形 132"/>
          <p:cNvSpPr/>
          <p:nvPr/>
        </p:nvSpPr>
        <p:spPr>
          <a:xfrm>
            <a:off x="7432785" y="3438214"/>
            <a:ext cx="2962167" cy="2783070"/>
          </a:xfrm>
          <a:prstGeom prst="rect">
            <a:avLst/>
          </a:prstGeom>
        </p:spPr>
        <p:txBody>
          <a:bodyPr wrap="square" lIns="115182" tIns="57591" rIns="115182" bIns="57591">
            <a:spAutoFit/>
          </a:bodyPr>
          <a:lstStyle/>
          <a:p>
            <a:pPr defTabSz="575878" fontAlgn="auto">
              <a:lnSpc>
                <a:spcPct val="250000"/>
              </a:lnSpc>
              <a:spcBef>
                <a:spcPts val="756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404040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标题数字等都可以通过点击和重新输入进行更改，顶部“开始”面板中可以对字体、字号、颜色、行距进行修改。建议正文</a:t>
            </a:r>
            <a:r>
              <a:rPr lang="en-US" altLang="zh-CN" sz="1400" dirty="0">
                <a:solidFill>
                  <a:srgbClr val="404040"/>
                </a:solidFill>
                <a:latin typeface="Microsoft YaHei" charset="0"/>
                <a:ea typeface="Microsoft YaHei" charset="0"/>
                <a:cs typeface="Microsoft YaHei" charset="0"/>
              </a:rPr>
              <a:t>10</a:t>
            </a:r>
            <a:r>
              <a:rPr lang="zh-CN" altLang="en-US" sz="1400" dirty="0">
                <a:solidFill>
                  <a:srgbClr val="404040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400" dirty="0">
                <a:solidFill>
                  <a:srgbClr val="404040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400" dirty="0">
                <a:solidFill>
                  <a:srgbClr val="404040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sp>
        <p:nvSpPr>
          <p:cNvPr id="134" name="TextBox 87"/>
          <p:cNvSpPr txBox="1"/>
          <p:nvPr/>
        </p:nvSpPr>
        <p:spPr>
          <a:xfrm>
            <a:off x="7300020" y="3140160"/>
            <a:ext cx="3227701" cy="470250"/>
          </a:xfrm>
          <a:prstGeom prst="rect">
            <a:avLst/>
          </a:prstGeom>
          <a:noFill/>
          <a:effectLst/>
        </p:spPr>
        <p:txBody>
          <a:bodyPr wrap="square" lIns="115182" tIns="57591" rIns="115182" bIns="57591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defTabSz="57603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300" b="1" dirty="0">
                <a:solidFill>
                  <a:srgbClr val="3AA200"/>
                </a:solidFill>
                <a:effectLst/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</a:p>
        </p:txBody>
      </p:sp>
      <p:sp>
        <p:nvSpPr>
          <p:cNvPr id="135" name="矩形 134"/>
          <p:cNvSpPr/>
          <p:nvPr/>
        </p:nvSpPr>
        <p:spPr>
          <a:xfrm>
            <a:off x="3724116" y="5214718"/>
            <a:ext cx="2964971" cy="1416663"/>
          </a:xfrm>
          <a:prstGeom prst="rect">
            <a:avLst/>
          </a:prstGeom>
        </p:spPr>
        <p:txBody>
          <a:bodyPr wrap="square" lIns="115182" tIns="57591" rIns="115182" bIns="57591" anchor="ctr">
            <a:spAutoFit/>
          </a:bodyPr>
          <a:lstStyle/>
          <a:p>
            <a:pPr defTabSz="115199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00" kern="0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300" kern="0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10</a:t>
            </a:r>
            <a:r>
              <a:rPr lang="zh-CN" altLang="en-US" sz="1300" kern="0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300" kern="0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300" kern="0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graphicFrame>
        <p:nvGraphicFramePr>
          <p:cNvPr id="136" name="图表 135"/>
          <p:cNvGraphicFramePr/>
          <p:nvPr>
            <p:extLst>
              <p:ext uri="{D42A27DB-BD31-4B8C-83A1-F6EECF244321}">
                <p14:modId xmlns:p14="http://schemas.microsoft.com/office/powerpoint/2010/main" val="526030481"/>
              </p:ext>
            </p:extLst>
          </p:nvPr>
        </p:nvGraphicFramePr>
        <p:xfrm>
          <a:off x="899864" y="2200025"/>
          <a:ext cx="5698737" cy="28078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7" name="文本框 83"/>
          <p:cNvSpPr txBox="1"/>
          <p:nvPr/>
        </p:nvSpPr>
        <p:spPr>
          <a:xfrm>
            <a:off x="1052987" y="5181459"/>
            <a:ext cx="2693482" cy="1483183"/>
          </a:xfrm>
          <a:prstGeom prst="rect">
            <a:avLst/>
          </a:prstGeom>
          <a:noFill/>
        </p:spPr>
        <p:txBody>
          <a:bodyPr wrap="none" lIns="86402" tIns="43201" rIns="86402" bIns="43201" rtlCol="0" anchor="ctr">
            <a:spAutoFit/>
          </a:bodyPr>
          <a:lstStyle/>
          <a:p>
            <a:pPr defTabSz="86397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9100" b="1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42%</a:t>
            </a:r>
            <a:endParaRPr lang="zh-CN" altLang="en-US" sz="9100" b="1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7432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163">
    <a:dk1>
      <a:srgbClr val="FFFFFF"/>
    </a:dk1>
    <a:lt1>
      <a:srgbClr val="404040"/>
    </a:lt1>
    <a:dk2>
      <a:srgbClr val="BFBFBF"/>
    </a:dk2>
    <a:lt2>
      <a:srgbClr val="000000"/>
    </a:lt2>
    <a:accent1>
      <a:srgbClr val="3AA200"/>
    </a:accent1>
    <a:accent2>
      <a:srgbClr val="6FCD00"/>
    </a:accent2>
    <a:accent3>
      <a:srgbClr val="A9E600"/>
    </a:accent3>
    <a:accent4>
      <a:srgbClr val="10141A"/>
    </a:accent4>
    <a:accent5>
      <a:srgbClr val="303B45"/>
    </a:accent5>
    <a:accent6>
      <a:srgbClr val="565F69"/>
    </a:accent6>
    <a:hlink>
      <a:srgbClr val="00FFFF"/>
    </a:hlink>
    <a:folHlink>
      <a:srgbClr val="0080FF"/>
    </a:folHlink>
  </a:clrScheme>
  <a:fontScheme name="Office 主题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主题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375</Words>
  <Application>Microsoft Office PowerPoint</Application>
  <PresentationFormat>自定义</PresentationFormat>
  <Paragraphs>21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2019-08-28T06:44:18Z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