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ppt</c:v>
                </c:pt>
              </c:strCache>
            </c:strRef>
          </c:tx>
          <c:spPr>
            <a:ln w="28575" cap="sq">
              <a:solidFill>
                <a:srgbClr val="4472C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540000"/>
              </a:solidFill>
              <a:ln w="50800">
                <a:solidFill>
                  <a:srgbClr val="4472C4"/>
                </a:solidFill>
              </a:ln>
              <a:effectLst/>
            </c:spPr>
          </c:marker>
          <c:cat>
            <c:strRef>
              <c:f>Sheet1!$A$5:$A$10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Sheet1!$B$5:$B$10</c:f>
              <c:numCache>
                <c:formatCode>General</c:formatCode>
                <c:ptCount val="6"/>
                <c:pt idx="0">
                  <c:v>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列1</c:v>
                </c:pt>
              </c:strCache>
            </c:strRef>
          </c:tx>
          <c:spPr>
            <a:ln w="28575" cap="rnd">
              <a:solidFill>
                <a:schemeClr val="accent5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D1C21"/>
              </a:solidFill>
              <a:ln w="50800">
                <a:solidFill>
                  <a:schemeClr val="accent5">
                    <a:lumMod val="50000"/>
                  </a:schemeClr>
                </a:solidFill>
              </a:ln>
              <a:effectLst/>
            </c:spPr>
          </c:marker>
          <c:cat>
            <c:strRef>
              <c:f>Sheet1!$A$5:$A$10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Sheet1!$C$5:$C$10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093632"/>
        <c:axId val="129095552"/>
      </c:lineChart>
      <c:catAx>
        <c:axId val="129093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9095552"/>
        <c:crosses val="autoZero"/>
        <c:auto val="1"/>
        <c:lblAlgn val="ctr"/>
        <c:lblOffset val="100"/>
        <c:noMultiLvlLbl val="0"/>
      </c:catAx>
      <c:valAx>
        <c:axId val="1290955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F6F6F6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29093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315968008"/>
              </p:ext>
            </p:extLst>
          </p:nvPr>
        </p:nvGraphicFramePr>
        <p:xfrm>
          <a:off x="5009304" y="2014034"/>
          <a:ext cx="5929391" cy="3216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文本框 20"/>
          <p:cNvSpPr txBox="1"/>
          <p:nvPr/>
        </p:nvSpPr>
        <p:spPr>
          <a:xfrm>
            <a:off x="2071485" y="2525199"/>
            <a:ext cx="1587787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91435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500" dirty="0">
                <a:solidFill>
                  <a:srgbClr val="44546A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5500" dirty="0">
              <a:solidFill>
                <a:srgbClr val="44546A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14" name="圆角矩形 13"/>
          <p:cNvSpPr/>
          <p:nvPr/>
        </p:nvSpPr>
        <p:spPr>
          <a:xfrm rot="10800000" flipV="1">
            <a:off x="534342" y="2781160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36" tIns="45718" rIns="91436" bIns="45718" rtlCol="0" anchor="ctr"/>
          <a:lstStyle/>
          <a:p>
            <a:pPr algn="ctr" defTabSz="9143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29"/>
          <p:cNvSpPr txBox="1"/>
          <p:nvPr/>
        </p:nvSpPr>
        <p:spPr>
          <a:xfrm>
            <a:off x="2071484" y="5127311"/>
            <a:ext cx="1821924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91435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500" dirty="0">
                <a:solidFill>
                  <a:srgbClr val="44546A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281K</a:t>
            </a:r>
            <a:endParaRPr lang="zh-CN" altLang="en-US" sz="5500" dirty="0">
              <a:solidFill>
                <a:srgbClr val="44546A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 rot="10800000" flipV="1">
            <a:off x="555792" y="5297645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36" tIns="45718" rIns="91436" bIns="45718" rtlCol="0" anchor="ctr"/>
          <a:lstStyle/>
          <a:p>
            <a:pPr algn="ctr" defTabSz="9143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38"/>
          <p:cNvSpPr txBox="1"/>
          <p:nvPr/>
        </p:nvSpPr>
        <p:spPr>
          <a:xfrm>
            <a:off x="2071484" y="3863128"/>
            <a:ext cx="2718772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91435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500" dirty="0">
                <a:solidFill>
                  <a:srgbClr val="44546A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508,000</a:t>
            </a:r>
            <a:endParaRPr lang="zh-CN" altLang="en-US" sz="5500" dirty="0">
              <a:solidFill>
                <a:srgbClr val="44546A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18" name="圆角矩形 17"/>
          <p:cNvSpPr/>
          <p:nvPr/>
        </p:nvSpPr>
        <p:spPr>
          <a:xfrm rot="10800000" flipV="1">
            <a:off x="555792" y="4033461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36" tIns="45718" rIns="91436" bIns="45718" rtlCol="0" anchor="ctr"/>
          <a:lstStyle/>
          <a:p>
            <a:pPr algn="ctr" defTabSz="9143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68219" y="5538363"/>
            <a:ext cx="5389463" cy="105259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V="1">
            <a:off x="432445" y="6162260"/>
            <a:ext cx="3660629" cy="432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  <a:alpha val="33000"/>
              </a:sysClr>
            </a:solidFill>
            <a:prstDash val="solid"/>
            <a:miter lim="800000"/>
            <a:headEnd type="diamond"/>
            <a:tailEnd type="diamond"/>
          </a:ln>
          <a:effectLst/>
        </p:spPr>
      </p:cxnSp>
      <p:cxnSp>
        <p:nvCxnSpPr>
          <p:cNvPr id="21" name="直接连接符 20"/>
          <p:cNvCxnSpPr/>
          <p:nvPr/>
        </p:nvCxnSpPr>
        <p:spPr>
          <a:xfrm>
            <a:off x="4674471" y="1948245"/>
            <a:ext cx="4321" cy="489241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  <a:alpha val="33000"/>
              </a:sysClr>
            </a:solidFill>
            <a:prstDash val="solid"/>
            <a:miter lim="800000"/>
            <a:headEnd type="diamond"/>
            <a:tailEnd type="diamond"/>
          </a:ln>
          <a:effectLst/>
        </p:spPr>
      </p:cxnSp>
    </p:spTree>
    <p:extLst>
      <p:ext uri="{BB962C8B-B14F-4D97-AF65-F5344CB8AC3E}">
        <p14:creationId xmlns:p14="http://schemas.microsoft.com/office/powerpoint/2010/main" val="2084299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318</Words>
  <Application>Microsoft Office PowerPoint</Application>
  <PresentationFormat>自定义</PresentationFormat>
  <Paragraphs>24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2019-08-28T06:42:47Z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