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solidFill>
                <a:srgbClr val="45C1A4"/>
              </a:solidFill>
            </a:ln>
          </c:spPr>
          <c:marker>
            <c:spPr>
              <a:solidFill>
                <a:srgbClr val="45C1A4"/>
              </a:solidFill>
              <a:ln>
                <a:solidFill>
                  <a:srgbClr val="45C1A4"/>
                </a:solidFill>
              </a:ln>
            </c:spPr>
          </c:marker>
          <c:cat>
            <c:numRef>
              <c:f>Sheet1!$A$2:$A$9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5</c:v>
                </c:pt>
                <c:pt idx="5">
                  <c:v>7</c:v>
                </c:pt>
                <c:pt idx="6">
                  <c:v>5</c:v>
                </c:pt>
                <c:pt idx="7">
                  <c:v>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>
              <a:solidFill>
                <a:srgbClr val="0E7FB7"/>
              </a:solidFill>
            </a:ln>
          </c:spPr>
          <c:marker>
            <c:spPr>
              <a:solidFill>
                <a:srgbClr val="0E7FB7"/>
              </a:solidFill>
              <a:ln>
                <a:solidFill>
                  <a:srgbClr val="0E7FB7"/>
                </a:solidFill>
              </a:ln>
            </c:spPr>
          </c:marker>
          <c:cat>
            <c:numRef>
              <c:f>Sheet1!$A$2:$A$9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Sheet1!$C$2:$C$9</c:f>
              <c:numCache>
                <c:formatCode>General</c:formatCode>
                <c:ptCount val="8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8</c:v>
                </c:pt>
                <c:pt idx="5">
                  <c:v>9</c:v>
                </c:pt>
                <c:pt idx="6">
                  <c:v>6</c:v>
                </c:pt>
                <c:pt idx="7">
                  <c:v>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>
              <a:solidFill>
                <a:srgbClr val="B9D51F"/>
              </a:solidFill>
            </a:ln>
          </c:spPr>
          <c:marker>
            <c:spPr>
              <a:solidFill>
                <a:srgbClr val="B9D51F"/>
              </a:solidFill>
              <a:ln>
                <a:solidFill>
                  <a:srgbClr val="B9D51F"/>
                </a:solidFill>
              </a:ln>
            </c:spPr>
          </c:marker>
          <c:cat>
            <c:numRef>
              <c:f>Sheet1!$A$2:$A$9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Sheet1!$D$2:$D$9</c:f>
              <c:numCache>
                <c:formatCode>General</c:formatCode>
                <c:ptCount val="8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4</c:v>
                </c:pt>
                <c:pt idx="5">
                  <c:v>5</c:v>
                </c:pt>
                <c:pt idx="6">
                  <c:v>3</c:v>
                </c:pt>
                <c:pt idx="7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6249984"/>
        <c:axId val="300138496"/>
      </c:lineChart>
      <c:catAx>
        <c:axId val="296249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00138496"/>
        <c:crosses val="autoZero"/>
        <c:auto val="1"/>
        <c:lblAlgn val="ctr"/>
        <c:lblOffset val="100"/>
        <c:noMultiLvlLbl val="0"/>
      </c:catAx>
      <c:valAx>
        <c:axId val="30013849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2962499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>
          <a:solidFill>
            <a:schemeClr val="bg1">
              <a:lumMod val="50000"/>
            </a:schemeClr>
          </a:solidFill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954627" y="1281028"/>
            <a:ext cx="3587738" cy="75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57607" tIns="28804" rIns="57607" bIns="28804">
            <a:spAutoFit/>
          </a:bodyPr>
          <a:lstStyle/>
          <a:p>
            <a:pPr algn="ctr" defTabSz="1371172" fontAlgn="auto">
              <a:spcBef>
                <a:spcPts val="0"/>
              </a:spcBef>
              <a:spcAft>
                <a:spcPts val="0"/>
              </a:spcAft>
            </a:pPr>
            <a:r>
              <a:rPr lang="en-CA" sz="4500" spc="-189">
                <a:solidFill>
                  <a:prstClr val="white">
                    <a:lumMod val="50000"/>
                  </a:prstClr>
                </a:solidFill>
                <a:latin typeface="Calibri"/>
                <a:ea typeface="Open Sans" pitchFamily="34" charset="0"/>
                <a:cs typeface="Open Sans" pitchFamily="34" charset="0"/>
              </a:rPr>
              <a:t>Another Income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803601" y="2032473"/>
            <a:ext cx="9889781" cy="484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7607" tIns="28804" rIns="57607" bIns="28804" anchor="ctr">
            <a:spAutoFit/>
          </a:bodyPr>
          <a:lstStyle/>
          <a:p>
            <a:pPr algn="ctr" defTabSz="1371172" fontAlgn="auto">
              <a:spcBef>
                <a:spcPts val="0"/>
              </a:spcBef>
              <a:spcAft>
                <a:spcPts val="0"/>
              </a:spcAft>
            </a:pPr>
            <a:r>
              <a:rPr lang="en-US" sz="1400" i="1">
                <a:solidFill>
                  <a:prstClr val="white">
                    <a:lumMod val="50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 commodo nisl, vel luctus lorem fermentum quis. Duis quis purus adipiscing mi scelerisque dictum quis vel eros. </a:t>
            </a:r>
          </a:p>
        </p:txBody>
      </p:sp>
      <p:graphicFrame>
        <p:nvGraphicFramePr>
          <p:cNvPr id="13" name="Chart 1"/>
          <p:cNvGraphicFramePr/>
          <p:nvPr>
            <p:extLst>
              <p:ext uri="{D42A27DB-BD31-4B8C-83A1-F6EECF244321}">
                <p14:modId xmlns:p14="http://schemas.microsoft.com/office/powerpoint/2010/main" val="1006132143"/>
              </p:ext>
            </p:extLst>
          </p:nvPr>
        </p:nvGraphicFramePr>
        <p:xfrm>
          <a:off x="803601" y="2817070"/>
          <a:ext cx="7777401" cy="3936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ounded Rectangle 6"/>
          <p:cNvSpPr/>
          <p:nvPr/>
        </p:nvSpPr>
        <p:spPr>
          <a:xfrm>
            <a:off x="9445157" y="2817070"/>
            <a:ext cx="536223" cy="518154"/>
          </a:xfrm>
          <a:prstGeom prst="roundRect">
            <a:avLst>
              <a:gd name="adj" fmla="val 9769"/>
            </a:avLst>
          </a:prstGeom>
          <a:solidFill>
            <a:srgbClr val="0E7FB7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Rounded Rectangle 7"/>
          <p:cNvSpPr/>
          <p:nvPr/>
        </p:nvSpPr>
        <p:spPr>
          <a:xfrm>
            <a:off x="9445157" y="4311148"/>
            <a:ext cx="536223" cy="518154"/>
          </a:xfrm>
          <a:prstGeom prst="roundRect">
            <a:avLst>
              <a:gd name="adj" fmla="val 9769"/>
            </a:avLst>
          </a:prstGeom>
          <a:solidFill>
            <a:srgbClr val="45C1A4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Rounded Rectangle 8"/>
          <p:cNvSpPr/>
          <p:nvPr/>
        </p:nvSpPr>
        <p:spPr>
          <a:xfrm>
            <a:off x="9445157" y="5770054"/>
            <a:ext cx="536223" cy="518154"/>
          </a:xfrm>
          <a:prstGeom prst="roundRect">
            <a:avLst>
              <a:gd name="adj" fmla="val 9769"/>
            </a:avLst>
          </a:prstGeom>
          <a:solidFill>
            <a:srgbClr val="B9D51F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Rectangle 9"/>
          <p:cNvSpPr/>
          <p:nvPr/>
        </p:nvSpPr>
        <p:spPr>
          <a:xfrm>
            <a:off x="8552936" y="3217339"/>
            <a:ext cx="2320669" cy="670337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0E7FB7"/>
                </a:solidFill>
                <a:latin typeface="Calibri"/>
                <a:ea typeface="Open Sans" pitchFamily="34" charset="0"/>
                <a:cs typeface="Open Sans" pitchFamily="34" charset="0"/>
              </a:rPr>
              <a:t>Tax Cut</a:t>
            </a:r>
            <a:endParaRPr lang="en-US" sz="1300">
              <a:solidFill>
                <a:prstClr val="white">
                  <a:lumMod val="65000"/>
                </a:prst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8" name="Rectangle 10"/>
          <p:cNvSpPr/>
          <p:nvPr/>
        </p:nvSpPr>
        <p:spPr>
          <a:xfrm>
            <a:off x="8552936" y="4711417"/>
            <a:ext cx="2320669" cy="670337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45C1A4"/>
                </a:solidFill>
                <a:latin typeface="Calibri"/>
                <a:ea typeface="Open Sans" pitchFamily="34" charset="0"/>
                <a:cs typeface="Open Sans" pitchFamily="34" charset="0"/>
              </a:rPr>
              <a:t>Interest</a:t>
            </a:r>
            <a:endParaRPr lang="en-US" sz="1300">
              <a:solidFill>
                <a:prstClr val="white">
                  <a:lumMod val="65000"/>
                </a:prst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9" name="Rectangle 11"/>
          <p:cNvSpPr/>
          <p:nvPr/>
        </p:nvSpPr>
        <p:spPr>
          <a:xfrm>
            <a:off x="8552936" y="6170324"/>
            <a:ext cx="2320669" cy="670337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B9D51F"/>
                </a:solidFill>
                <a:latin typeface="Calibri"/>
                <a:ea typeface="Open Sans" pitchFamily="34" charset="0"/>
                <a:cs typeface="Open Sans" pitchFamily="34" charset="0"/>
              </a:rPr>
              <a:t>Market Changing</a:t>
            </a:r>
            <a:endParaRPr lang="en-US" sz="1300">
              <a:solidFill>
                <a:prstClr val="white">
                  <a:lumMod val="65000"/>
                </a:prst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44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Graphic spid="13" grpId="0">
        <p:bldAsOne/>
      </p:bldGraphic>
      <p:bldP spid="14" grpId="0" animBg="1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279</Words>
  <Application>Microsoft Office PowerPoint</Application>
  <PresentationFormat>自定义</PresentationFormat>
  <Paragraphs>22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2019-08-28T06:42:33Z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