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业绩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28575"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2928384"/>
        <c:axId val="252929920"/>
      </c:areaChart>
      <c:catAx>
        <c:axId val="25292838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52929920"/>
        <c:crosses val="autoZero"/>
        <c:auto val="1"/>
        <c:lblAlgn val="ctr"/>
        <c:lblOffset val="100"/>
        <c:noMultiLvlLbl val="0"/>
      </c:catAx>
      <c:valAx>
        <c:axId val="2529299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52928384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业绩</c:v>
                </c:pt>
              </c:strCache>
            </c:strRef>
          </c:tx>
          <c:spPr>
            <a:ln w="28575">
              <a:solidFill>
                <a:srgbClr val="92D050"/>
              </a:solidFill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28575">
                <a:solidFill>
                  <a:srgbClr val="92D050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g/"通""用""格""式"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0761728"/>
        <c:axId val="296485632"/>
      </c:lineChart>
      <c:catAx>
        <c:axId val="290761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296485632"/>
        <c:crosses val="autoZero"/>
        <c:auto val="1"/>
        <c:lblAlgn val="ctr"/>
        <c:lblOffset val="100"/>
        <c:noMultiLvlLbl val="0"/>
      </c:catAx>
      <c:valAx>
        <c:axId val="296485632"/>
        <c:scaling>
          <c:orientation val="minMax"/>
        </c:scaling>
        <c:delete val="0"/>
        <c:axPos val="l"/>
        <c:numFmt formatCode="g/&quot;通&quot;&quot;用&quot;&quot;格&quot;&quot;式&quot;" sourceLinked="1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29076172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2020793422"/>
              </p:ext>
            </p:extLst>
          </p:nvPr>
        </p:nvGraphicFramePr>
        <p:xfrm>
          <a:off x="1969538" y="1912947"/>
          <a:ext cx="8404832" cy="2452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4119248612"/>
              </p:ext>
            </p:extLst>
          </p:nvPr>
        </p:nvGraphicFramePr>
        <p:xfrm>
          <a:off x="1073638" y="1899072"/>
          <a:ext cx="9654410" cy="2624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矩形 18"/>
          <p:cNvSpPr/>
          <p:nvPr/>
        </p:nvSpPr>
        <p:spPr>
          <a:xfrm>
            <a:off x="3903515" y="5172713"/>
            <a:ext cx="6764848" cy="153271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171450" indent="-171450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936501" y="4587720"/>
            <a:ext cx="2396955" cy="2396957"/>
            <a:chOff x="1535219" y="3885172"/>
            <a:chExt cx="2396955" cy="2396957"/>
          </a:xfrm>
        </p:grpSpPr>
        <p:sp>
          <p:nvSpPr>
            <p:cNvPr id="21" name="椭圆 20"/>
            <p:cNvSpPr/>
            <p:nvPr/>
          </p:nvSpPr>
          <p:spPr bwMode="auto">
            <a:xfrm>
              <a:off x="1535219" y="3885172"/>
              <a:ext cx="2396955" cy="2396957"/>
            </a:xfrm>
            <a:prstGeom prst="ellipse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18" defTabSz="68566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AutoShape 2"/>
            <p:cNvSpPr>
              <a:spLocks/>
            </p:cNvSpPr>
            <p:nvPr/>
          </p:nvSpPr>
          <p:spPr bwMode="auto">
            <a:xfrm>
              <a:off x="1686870" y="4491379"/>
              <a:ext cx="2076616" cy="3385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extLst/>
          </p:spPr>
          <p:txBody>
            <a:bodyPr wrap="square">
              <a:spAutoFit/>
            </a:bodyPr>
            <a:lstStyle/>
            <a:p>
              <a:pPr algn="ctr" defTabSz="68566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 smtClean="0">
                  <a:solidFill>
                    <a:srgbClr val="70AD47">
                      <a:lumMod val="40000"/>
                      <a:lumOff val="60000"/>
                    </a:srgbClr>
                  </a:solidFill>
                  <a:latin typeface="HelveticaNeueLT Pro 67 MdCn" panose="020B0606030502030204" pitchFamily="34" charset="0"/>
                  <a:ea typeface="微软雅黑"/>
                  <a:cs typeface="BrowalliaUPC" panose="020B0604020202020204" pitchFamily="34" charset="-34"/>
                </a:rPr>
                <a:t>点击此处添加标题</a:t>
              </a:r>
              <a:endParaRPr lang="zh-CN" altLang="zh-CN" sz="1600" kern="0" dirty="0" smtClean="0">
                <a:solidFill>
                  <a:srgbClr val="70AD47">
                    <a:lumMod val="40000"/>
                    <a:lumOff val="60000"/>
                  </a:srgbClr>
                </a:solidFill>
                <a:latin typeface="HelveticaNeueLT Pro 67 MdCn" panose="020B0606030502030204" pitchFamily="34" charset="0"/>
                <a:ea typeface="微软雅黑"/>
                <a:cs typeface="BrowalliaUPC" panose="020B0604020202020204" pitchFamily="34" charset="-34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014270" y="4907818"/>
              <a:ext cx="1467880" cy="1010556"/>
              <a:chOff x="4906040" y="3211857"/>
              <a:chExt cx="1467880" cy="1010556"/>
            </a:xfrm>
          </p:grpSpPr>
          <p:sp>
            <p:nvSpPr>
              <p:cNvPr id="24" name="文本框 12"/>
              <p:cNvSpPr txBox="1"/>
              <p:nvPr/>
            </p:nvSpPr>
            <p:spPr>
              <a:xfrm>
                <a:off x="4906040" y="3211857"/>
                <a:ext cx="146788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66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kern="0" dirty="0" smtClean="0">
                    <a:solidFill>
                      <a:prstClr val="white"/>
                    </a:solidFill>
                    <a:latin typeface="HelveticaNeueLT Pro 67 MdCn" panose="020B0606030502030204" pitchFamily="34" charset="0"/>
                    <a:ea typeface="微软雅黑"/>
                  </a:rPr>
                  <a:t>100</a:t>
                </a:r>
                <a:r>
                  <a:rPr lang="en-US" altLang="zh-CN" sz="2400" kern="0" dirty="0" smtClean="0">
                    <a:solidFill>
                      <a:prstClr val="white"/>
                    </a:solidFill>
                    <a:latin typeface="HelveticaNeueLT Pro 67 MdCn" panose="020B0606030502030204" pitchFamily="34" charset="0"/>
                    <a:ea typeface="微软雅黑"/>
                  </a:rPr>
                  <a:t>%</a:t>
                </a:r>
                <a:endParaRPr lang="zh-CN" altLang="en-US" sz="2400" kern="0" dirty="0" smtClean="0">
                  <a:solidFill>
                    <a:prstClr val="white"/>
                  </a:solidFill>
                  <a:latin typeface="HelveticaNeueLT Pro 67 MdCn" panose="020B0606030502030204" pitchFamily="34" charset="0"/>
                  <a:ea typeface="微软雅黑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5149910" y="3849026"/>
                <a:ext cx="951111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/>
                </a:solidFill>
                <a:prstDash val="sysDot"/>
                <a:miter lim="800000"/>
              </a:ln>
              <a:effectLst/>
            </p:spPr>
          </p:cxnSp>
          <p:sp>
            <p:nvSpPr>
              <p:cNvPr id="26" name="文本框 14"/>
              <p:cNvSpPr txBox="1"/>
              <p:nvPr/>
            </p:nvSpPr>
            <p:spPr>
              <a:xfrm>
                <a:off x="4998955" y="3883859"/>
                <a:ext cx="1282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66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kern="0" dirty="0" smtClean="0">
                    <a:solidFill>
                      <a:prstClr val="white"/>
                    </a:solidFill>
                    <a:latin typeface="HelveticaNeueLT Pro 67 MdCn" panose="020B0606030502030204" pitchFamily="34" charset="0"/>
                    <a:ea typeface="微软雅黑"/>
                  </a:rPr>
                  <a:t>From 2015 </a:t>
                </a:r>
                <a:endParaRPr lang="zh-CN" altLang="en-US" sz="1600" kern="0" dirty="0" smtClean="0">
                  <a:solidFill>
                    <a:prstClr val="white"/>
                  </a:solidFill>
                  <a:latin typeface="HelveticaNeueLT Pro 67 MdCn" panose="020B0606030502030204" pitchFamily="34" charset="0"/>
                  <a:ea typeface="微软雅黑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3137506" y="5529075"/>
            <a:ext cx="409993" cy="409994"/>
            <a:chOff x="2912379" y="2970242"/>
            <a:chExt cx="409993" cy="409994"/>
          </a:xfrm>
        </p:grpSpPr>
        <p:sp>
          <p:nvSpPr>
            <p:cNvPr id="28" name="椭圆 27"/>
            <p:cNvSpPr/>
            <p:nvPr/>
          </p:nvSpPr>
          <p:spPr bwMode="auto">
            <a:xfrm>
              <a:off x="2912379" y="2970242"/>
              <a:ext cx="409993" cy="409994"/>
            </a:xfrm>
            <a:prstGeom prst="ellipse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18" defTabSz="68566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3064491" y="3046218"/>
              <a:ext cx="204997" cy="258046"/>
              <a:chOff x="3252701" y="1830215"/>
              <a:chExt cx="204997" cy="258046"/>
            </a:xfrm>
          </p:grpSpPr>
          <p:cxnSp>
            <p:nvCxnSpPr>
              <p:cNvPr id="30" name="直接连接符 29"/>
              <p:cNvCxnSpPr>
                <a:stCxn id="28" idx="0"/>
                <a:endCxn id="28" idx="6"/>
              </p:cNvCxnSpPr>
              <p:nvPr/>
            </p:nvCxnSpPr>
            <p:spPr bwMode="auto">
              <a:xfrm>
                <a:off x="3252701" y="1830215"/>
                <a:ext cx="204997" cy="129024"/>
              </a:xfrm>
              <a:prstGeom prst="line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 w="6350" cap="flat" cmpd="sng" algn="ctr">
                <a:solidFill>
                  <a:sysClr val="window" lastClr="FFFFFF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直接连接符 30"/>
              <p:cNvCxnSpPr/>
              <p:nvPr/>
            </p:nvCxnSpPr>
            <p:spPr bwMode="auto">
              <a:xfrm flipH="1">
                <a:off x="3252701" y="1959237"/>
                <a:ext cx="204997" cy="129024"/>
              </a:xfrm>
              <a:prstGeom prst="line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 w="6350" cap="flat" cmpd="sng" algn="ctr">
                <a:solidFill>
                  <a:sysClr val="window" lastClr="FFFFFF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4002549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5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B7F5AD"/>
    </a:accent1>
    <a:accent2>
      <a:srgbClr val="00B0F0"/>
    </a:accent2>
    <a:accent3>
      <a:srgbClr val="FFC000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plus">
    <a:majorFont>
      <a:latin typeface="Calibri Light"/>
      <a:ea typeface="微软雅黑"/>
      <a:cs typeface=""/>
    </a:majorFont>
    <a:minorFont>
      <a:latin typeface="Calibri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5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B7F5AD"/>
    </a:accent1>
    <a:accent2>
      <a:srgbClr val="00B0F0"/>
    </a:accent2>
    <a:accent3>
      <a:srgbClr val="FFC000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plus">
    <a:majorFont>
      <a:latin typeface="Calibri Light"/>
      <a:ea typeface="微软雅黑"/>
      <a:cs typeface=""/>
    </a:majorFont>
    <a:minorFont>
      <a:latin typeface="Calibri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443</Words>
  <Application>Microsoft Office PowerPoint</Application>
  <PresentationFormat>自定义</PresentationFormat>
  <Paragraphs>23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2019-08-28T06:42:21Z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