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3AA20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6FCD00">
                  <a:lumMod val="75000"/>
                </a:srgbClr>
              </a:solidFill>
              <a:ln w="25400">
                <a:solidFill>
                  <a:srgbClr val="3AA2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A9E60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A9E600"/>
              </a:solidFill>
              <a:ln w="25400">
                <a:solidFill>
                  <a:srgbClr val="A9E6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3</c:v>
                </c:pt>
                <c:pt idx="5">
                  <c:v>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5</c:v>
                </c:pt>
                <c:pt idx="5">
                  <c:v>4.0999999999999996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7242368"/>
        <c:axId val="252940288"/>
      </c:lineChart>
      <c:catAx>
        <c:axId val="187242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252940288"/>
        <c:crosses val="autoZero"/>
        <c:auto val="1"/>
        <c:lblAlgn val="ctr"/>
        <c:lblOffset val="100"/>
        <c:noMultiLvlLbl val="0"/>
      </c:catAx>
      <c:valAx>
        <c:axId val="252940288"/>
        <c:scaling>
          <c:orientation val="minMax"/>
          <c:min val="1"/>
        </c:scaling>
        <c:delete val="0"/>
        <c:axPos val="l"/>
        <c:majorGridlines>
          <c:spPr>
            <a:ln w="15875" cap="flat" cmpd="sng" algn="ctr">
              <a:solidFill>
                <a:srgbClr val="BFBFBF">
                  <a:lumMod val="20000"/>
                  <a:lumOff val="80000"/>
                </a:srgb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87242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val="1914866115"/>
              </p:ext>
            </p:extLst>
          </p:nvPr>
        </p:nvGraphicFramePr>
        <p:xfrm>
          <a:off x="1111956" y="2501586"/>
          <a:ext cx="5023748" cy="383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827040" y="3666746"/>
            <a:ext cx="3830541" cy="1127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402" tIns="43201" rIns="86402" bIns="43201">
            <a:spAutoFit/>
          </a:bodyPr>
          <a:lstStyle/>
          <a:p>
            <a:pPr defTabSz="115199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00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00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10</a:t>
            </a:r>
            <a:r>
              <a:rPr lang="zh-CN" altLang="en-US" sz="1300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00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00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倍字间距。标题数字等都可以通过点击和重新输入进行更改。</a:t>
            </a:r>
          </a:p>
        </p:txBody>
      </p:sp>
      <p:cxnSp>
        <p:nvCxnSpPr>
          <p:cNvPr id="11" name="直接连接符 9"/>
          <p:cNvCxnSpPr/>
          <p:nvPr/>
        </p:nvCxnSpPr>
        <p:spPr>
          <a:xfrm>
            <a:off x="6688365" y="3760544"/>
            <a:ext cx="0" cy="927064"/>
          </a:xfrm>
          <a:prstGeom prst="line">
            <a:avLst/>
          </a:prstGeom>
          <a:noFill/>
          <a:ln w="79375" cap="flat" cmpd="sng" algn="ctr">
            <a:solidFill>
              <a:srgbClr val="3AA200"/>
            </a:solidFill>
            <a:prstDash val="solid"/>
            <a:miter lim="800000"/>
          </a:ln>
          <a:effectLst/>
        </p:spPr>
      </p:cxnSp>
      <p:cxnSp>
        <p:nvCxnSpPr>
          <p:cNvPr id="12" name="直接连接符 161"/>
          <p:cNvCxnSpPr/>
          <p:nvPr/>
        </p:nvCxnSpPr>
        <p:spPr>
          <a:xfrm>
            <a:off x="6688365" y="5317918"/>
            <a:ext cx="0" cy="963205"/>
          </a:xfrm>
          <a:prstGeom prst="line">
            <a:avLst/>
          </a:prstGeom>
          <a:noFill/>
          <a:ln w="79375" cap="flat" cmpd="sng" algn="ctr">
            <a:solidFill>
              <a:srgbClr val="A9E600"/>
            </a:solidFill>
            <a:prstDash val="solid"/>
            <a:miter lim="800000"/>
          </a:ln>
          <a:effectLst/>
        </p:spPr>
      </p:cxn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827040" y="5209074"/>
            <a:ext cx="3830541" cy="1127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402" tIns="43201" rIns="86402" bIns="43201">
            <a:spAutoFit/>
          </a:bodyPr>
          <a:lstStyle/>
          <a:p>
            <a:pPr defTabSz="115199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00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00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10</a:t>
            </a:r>
            <a:r>
              <a:rPr lang="zh-CN" altLang="en-US" sz="1300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00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00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倍字间距。标题数字等都可以通过点击和重新输入进行更改。</a:t>
            </a:r>
          </a:p>
        </p:txBody>
      </p:sp>
      <p:sp>
        <p:nvSpPr>
          <p:cNvPr id="14" name="Freeform 92"/>
          <p:cNvSpPr>
            <a:spLocks noEditPoints="1"/>
          </p:cNvSpPr>
          <p:nvPr/>
        </p:nvSpPr>
        <p:spPr bwMode="auto">
          <a:xfrm>
            <a:off x="6560075" y="2381294"/>
            <a:ext cx="1297334" cy="858059"/>
          </a:xfrm>
          <a:custGeom>
            <a:avLst/>
            <a:gdLst>
              <a:gd name="T0" fmla="*/ 67 w 254"/>
              <a:gd name="T1" fmla="*/ 50 h 168"/>
              <a:gd name="T2" fmla="*/ 90 w 254"/>
              <a:gd name="T3" fmla="*/ 41 h 168"/>
              <a:gd name="T4" fmla="*/ 187 w 254"/>
              <a:gd name="T5" fmla="*/ 0 h 168"/>
              <a:gd name="T6" fmla="*/ 187 w 254"/>
              <a:gd name="T7" fmla="*/ 79 h 168"/>
              <a:gd name="T8" fmla="*/ 187 w 254"/>
              <a:gd name="T9" fmla="*/ 157 h 168"/>
              <a:gd name="T10" fmla="*/ 90 w 254"/>
              <a:gd name="T11" fmla="*/ 116 h 168"/>
              <a:gd name="T12" fmla="*/ 67 w 254"/>
              <a:gd name="T13" fmla="*/ 109 h 168"/>
              <a:gd name="T14" fmla="*/ 83 w 254"/>
              <a:gd name="T15" fmla="*/ 168 h 168"/>
              <a:gd name="T16" fmla="*/ 36 w 254"/>
              <a:gd name="T17" fmla="*/ 168 h 168"/>
              <a:gd name="T18" fmla="*/ 22 w 254"/>
              <a:gd name="T19" fmla="*/ 107 h 168"/>
              <a:gd name="T20" fmla="*/ 0 w 254"/>
              <a:gd name="T21" fmla="*/ 107 h 168"/>
              <a:gd name="T22" fmla="*/ 0 w 254"/>
              <a:gd name="T23" fmla="*/ 50 h 168"/>
              <a:gd name="T24" fmla="*/ 67 w 254"/>
              <a:gd name="T25" fmla="*/ 50 h 168"/>
              <a:gd name="T26" fmla="*/ 67 w 254"/>
              <a:gd name="T27" fmla="*/ 50 h 168"/>
              <a:gd name="T28" fmla="*/ 211 w 254"/>
              <a:gd name="T29" fmla="*/ 109 h 168"/>
              <a:gd name="T30" fmla="*/ 249 w 254"/>
              <a:gd name="T31" fmla="*/ 121 h 168"/>
              <a:gd name="T32" fmla="*/ 242 w 254"/>
              <a:gd name="T33" fmla="*/ 135 h 168"/>
              <a:gd name="T34" fmla="*/ 206 w 254"/>
              <a:gd name="T35" fmla="*/ 124 h 168"/>
              <a:gd name="T36" fmla="*/ 211 w 254"/>
              <a:gd name="T37" fmla="*/ 109 h 168"/>
              <a:gd name="T38" fmla="*/ 211 w 254"/>
              <a:gd name="T39" fmla="*/ 109 h 168"/>
              <a:gd name="T40" fmla="*/ 209 w 254"/>
              <a:gd name="T41" fmla="*/ 34 h 168"/>
              <a:gd name="T42" fmla="*/ 244 w 254"/>
              <a:gd name="T43" fmla="*/ 22 h 168"/>
              <a:gd name="T44" fmla="*/ 249 w 254"/>
              <a:gd name="T45" fmla="*/ 36 h 168"/>
              <a:gd name="T46" fmla="*/ 213 w 254"/>
              <a:gd name="T47" fmla="*/ 50 h 168"/>
              <a:gd name="T48" fmla="*/ 209 w 254"/>
              <a:gd name="T49" fmla="*/ 34 h 168"/>
              <a:gd name="T50" fmla="*/ 209 w 254"/>
              <a:gd name="T51" fmla="*/ 34 h 168"/>
              <a:gd name="T52" fmla="*/ 216 w 254"/>
              <a:gd name="T53" fmla="*/ 71 h 168"/>
              <a:gd name="T54" fmla="*/ 254 w 254"/>
              <a:gd name="T55" fmla="*/ 71 h 168"/>
              <a:gd name="T56" fmla="*/ 254 w 254"/>
              <a:gd name="T57" fmla="*/ 88 h 168"/>
              <a:gd name="T58" fmla="*/ 216 w 254"/>
              <a:gd name="T59" fmla="*/ 88 h 168"/>
              <a:gd name="T60" fmla="*/ 216 w 254"/>
              <a:gd name="T61" fmla="*/ 71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54" h="168">
                <a:moveTo>
                  <a:pt x="67" y="50"/>
                </a:moveTo>
                <a:lnTo>
                  <a:pt x="90" y="41"/>
                </a:lnTo>
                <a:lnTo>
                  <a:pt x="187" y="0"/>
                </a:lnTo>
                <a:lnTo>
                  <a:pt x="187" y="79"/>
                </a:lnTo>
                <a:lnTo>
                  <a:pt x="187" y="157"/>
                </a:lnTo>
                <a:lnTo>
                  <a:pt x="90" y="116"/>
                </a:lnTo>
                <a:lnTo>
                  <a:pt x="67" y="109"/>
                </a:lnTo>
                <a:lnTo>
                  <a:pt x="83" y="168"/>
                </a:lnTo>
                <a:lnTo>
                  <a:pt x="36" y="168"/>
                </a:lnTo>
                <a:lnTo>
                  <a:pt x="22" y="107"/>
                </a:lnTo>
                <a:lnTo>
                  <a:pt x="0" y="107"/>
                </a:lnTo>
                <a:lnTo>
                  <a:pt x="0" y="50"/>
                </a:lnTo>
                <a:lnTo>
                  <a:pt x="67" y="50"/>
                </a:lnTo>
                <a:lnTo>
                  <a:pt x="67" y="50"/>
                </a:lnTo>
                <a:close/>
                <a:moveTo>
                  <a:pt x="211" y="109"/>
                </a:moveTo>
                <a:lnTo>
                  <a:pt x="249" y="121"/>
                </a:lnTo>
                <a:lnTo>
                  <a:pt x="242" y="135"/>
                </a:lnTo>
                <a:lnTo>
                  <a:pt x="206" y="124"/>
                </a:lnTo>
                <a:lnTo>
                  <a:pt x="211" y="109"/>
                </a:lnTo>
                <a:lnTo>
                  <a:pt x="211" y="109"/>
                </a:lnTo>
                <a:close/>
                <a:moveTo>
                  <a:pt x="209" y="34"/>
                </a:moveTo>
                <a:lnTo>
                  <a:pt x="244" y="22"/>
                </a:lnTo>
                <a:lnTo>
                  <a:pt x="249" y="36"/>
                </a:lnTo>
                <a:lnTo>
                  <a:pt x="213" y="50"/>
                </a:lnTo>
                <a:lnTo>
                  <a:pt x="209" y="34"/>
                </a:lnTo>
                <a:lnTo>
                  <a:pt x="209" y="34"/>
                </a:lnTo>
                <a:close/>
                <a:moveTo>
                  <a:pt x="216" y="71"/>
                </a:moveTo>
                <a:lnTo>
                  <a:pt x="254" y="71"/>
                </a:lnTo>
                <a:lnTo>
                  <a:pt x="254" y="88"/>
                </a:lnTo>
                <a:lnTo>
                  <a:pt x="216" y="88"/>
                </a:lnTo>
                <a:lnTo>
                  <a:pt x="216" y="71"/>
                </a:lnTo>
                <a:close/>
              </a:path>
            </a:pathLst>
          </a:custGeom>
          <a:solidFill>
            <a:srgbClr val="3AA200"/>
          </a:solidFill>
          <a:ln>
            <a:noFill/>
          </a:ln>
          <a:extLst/>
        </p:spPr>
        <p:txBody>
          <a:bodyPr vert="horz" wrap="square" lIns="115202" tIns="57601" rIns="115202" bIns="57601" numCol="1" anchor="t" anchorCtr="0" compatLnSpc="1">
            <a:prstTxWarp prst="textNoShape">
              <a:avLst/>
            </a:prstTxWarp>
          </a:bodyPr>
          <a:lstStyle/>
          <a:p>
            <a:pPr defTabSz="86397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5" name="文本框 60"/>
          <p:cNvSpPr txBox="1"/>
          <p:nvPr/>
        </p:nvSpPr>
        <p:spPr>
          <a:xfrm>
            <a:off x="7857408" y="2374091"/>
            <a:ext cx="1967929" cy="882217"/>
          </a:xfrm>
          <a:prstGeom prst="rect">
            <a:avLst/>
          </a:prstGeom>
          <a:noFill/>
        </p:spPr>
        <p:txBody>
          <a:bodyPr wrap="none" lIns="86402" tIns="43201" rIns="86402" bIns="43201" rtlCol="0">
            <a:spAutoFit/>
          </a:bodyPr>
          <a:lstStyle/>
          <a:p>
            <a:pPr defTabSz="86397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2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endParaRPr lang="zh-CN" altLang="en-US" sz="5200" b="1" kern="0" dirty="0">
              <a:solidFill>
                <a:prstClr val="black">
                  <a:lumMod val="75000"/>
                  <a:lumOff val="25000"/>
                </a:prst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233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163">
    <a:dk1>
      <a:srgbClr val="FFFFFF"/>
    </a:dk1>
    <a:lt1>
      <a:srgbClr val="404040"/>
    </a:lt1>
    <a:dk2>
      <a:srgbClr val="BFBFBF"/>
    </a:dk2>
    <a:lt2>
      <a:srgbClr val="000000"/>
    </a:lt2>
    <a:accent1>
      <a:srgbClr val="3AA200"/>
    </a:accent1>
    <a:accent2>
      <a:srgbClr val="6FCD00"/>
    </a:accent2>
    <a:accent3>
      <a:srgbClr val="A9E600"/>
    </a:accent3>
    <a:accent4>
      <a:srgbClr val="10141A"/>
    </a:accent4>
    <a:accent5>
      <a:srgbClr val="303B45"/>
    </a:accent5>
    <a:accent6>
      <a:srgbClr val="565F69"/>
    </a:accent6>
    <a:hlink>
      <a:srgbClr val="00FFFF"/>
    </a:hlink>
    <a:folHlink>
      <a:srgbClr val="0080FF"/>
    </a:folHlink>
  </a:clrScheme>
  <a:fontScheme name="Office 主题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411</Words>
  <Application>Microsoft Office PowerPoint</Application>
  <PresentationFormat>自定义</PresentationFormat>
  <Paragraphs>20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2019-08-28T06:41:08Z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