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1"/>
          <p:cNvSpPr txBox="1">
            <a:spLocks/>
          </p:cNvSpPr>
          <p:nvPr/>
        </p:nvSpPr>
        <p:spPr>
          <a:xfrm>
            <a:off x="2208398" y="1483058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Gantt Chart Infographic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37" name="Text Placeholder 136"/>
          <p:cNvSpPr txBox="1">
            <a:spLocks/>
          </p:cNvSpPr>
          <p:nvPr/>
        </p:nvSpPr>
        <p:spPr>
          <a:xfrm>
            <a:off x="3168571" y="1926523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Roboto Condensed"/>
              </a:rPr>
              <a:t>Gantt Chart Infographic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sp>
        <p:nvSpPr>
          <p:cNvPr id="38" name="Rectangle 43"/>
          <p:cNvSpPr/>
          <p:nvPr/>
        </p:nvSpPr>
        <p:spPr>
          <a:xfrm>
            <a:off x="768138" y="3071104"/>
            <a:ext cx="2208398" cy="496013"/>
          </a:xfrm>
          <a:prstGeom prst="rect">
            <a:avLst/>
          </a:prstGeom>
          <a:solidFill>
            <a:srgbClr val="237DB9"/>
          </a:solidFill>
          <a:ln w="1905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 smtClean="0">
                <a:solidFill>
                  <a:srgbClr val="FFFFFF"/>
                </a:solidFill>
                <a:latin typeface="Roboto Condensed"/>
              </a:rPr>
              <a:t>Step one</a:t>
            </a:r>
          </a:p>
        </p:txBody>
      </p:sp>
      <p:sp>
        <p:nvSpPr>
          <p:cNvPr id="39" name="Rectangle 44"/>
          <p:cNvSpPr/>
          <p:nvPr/>
        </p:nvSpPr>
        <p:spPr>
          <a:xfrm>
            <a:off x="768138" y="3567117"/>
            <a:ext cx="2208398" cy="496013"/>
          </a:xfrm>
          <a:prstGeom prst="rect">
            <a:avLst/>
          </a:prstGeom>
          <a:solidFill>
            <a:srgbClr val="15AA96"/>
          </a:solidFill>
          <a:ln w="1905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 smtClean="0">
                <a:solidFill>
                  <a:srgbClr val="FFFFFF"/>
                </a:solidFill>
                <a:latin typeface="Roboto Condensed"/>
              </a:rPr>
              <a:t>Step Two</a:t>
            </a:r>
          </a:p>
        </p:txBody>
      </p:sp>
      <p:sp>
        <p:nvSpPr>
          <p:cNvPr id="40" name="Rectangle 45"/>
          <p:cNvSpPr/>
          <p:nvPr/>
        </p:nvSpPr>
        <p:spPr>
          <a:xfrm>
            <a:off x="768138" y="4063131"/>
            <a:ext cx="2208398" cy="496013"/>
          </a:xfrm>
          <a:prstGeom prst="rect">
            <a:avLst/>
          </a:prstGeom>
          <a:solidFill>
            <a:srgbClr val="9BB955"/>
          </a:solidFill>
          <a:ln w="1905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 smtClean="0">
                <a:solidFill>
                  <a:srgbClr val="FFFFFF"/>
                </a:solidFill>
                <a:latin typeface="Roboto Condensed"/>
              </a:rPr>
              <a:t>Step Three</a:t>
            </a:r>
          </a:p>
        </p:txBody>
      </p:sp>
      <p:sp>
        <p:nvSpPr>
          <p:cNvPr id="41" name="Rectangle 46"/>
          <p:cNvSpPr/>
          <p:nvPr/>
        </p:nvSpPr>
        <p:spPr>
          <a:xfrm>
            <a:off x="768138" y="4559144"/>
            <a:ext cx="2208398" cy="496013"/>
          </a:xfrm>
          <a:prstGeom prst="rect">
            <a:avLst/>
          </a:prstGeom>
          <a:solidFill>
            <a:srgbClr val="F19B14"/>
          </a:solidFill>
          <a:ln w="1905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 smtClean="0">
                <a:solidFill>
                  <a:srgbClr val="FFFFFF"/>
                </a:solidFill>
                <a:latin typeface="Roboto Condensed"/>
              </a:rPr>
              <a:t>Step Four</a:t>
            </a:r>
          </a:p>
        </p:txBody>
      </p:sp>
      <p:sp>
        <p:nvSpPr>
          <p:cNvPr id="42" name="Rectangle 47"/>
          <p:cNvSpPr/>
          <p:nvPr/>
        </p:nvSpPr>
        <p:spPr>
          <a:xfrm>
            <a:off x="768138" y="5055157"/>
            <a:ext cx="2208398" cy="496013"/>
          </a:xfrm>
          <a:prstGeom prst="rect">
            <a:avLst/>
          </a:prstGeom>
          <a:solidFill>
            <a:srgbClr val="BE382C"/>
          </a:solidFill>
          <a:ln w="1905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 smtClean="0">
                <a:solidFill>
                  <a:srgbClr val="FFFFFF"/>
                </a:solidFill>
                <a:latin typeface="Roboto Condensed"/>
              </a:rPr>
              <a:t>Step Five</a:t>
            </a:r>
          </a:p>
        </p:txBody>
      </p:sp>
      <p:sp>
        <p:nvSpPr>
          <p:cNvPr id="43" name="Rectangle 48"/>
          <p:cNvSpPr/>
          <p:nvPr/>
        </p:nvSpPr>
        <p:spPr>
          <a:xfrm>
            <a:off x="768138" y="5551171"/>
            <a:ext cx="2208398" cy="496013"/>
          </a:xfrm>
          <a:prstGeom prst="rect">
            <a:avLst/>
          </a:prstGeom>
          <a:solidFill>
            <a:srgbClr val="633247"/>
          </a:solidFill>
          <a:ln w="1905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 smtClean="0">
                <a:solidFill>
                  <a:srgbClr val="FFFFFF"/>
                </a:solidFill>
                <a:latin typeface="Roboto Condensed"/>
              </a:rPr>
              <a:t>Step Six</a:t>
            </a:r>
          </a:p>
        </p:txBody>
      </p:sp>
      <p:graphicFrame>
        <p:nvGraphicFramePr>
          <p:cNvPr id="44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7326"/>
              </p:ext>
            </p:extLst>
          </p:nvPr>
        </p:nvGraphicFramePr>
        <p:xfrm>
          <a:off x="2976536" y="2591088"/>
          <a:ext cx="7681386" cy="3456096"/>
        </p:xfrm>
        <a:graphic>
          <a:graphicData uri="http://schemas.openxmlformats.org/drawingml/2006/table">
            <a:tbl>
              <a:tblPr firstRow="1" bandRow="1"/>
              <a:tblGrid>
                <a:gridCol w="1280231"/>
                <a:gridCol w="1280231"/>
                <a:gridCol w="1280231"/>
                <a:gridCol w="1280231"/>
                <a:gridCol w="1280231"/>
                <a:gridCol w="1280231"/>
              </a:tblGrid>
              <a:tr h="49372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JAN</a:t>
                      </a:r>
                      <a:endParaRPr lang="en-US" sz="1500" dirty="0"/>
                    </a:p>
                  </a:txBody>
                  <a:tcPr marL="115221" marR="115221" marT="57602" marB="5760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FEB</a:t>
                      </a:r>
                      <a:endParaRPr lang="en-US" sz="1500" dirty="0"/>
                    </a:p>
                  </a:txBody>
                  <a:tcPr marL="115221" marR="115221" marT="57602" marB="5760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MAR</a:t>
                      </a:r>
                      <a:endParaRPr lang="en-US" sz="1500" dirty="0"/>
                    </a:p>
                  </a:txBody>
                  <a:tcPr marL="115221" marR="115221" marT="57602" marB="5760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APR</a:t>
                      </a:r>
                      <a:endParaRPr lang="en-US" sz="1500" dirty="0"/>
                    </a:p>
                  </a:txBody>
                  <a:tcPr marL="115221" marR="115221" marT="57602" marB="5760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MAY</a:t>
                      </a:r>
                      <a:endParaRPr lang="en-US" sz="1500" dirty="0"/>
                    </a:p>
                  </a:txBody>
                  <a:tcPr marL="115221" marR="115221" marT="57602" marB="5760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pPr algn="ctr"/>
                      <a:r>
                        <a:rPr lang="en-US" sz="1500" dirty="0" smtClean="0"/>
                        <a:t>JUN</a:t>
                      </a:r>
                      <a:endParaRPr lang="en-US" sz="1500" dirty="0"/>
                    </a:p>
                  </a:txBody>
                  <a:tcPr marL="115221" marR="115221" marT="57602" marB="5760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</a:tr>
              <a:tr h="49372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</a:tr>
              <a:tr h="49372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</a:tr>
              <a:tr h="49372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</a:tr>
              <a:tr h="49372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</a:tr>
              <a:tr h="49372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</a:tr>
              <a:tr h="49372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Roboto Condensed"/>
                          <a:cs typeface="FontAwesome"/>
                        </a:defRPr>
                      </a:lvl9pPr>
                    </a:lstStyle>
                    <a:p>
                      <a:endParaRPr lang="en-US" sz="2300" dirty="0"/>
                    </a:p>
                  </a:txBody>
                  <a:tcPr marL="115221" marR="115221" marT="57602" marB="5760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>
                        <a:lumMod val="10000"/>
                        <a:lumOff val="9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5" name="Right Arrow 51"/>
          <p:cNvSpPr/>
          <p:nvPr/>
        </p:nvSpPr>
        <p:spPr>
          <a:xfrm>
            <a:off x="3360605" y="3263109"/>
            <a:ext cx="2400432" cy="152004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237DB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46" name="Right Arrow 52"/>
          <p:cNvSpPr/>
          <p:nvPr/>
        </p:nvSpPr>
        <p:spPr>
          <a:xfrm>
            <a:off x="4560821" y="3759122"/>
            <a:ext cx="3120562" cy="152004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5AA96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47" name="Right Arrow 53"/>
          <p:cNvSpPr/>
          <p:nvPr/>
        </p:nvSpPr>
        <p:spPr>
          <a:xfrm>
            <a:off x="4560821" y="4247135"/>
            <a:ext cx="4464804" cy="152004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9BB95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48" name="Right Arrow 54"/>
          <p:cNvSpPr/>
          <p:nvPr/>
        </p:nvSpPr>
        <p:spPr>
          <a:xfrm>
            <a:off x="6913245" y="4739149"/>
            <a:ext cx="2400432" cy="152004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237DB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49" name="Right Arrow 55"/>
          <p:cNvSpPr/>
          <p:nvPr/>
        </p:nvSpPr>
        <p:spPr>
          <a:xfrm>
            <a:off x="3360605" y="5739176"/>
            <a:ext cx="6913245" cy="152004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633247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50" name="Right Arrow 56"/>
          <p:cNvSpPr/>
          <p:nvPr/>
        </p:nvSpPr>
        <p:spPr>
          <a:xfrm>
            <a:off x="4560821" y="5255163"/>
            <a:ext cx="3120562" cy="152004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BE382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Roboto Condensed"/>
            </a:endParaRPr>
          </a:p>
        </p:txBody>
      </p:sp>
      <p:grpSp>
        <p:nvGrpSpPr>
          <p:cNvPr id="51" name="Group 94"/>
          <p:cNvGrpSpPr/>
          <p:nvPr/>
        </p:nvGrpSpPr>
        <p:grpSpPr>
          <a:xfrm>
            <a:off x="1296374" y="6371190"/>
            <a:ext cx="8837024" cy="253447"/>
            <a:chOff x="1105494" y="4417230"/>
            <a:chExt cx="7013125" cy="201168"/>
          </a:xfrm>
        </p:grpSpPr>
        <p:grpSp>
          <p:nvGrpSpPr>
            <p:cNvPr id="52" name="Group 50"/>
            <p:cNvGrpSpPr/>
            <p:nvPr/>
          </p:nvGrpSpPr>
          <p:grpSpPr>
            <a:xfrm>
              <a:off x="1105494" y="4417230"/>
              <a:ext cx="1125891" cy="201168"/>
              <a:chOff x="2221306" y="3914656"/>
              <a:chExt cx="1125891" cy="201168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2553373" y="3934938"/>
                <a:ext cx="793824" cy="158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b="1" kern="0" dirty="0" smtClean="0">
                    <a:solidFill>
                      <a:srgbClr val="262626">
                        <a:lumMod val="75000"/>
                        <a:lumOff val="25000"/>
                      </a:srgbClr>
                    </a:solidFill>
                    <a:latin typeface="Roboto Condensed"/>
                  </a:rPr>
                  <a:t>CONSTRUCTION</a:t>
                </a:r>
              </a:p>
            </p:txBody>
          </p:sp>
          <p:sp>
            <p:nvSpPr>
              <p:cNvPr id="69" name="Oval 85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ellipse">
                <a:avLst/>
              </a:prstGeom>
              <a:solidFill>
                <a:srgbClr val="237DB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dirty="0" smtClean="0">
                  <a:solidFill>
                    <a:srgbClr val="FFFFFF"/>
                  </a:solidFill>
                  <a:latin typeface="Roboto Condensed"/>
                </a:endParaRPr>
              </a:p>
            </p:txBody>
          </p:sp>
        </p:grpSp>
        <p:grpSp>
          <p:nvGrpSpPr>
            <p:cNvPr id="53" name="Group 45"/>
            <p:cNvGrpSpPr/>
            <p:nvPr/>
          </p:nvGrpSpPr>
          <p:grpSpPr>
            <a:xfrm>
              <a:off x="2483332" y="4417230"/>
              <a:ext cx="813900" cy="201168"/>
              <a:chOff x="3776442" y="3947915"/>
              <a:chExt cx="813900" cy="20116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4061126" y="3968197"/>
                <a:ext cx="529216" cy="158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b="1" kern="0" dirty="0" smtClean="0">
                    <a:solidFill>
                      <a:srgbClr val="262626">
                        <a:lumMod val="75000"/>
                        <a:lumOff val="25000"/>
                      </a:srgbClr>
                    </a:solidFill>
                    <a:latin typeface="Roboto Condensed"/>
                  </a:rPr>
                  <a:t>ANALYSIS</a:t>
                </a:r>
              </a:p>
            </p:txBody>
          </p:sp>
          <p:sp>
            <p:nvSpPr>
              <p:cNvPr id="67" name="Oval 81"/>
              <p:cNvSpPr>
                <a:spLocks noChangeAspect="1"/>
              </p:cNvSpPr>
              <p:nvPr/>
            </p:nvSpPr>
            <p:spPr>
              <a:xfrm>
                <a:off x="3776442" y="3947915"/>
                <a:ext cx="207097" cy="201168"/>
              </a:xfrm>
              <a:prstGeom prst="ellipse">
                <a:avLst/>
              </a:prstGeom>
              <a:solidFill>
                <a:srgbClr val="15AA9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dirty="0" smtClean="0">
                  <a:solidFill>
                    <a:srgbClr val="FFFFFF"/>
                  </a:solidFill>
                  <a:latin typeface="Roboto Condensed"/>
                </a:endParaRPr>
              </a:p>
            </p:txBody>
          </p:sp>
        </p:grpSp>
        <p:grpSp>
          <p:nvGrpSpPr>
            <p:cNvPr id="54" name="Group 37"/>
            <p:cNvGrpSpPr/>
            <p:nvPr/>
          </p:nvGrpSpPr>
          <p:grpSpPr>
            <a:xfrm>
              <a:off x="3548888" y="4417230"/>
              <a:ext cx="1060577" cy="201168"/>
              <a:chOff x="4725932" y="3949014"/>
              <a:chExt cx="1060577" cy="201168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5058836" y="3966831"/>
                <a:ext cx="727673" cy="158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b="1" kern="0" dirty="0" smtClean="0">
                    <a:solidFill>
                      <a:srgbClr val="262626">
                        <a:lumMod val="75000"/>
                        <a:lumOff val="25000"/>
                      </a:srgbClr>
                    </a:solidFill>
                    <a:latin typeface="Roboto Condensed"/>
                  </a:rPr>
                  <a:t>IMPROVEMENT</a:t>
                </a:r>
              </a:p>
            </p:txBody>
          </p:sp>
          <p:sp>
            <p:nvSpPr>
              <p:cNvPr id="65" name="Oval 77"/>
              <p:cNvSpPr>
                <a:spLocks noChangeAspect="1"/>
              </p:cNvSpPr>
              <p:nvPr/>
            </p:nvSpPr>
            <p:spPr>
              <a:xfrm>
                <a:off x="4725932" y="3949014"/>
                <a:ext cx="207097" cy="201168"/>
              </a:xfrm>
              <a:prstGeom prst="ellipse">
                <a:avLst/>
              </a:prstGeom>
              <a:solidFill>
                <a:srgbClr val="9BB955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dirty="0" smtClean="0">
                  <a:solidFill>
                    <a:srgbClr val="FFFFFF"/>
                  </a:solidFill>
                  <a:latin typeface="Roboto Condensed"/>
                </a:endParaRPr>
              </a:p>
            </p:txBody>
          </p:sp>
        </p:grpSp>
        <p:grpSp>
          <p:nvGrpSpPr>
            <p:cNvPr id="55" name="Group 41"/>
            <p:cNvGrpSpPr/>
            <p:nvPr/>
          </p:nvGrpSpPr>
          <p:grpSpPr>
            <a:xfrm>
              <a:off x="4838700" y="4417230"/>
              <a:ext cx="1314931" cy="201168"/>
              <a:chOff x="6077268" y="3949014"/>
              <a:chExt cx="1314931" cy="201168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6466070" y="3976991"/>
                <a:ext cx="926129" cy="158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b="1" kern="0" dirty="0" smtClean="0">
                    <a:solidFill>
                      <a:srgbClr val="262626">
                        <a:lumMod val="75000"/>
                        <a:lumOff val="25000"/>
                      </a:srgbClr>
                    </a:solidFill>
                    <a:latin typeface="Roboto Condensed"/>
                  </a:rPr>
                  <a:t>RECONSTRUCTION</a:t>
                </a:r>
              </a:p>
            </p:txBody>
          </p:sp>
          <p:sp>
            <p:nvSpPr>
              <p:cNvPr id="63" name="Oval 74"/>
              <p:cNvSpPr>
                <a:spLocks noChangeAspect="1"/>
              </p:cNvSpPr>
              <p:nvPr/>
            </p:nvSpPr>
            <p:spPr>
              <a:xfrm>
                <a:off x="6077268" y="3949014"/>
                <a:ext cx="207097" cy="201168"/>
              </a:xfrm>
              <a:prstGeom prst="ellipse">
                <a:avLst/>
              </a:prstGeom>
              <a:solidFill>
                <a:srgbClr val="F19B1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dirty="0" smtClean="0">
                  <a:solidFill>
                    <a:srgbClr val="FFFFFF"/>
                  </a:solidFill>
                  <a:latin typeface="Roboto Condensed"/>
                </a:endParaRPr>
              </a:p>
            </p:txBody>
          </p:sp>
        </p:grpSp>
        <p:grpSp>
          <p:nvGrpSpPr>
            <p:cNvPr id="56" name="Group 41"/>
            <p:cNvGrpSpPr/>
            <p:nvPr/>
          </p:nvGrpSpPr>
          <p:grpSpPr>
            <a:xfrm>
              <a:off x="6433899" y="4417230"/>
              <a:ext cx="696860" cy="201168"/>
              <a:chOff x="6077268" y="3949014"/>
              <a:chExt cx="696860" cy="201168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6377216" y="3976991"/>
                <a:ext cx="396912" cy="158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b="1" kern="0" dirty="0" smtClean="0">
                    <a:solidFill>
                      <a:srgbClr val="262626">
                        <a:lumMod val="75000"/>
                        <a:lumOff val="25000"/>
                      </a:srgbClr>
                    </a:solidFill>
                    <a:latin typeface="Roboto Condensed"/>
                  </a:rPr>
                  <a:t>REVIEW</a:t>
                </a:r>
              </a:p>
            </p:txBody>
          </p:sp>
          <p:sp>
            <p:nvSpPr>
              <p:cNvPr id="61" name="Oval 89"/>
              <p:cNvSpPr>
                <a:spLocks noChangeAspect="1"/>
              </p:cNvSpPr>
              <p:nvPr/>
            </p:nvSpPr>
            <p:spPr>
              <a:xfrm>
                <a:off x="6077268" y="3949014"/>
                <a:ext cx="207097" cy="201168"/>
              </a:xfrm>
              <a:prstGeom prst="ellipse">
                <a:avLst/>
              </a:prstGeom>
              <a:solidFill>
                <a:srgbClr val="BE382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dirty="0" smtClean="0">
                  <a:solidFill>
                    <a:srgbClr val="FFFFFF"/>
                  </a:solidFill>
                  <a:latin typeface="Roboto Condensed"/>
                </a:endParaRPr>
              </a:p>
            </p:txBody>
          </p:sp>
        </p:grpSp>
        <p:grpSp>
          <p:nvGrpSpPr>
            <p:cNvPr id="57" name="Group 41"/>
            <p:cNvGrpSpPr/>
            <p:nvPr/>
          </p:nvGrpSpPr>
          <p:grpSpPr>
            <a:xfrm>
              <a:off x="7402523" y="4417230"/>
              <a:ext cx="716096" cy="201168"/>
              <a:chOff x="6077268" y="3949014"/>
              <a:chExt cx="716096" cy="201168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6396452" y="3976991"/>
                <a:ext cx="396912" cy="15878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b="1" kern="0" dirty="0" smtClean="0">
                    <a:solidFill>
                      <a:srgbClr val="262626">
                        <a:lumMod val="75000"/>
                        <a:lumOff val="25000"/>
                      </a:srgbClr>
                    </a:solidFill>
                    <a:latin typeface="Roboto Condensed"/>
                  </a:rPr>
                  <a:t>LAUNCH</a:t>
                </a:r>
              </a:p>
            </p:txBody>
          </p:sp>
          <p:sp>
            <p:nvSpPr>
              <p:cNvPr id="59" name="Oval 93"/>
              <p:cNvSpPr>
                <a:spLocks noChangeAspect="1"/>
              </p:cNvSpPr>
              <p:nvPr/>
            </p:nvSpPr>
            <p:spPr>
              <a:xfrm>
                <a:off x="6077268" y="3949014"/>
                <a:ext cx="207097" cy="201168"/>
              </a:xfrm>
              <a:prstGeom prst="ellipse">
                <a:avLst/>
              </a:prstGeom>
              <a:solidFill>
                <a:srgbClr val="63324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dirty="0" smtClean="0">
                  <a:solidFill>
                    <a:srgbClr val="FFFFFF"/>
                  </a:solidFill>
                  <a:latin typeface="Roboto Condensed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913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266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2019-08-28T04:21:41Z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